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27"/>
  </p:notesMasterIdLst>
  <p:handoutMasterIdLst>
    <p:handoutMasterId r:id="rId28"/>
  </p:handoutMasterIdLst>
  <p:sldIdLst>
    <p:sldId id="268" r:id="rId2"/>
    <p:sldId id="270" r:id="rId3"/>
    <p:sldId id="258" r:id="rId4"/>
    <p:sldId id="257" r:id="rId5"/>
    <p:sldId id="285" r:id="rId6"/>
    <p:sldId id="279" r:id="rId7"/>
    <p:sldId id="287" r:id="rId8"/>
    <p:sldId id="288" r:id="rId9"/>
    <p:sldId id="263" r:id="rId10"/>
    <p:sldId id="272" r:id="rId11"/>
    <p:sldId id="280" r:id="rId12"/>
    <p:sldId id="281" r:id="rId13"/>
    <p:sldId id="276" r:id="rId14"/>
    <p:sldId id="286" r:id="rId15"/>
    <p:sldId id="274" r:id="rId16"/>
    <p:sldId id="284" r:id="rId17"/>
    <p:sldId id="275" r:id="rId18"/>
    <p:sldId id="282" r:id="rId19"/>
    <p:sldId id="289" r:id="rId20"/>
    <p:sldId id="267" r:id="rId21"/>
    <p:sldId id="260" r:id="rId22"/>
    <p:sldId id="262" r:id="rId23"/>
    <p:sldId id="273" r:id="rId24"/>
    <p:sldId id="266" r:id="rId25"/>
    <p:sldId id="277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65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5" d="100"/>
          <a:sy n="85" d="100"/>
        </p:scale>
        <p:origin x="-3834" y="-96"/>
      </p:cViewPr>
      <p:guideLst>
        <p:guide orient="horz" pos="2880"/>
        <p:guide pos="2160"/>
      </p:guideLst>
    </p:cSldViewPr>
  </p:notesViewPr>
  <p:gridSpacing cx="114300" cy="1143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4A319B-5F53-4C5D-AB27-42B5D07C0B6F}" type="datetimeFigureOut">
              <a:rPr lang="en-US" smtClean="0"/>
              <a:t>12/9/2016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98F598-2D51-4013-9535-47D5EB3ABB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179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3AC5DA-0011-4C32-9EE9-A511DE31B30F}" type="datetimeFigureOut">
              <a:rPr lang="en-US" smtClean="0"/>
              <a:t>12/9/2016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6827CC-F06E-4C41-87C4-6B5989D244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3770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6827CC-F06E-4C41-87C4-6B5989D2444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525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2C9BB-EF60-4E06-BB09-E16D005245A5}" type="datetimeFigureOut">
              <a:rPr lang="en-US" smtClean="0"/>
              <a:t>12/9/2016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848F278-D4CF-40F3-8B23-239C9776D22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2C9BB-EF60-4E06-BB09-E16D005245A5}" type="datetimeFigureOut">
              <a:rPr lang="en-US" smtClean="0"/>
              <a:t>12/9/2016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8F278-D4CF-40F3-8B23-239C9776D22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2C9BB-EF60-4E06-BB09-E16D005245A5}" type="datetimeFigureOut">
              <a:rPr lang="en-US" smtClean="0"/>
              <a:t>12/9/2016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8F278-D4CF-40F3-8B23-239C9776D22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2C9BB-EF60-4E06-BB09-E16D005245A5}" type="datetimeFigureOut">
              <a:rPr lang="en-US" smtClean="0"/>
              <a:t>12/9/2016</a:t>
            </a:fld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848F278-D4CF-40F3-8B23-239C9776D22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2C9BB-EF60-4E06-BB09-E16D005245A5}" type="datetimeFigureOut">
              <a:rPr lang="en-US" smtClean="0"/>
              <a:t>12/9/2016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848F278-D4CF-40F3-8B23-239C9776D22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2C9BB-EF60-4E06-BB09-E16D005245A5}" type="datetimeFigureOut">
              <a:rPr lang="en-US" smtClean="0"/>
              <a:t>12/9/2016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848F278-D4CF-40F3-8B23-239C9776D22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2C9BB-EF60-4E06-BB09-E16D005245A5}" type="datetimeFigureOut">
              <a:rPr lang="en-US" smtClean="0"/>
              <a:t>12/9/2016</a:t>
            </a:fld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848F278-D4CF-40F3-8B23-239C9776D22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2C9BB-EF60-4E06-BB09-E16D005245A5}" type="datetimeFigureOut">
              <a:rPr lang="en-US" smtClean="0"/>
              <a:t>12/9/2016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848F278-D4CF-40F3-8B23-239C9776D22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2C9BB-EF60-4E06-BB09-E16D005245A5}" type="datetimeFigureOut">
              <a:rPr lang="en-US" smtClean="0"/>
              <a:t>12/9/2016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848F278-D4CF-40F3-8B23-239C9776D22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2C9BB-EF60-4E06-BB09-E16D005245A5}" type="datetimeFigureOut">
              <a:rPr lang="en-US" smtClean="0"/>
              <a:t>12/9/2016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848F278-D4CF-40F3-8B23-239C9776D22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2C9BB-EF60-4E06-BB09-E16D005245A5}" type="datetimeFigureOut">
              <a:rPr lang="en-US" smtClean="0"/>
              <a:t>12/9/2016</a:t>
            </a:fld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848F278-D4CF-40F3-8B23-239C9776D22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FC32C9BB-EF60-4E06-BB09-E16D005245A5}" type="datetimeFigureOut">
              <a:rPr lang="en-US" smtClean="0"/>
              <a:t>12/9/2016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9848F278-D4CF-40F3-8B23-239C9776D22E}" type="slidenum">
              <a:rPr lang="en-US" smtClean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6.jpeg"/><Relationship Id="rId7" Type="http://schemas.openxmlformats.org/officeDocument/2006/relationships/image" Target="../media/image21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11" Type="http://schemas.openxmlformats.org/officeDocument/2006/relationships/image" Target="../media/image40.png"/><Relationship Id="rId5" Type="http://schemas.openxmlformats.org/officeDocument/2006/relationships/image" Target="../media/image38.jpeg"/><Relationship Id="rId10" Type="http://schemas.openxmlformats.org/officeDocument/2006/relationships/image" Target="../media/image20.png"/><Relationship Id="rId4" Type="http://schemas.openxmlformats.org/officeDocument/2006/relationships/image" Target="../media/image37.jpeg"/><Relationship Id="rId9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48.jpeg"/><Relationship Id="rId18" Type="http://schemas.openxmlformats.org/officeDocument/2006/relationships/image" Target="../media/image23.jpg"/><Relationship Id="rId3" Type="http://schemas.openxmlformats.org/officeDocument/2006/relationships/image" Target="../media/image9.jp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47.jpeg"/><Relationship Id="rId17" Type="http://schemas.openxmlformats.org/officeDocument/2006/relationships/image" Target="../media/image51.jpeg"/><Relationship Id="rId25" Type="http://schemas.openxmlformats.org/officeDocument/2006/relationships/image" Target="../media/image55.jpeg"/><Relationship Id="rId2" Type="http://schemas.openxmlformats.org/officeDocument/2006/relationships/image" Target="../media/image3.jpg"/><Relationship Id="rId16" Type="http://schemas.openxmlformats.org/officeDocument/2006/relationships/image" Target="../media/image14.png"/><Relationship Id="rId20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11" Type="http://schemas.openxmlformats.org/officeDocument/2006/relationships/image" Target="../media/image46.png"/><Relationship Id="rId24" Type="http://schemas.openxmlformats.org/officeDocument/2006/relationships/image" Target="../media/image54.jpeg"/><Relationship Id="rId5" Type="http://schemas.openxmlformats.org/officeDocument/2006/relationships/image" Target="../media/image43.jpeg"/><Relationship Id="rId15" Type="http://schemas.openxmlformats.org/officeDocument/2006/relationships/image" Target="../media/image50.jpeg"/><Relationship Id="rId23" Type="http://schemas.openxmlformats.org/officeDocument/2006/relationships/image" Target="../media/image21.png"/><Relationship Id="rId10" Type="http://schemas.openxmlformats.org/officeDocument/2006/relationships/image" Target="../media/image45.png"/><Relationship Id="rId19" Type="http://schemas.openxmlformats.org/officeDocument/2006/relationships/image" Target="../media/image52.jpeg"/><Relationship Id="rId4" Type="http://schemas.openxmlformats.org/officeDocument/2006/relationships/image" Target="../media/image4.png"/><Relationship Id="rId9" Type="http://schemas.openxmlformats.org/officeDocument/2006/relationships/image" Target="../media/image10.jpg"/><Relationship Id="rId14" Type="http://schemas.openxmlformats.org/officeDocument/2006/relationships/image" Target="../media/image49.jpeg"/><Relationship Id="rId22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8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png"/><Relationship Id="rId7" Type="http://schemas.openxmlformats.org/officeDocument/2006/relationships/image" Target="../media/image66.JP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jpg"/><Relationship Id="rId5" Type="http://schemas.openxmlformats.org/officeDocument/2006/relationships/image" Target="../media/image64.png"/><Relationship Id="rId4" Type="http://schemas.openxmlformats.org/officeDocument/2006/relationships/image" Target="../media/image6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jp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jpg"/><Relationship Id="rId7" Type="http://schemas.openxmlformats.org/officeDocument/2006/relationships/image" Target="../media/image79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Relationship Id="rId9" Type="http://schemas.openxmlformats.org/officeDocument/2006/relationships/image" Target="../media/image81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png"/><Relationship Id="rId7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jpg"/><Relationship Id="rId9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jpg"/><Relationship Id="rId9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png"/><Relationship Id="rId7" Type="http://schemas.openxmlformats.org/officeDocument/2006/relationships/image" Target="../media/image24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png"/><Relationship Id="rId9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g"/><Relationship Id="rId5" Type="http://schemas.openxmlformats.org/officeDocument/2006/relationships/image" Target="../media/image31.gif"/><Relationship Id="rId4" Type="http://schemas.openxmlformats.org/officeDocument/2006/relationships/image" Target="../media/image3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914400"/>
            <a:ext cx="8001000" cy="2003425"/>
          </a:xfrm>
        </p:spPr>
        <p:txBody>
          <a:bodyPr>
            <a:normAutofit/>
          </a:bodyPr>
          <a:lstStyle/>
          <a:p>
            <a:pPr algn="l"/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Convergence, Mimicry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                              Deceit in the Oncidiinae   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3276600"/>
            <a:ext cx="4572000" cy="914400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James Diffily</a:t>
            </a:r>
          </a:p>
          <a:p>
            <a:pPr algn="l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Dallas Judging Center</a:t>
            </a:r>
          </a:p>
          <a:p>
            <a:pPr algn="l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December 2016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19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6901" y="184707"/>
            <a:ext cx="75432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Malpigs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employ an extremely effective pollination strategy 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using oil as a reward.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 descr="C:\Users\Jim D\Desktop\Centris Be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95" y="1480953"/>
            <a:ext cx="3718487" cy="333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681239" y="4815983"/>
            <a:ext cx="13227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Centris </a:t>
            </a:r>
            <a:r>
              <a:rPr lang="en-US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nitida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841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Jim D\Desktop\Centris Be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95" y="1480953"/>
            <a:ext cx="3718487" cy="333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81239" y="4815983"/>
            <a:ext cx="13227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Centris </a:t>
            </a:r>
            <a:r>
              <a:rPr lang="en-US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nitida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6901" y="184707"/>
            <a:ext cx="75432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Malpigs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employ an extremely effective pollination strategy 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using oil as a reward.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407" y="1480953"/>
            <a:ext cx="2700093" cy="33350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75386" y="4815983"/>
            <a:ext cx="16081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Oncidium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baueri</a:t>
            </a:r>
            <a:r>
              <a:rPr lang="en-US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6079453" y="1690892"/>
            <a:ext cx="1578647" cy="11430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658100" y="1347992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Tabula </a:t>
            </a:r>
          </a:p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infrastigmatica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76761" y="2000782"/>
            <a:ext cx="10534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Callus with </a:t>
            </a:r>
          </a:p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elaiophores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6099560" y="2262392"/>
            <a:ext cx="1578647" cy="11430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914900" y="784461"/>
            <a:ext cx="31838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Many Oncidiinae mimic this.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402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Jim D\Desktop\Centris Be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95" y="1480953"/>
            <a:ext cx="3718487" cy="333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81239" y="4815983"/>
            <a:ext cx="13227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Centris </a:t>
            </a:r>
            <a:r>
              <a:rPr lang="en-US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nitida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6901" y="184707"/>
            <a:ext cx="75432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Malpigs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employ an extremely effective pollination strategy 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using oil as a reward.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407" y="1480953"/>
            <a:ext cx="2700093" cy="33350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75386" y="4815983"/>
            <a:ext cx="16081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Oncidium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baueri</a:t>
            </a:r>
            <a:r>
              <a:rPr lang="en-US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6079453" y="1690892"/>
            <a:ext cx="1578647" cy="11430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658100" y="1347992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Tabula </a:t>
            </a:r>
          </a:p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infrastigmatica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76761" y="2000782"/>
            <a:ext cx="10534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Callus with </a:t>
            </a:r>
          </a:p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elaiophores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6099560" y="2262392"/>
            <a:ext cx="1578647" cy="11430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914900" y="784461"/>
            <a:ext cx="31838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Many Oncidiinae mimic this.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00100" y="5486400"/>
            <a:ext cx="76097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bee grasps the claw of the banner petal or the tabula infrastigmatica freeing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 front 2 pair of legs to scrape oil from the elaiophores. The oil is transferred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 the brush-like structures on the hind legs. The pollinia stick to the bee’s head.</a:t>
            </a:r>
          </a:p>
        </p:txBody>
      </p:sp>
    </p:spTree>
    <p:extLst>
      <p:ext uri="{BB962C8B-B14F-4D97-AF65-F5344CB8AC3E}">
        <p14:creationId xmlns:p14="http://schemas.microsoft.com/office/powerpoint/2010/main" val="4196659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92936" y="1563525"/>
            <a:ext cx="69653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majority of the Oncidiinae with oil-bee flowers produce little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 no oil reward.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42998" y="2477924"/>
            <a:ext cx="769172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This is form of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Batesian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Mimicry wherein an organism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mimic) gains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 advantage by imitating the characteristics of another successful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organism (the model).</a:t>
            </a:r>
          </a:p>
        </p:txBody>
      </p:sp>
      <p:sp>
        <p:nvSpPr>
          <p:cNvPr id="4" name="Rectangle 3"/>
          <p:cNvSpPr/>
          <p:nvPr/>
        </p:nvSpPr>
        <p:spPr>
          <a:xfrm>
            <a:off x="1143000" y="571499"/>
            <a:ext cx="12570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Deceit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216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92936" y="1563525"/>
            <a:ext cx="69653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majority of the Oncidiinae with oil-bee flowers produce little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 no oil reward.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42998" y="2477924"/>
            <a:ext cx="769172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This is form of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Batesian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Mimicry wherein an organism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mimic) gains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 advantage by imitating the characteristics of another successful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organism (the model).</a:t>
            </a:r>
          </a:p>
        </p:txBody>
      </p:sp>
      <p:sp>
        <p:nvSpPr>
          <p:cNvPr id="4" name="Rectangle 3"/>
          <p:cNvSpPr/>
          <p:nvPr/>
        </p:nvSpPr>
        <p:spPr>
          <a:xfrm>
            <a:off x="1143000" y="571499"/>
            <a:ext cx="12570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Deceit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1192936" y="5003568"/>
            <a:ext cx="61333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Bees spend less time on these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flowers, but pollination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success is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still adequate .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192936" y="3735224"/>
            <a:ext cx="7200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mimic’s floral reflectance spectrum is the same, the shape is similar and there is a structure in the right place for the 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bee to grasp.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872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1500" y="457200"/>
            <a:ext cx="76434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the Oncidiinae, floral morphology is very plastic, i.e. </a:t>
            </a: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floral traits are subject to modification without </a:t>
            </a: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much genetic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hange.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1499" y="1951671"/>
            <a:ext cx="63385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Species can readily adapt their floral morphology 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changes in pollinators.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0752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1500" y="457200"/>
            <a:ext cx="76434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the Oncidiinae, floral morphology is very plastic, i.e. </a:t>
            </a: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floral traits are subject to modification without </a:t>
            </a: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much genetic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hange.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1499" y="1951671"/>
            <a:ext cx="63385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Species can readily adapt their floral morphology 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changes in pollinators.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1500" y="4686300"/>
            <a:ext cx="708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Sequencing the DNA of the Oncidiinae  has provided a tool for understanding these complex relationships.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1500" y="4028565"/>
            <a:ext cx="5170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This ability masks the true relationships.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712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29666" y="114300"/>
            <a:ext cx="33315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Oncidium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Recircumscription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9121" y="514905"/>
            <a:ext cx="316003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Out – unrelated look-alikes</a:t>
            </a:r>
          </a:p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 not share a recent common ancestor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8736" y="1447006"/>
            <a:ext cx="1544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Trichocentrum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0705" y="2586597"/>
            <a:ext cx="13388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Cyrtochilum</a:t>
            </a:r>
          </a:p>
          <a:p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Macranthum Group</a:t>
            </a:r>
          </a:p>
          <a:p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of </a:t>
            </a:r>
            <a:r>
              <a:rPr lang="en-US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Oncidium</a:t>
            </a:r>
            <a:endParaRPr lang="en-US" sz="1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4035" y="3551588"/>
            <a:ext cx="1351652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Gomesa</a:t>
            </a:r>
          </a:p>
          <a:p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Brazilian Oncidiums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9121" y="4615334"/>
            <a:ext cx="13949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Tolumnia</a:t>
            </a:r>
          </a:p>
          <a:p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Equitant or Variegata</a:t>
            </a:r>
          </a:p>
          <a:p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Oncidiums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29568" y="514410"/>
            <a:ext cx="28474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– related look-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unlikes</a:t>
            </a:r>
            <a:endParaRPr 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Share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recent common ancestor</a:t>
            </a:r>
          </a:p>
          <a:p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92121" y="1446315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Odontoglossum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96489" y="2586597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Cochlioda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11308" y="3646861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Miltoniodes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34729" y="4897867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Sigmatostylix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75319" y="6055899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Symphyglossum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490" y="2320420"/>
            <a:ext cx="992554" cy="9016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590" y="3306327"/>
            <a:ext cx="1011211" cy="11656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902" y="4543557"/>
            <a:ext cx="1047270" cy="92811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9493" y="5516637"/>
            <a:ext cx="876300" cy="1078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711" y="1258609"/>
            <a:ext cx="1026050" cy="988587"/>
          </a:xfrm>
          <a:prstGeom prst="rect">
            <a:avLst/>
          </a:prstGeom>
        </p:spPr>
      </p:pic>
      <p:pic>
        <p:nvPicPr>
          <p:cNvPr id="20" name="Picture 19"/>
          <p:cNvPicPr/>
          <p:nvPr/>
        </p:nvPicPr>
        <p:blipFill>
          <a:blip r:embed="rId7"/>
          <a:stretch>
            <a:fillRect/>
          </a:stretch>
        </p:blipFill>
        <p:spPr>
          <a:xfrm>
            <a:off x="1942504" y="1258609"/>
            <a:ext cx="959091" cy="989278"/>
          </a:xfrm>
          <a:prstGeom prst="rect">
            <a:avLst/>
          </a:prstGeom>
        </p:spPr>
      </p:pic>
      <p:pic>
        <p:nvPicPr>
          <p:cNvPr id="21" name="Picture 20"/>
          <p:cNvPicPr/>
          <p:nvPr/>
        </p:nvPicPr>
        <p:blipFill>
          <a:blip r:embed="rId8"/>
          <a:stretch>
            <a:fillRect/>
          </a:stretch>
        </p:blipFill>
        <p:spPr>
          <a:xfrm>
            <a:off x="1953747" y="2320420"/>
            <a:ext cx="981573" cy="90168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42504" y="3306327"/>
            <a:ext cx="983614" cy="1029133"/>
          </a:xfrm>
          <a:prstGeom prst="rect">
            <a:avLst/>
          </a:prstGeom>
        </p:spPr>
      </p:pic>
      <p:pic>
        <p:nvPicPr>
          <p:cNvPr id="23" name="Picture 22"/>
          <p:cNvPicPr/>
          <p:nvPr/>
        </p:nvPicPr>
        <p:blipFill>
          <a:blip r:embed="rId10"/>
          <a:stretch>
            <a:fillRect/>
          </a:stretch>
        </p:blipFill>
        <p:spPr>
          <a:xfrm>
            <a:off x="1953747" y="4430301"/>
            <a:ext cx="1128858" cy="1077952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747" y="5602748"/>
            <a:ext cx="947848" cy="102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06714" y="5701955"/>
            <a:ext cx="1595309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Grandiphyllum</a:t>
            </a:r>
          </a:p>
          <a:p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Brazilian Mule-ears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96254" y="1714275"/>
            <a:ext cx="148074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Rat-tail and Mule-ear </a:t>
            </a:r>
          </a:p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Oncidiums</a:t>
            </a:r>
          </a:p>
        </p:txBody>
      </p:sp>
    </p:spTree>
    <p:extLst>
      <p:ext uri="{BB962C8B-B14F-4D97-AF65-F5344CB8AC3E}">
        <p14:creationId xmlns:p14="http://schemas.microsoft.com/office/powerpoint/2010/main" val="3316731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69" y="72345"/>
            <a:ext cx="2998033" cy="6286500"/>
          </a:xfrm>
          <a:prstGeom prst="rect">
            <a:avLst/>
          </a:prstGeom>
        </p:spPr>
      </p:pic>
      <p:sp>
        <p:nvSpPr>
          <p:cNvPr id="6" name="Right Brace 5"/>
          <p:cNvSpPr/>
          <p:nvPr/>
        </p:nvSpPr>
        <p:spPr>
          <a:xfrm>
            <a:off x="3168852" y="155454"/>
            <a:ext cx="259716" cy="199414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Right Brace 6"/>
          <p:cNvSpPr/>
          <p:nvPr/>
        </p:nvSpPr>
        <p:spPr>
          <a:xfrm>
            <a:off x="3153567" y="2149602"/>
            <a:ext cx="285306" cy="2286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Right Brace 7"/>
          <p:cNvSpPr/>
          <p:nvPr/>
        </p:nvSpPr>
        <p:spPr>
          <a:xfrm>
            <a:off x="3200175" y="5235702"/>
            <a:ext cx="238698" cy="5715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Brace 8"/>
          <p:cNvSpPr/>
          <p:nvPr/>
        </p:nvSpPr>
        <p:spPr>
          <a:xfrm>
            <a:off x="3158549" y="2378202"/>
            <a:ext cx="280323" cy="28575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579402" y="1041725"/>
            <a:ext cx="8095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Genus A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902" y="59028"/>
            <a:ext cx="2998033" cy="6286500"/>
          </a:xfrm>
          <a:prstGeom prst="rect">
            <a:avLst/>
          </a:prstGeom>
        </p:spPr>
      </p:pic>
      <p:sp>
        <p:nvSpPr>
          <p:cNvPr id="12" name="Right Brace 11"/>
          <p:cNvSpPr/>
          <p:nvPr/>
        </p:nvSpPr>
        <p:spPr>
          <a:xfrm>
            <a:off x="7658100" y="142137"/>
            <a:ext cx="342900" cy="6108947"/>
          </a:xfrm>
          <a:prstGeom prst="rightBrace">
            <a:avLst>
              <a:gd name="adj1" fmla="val 8333"/>
              <a:gd name="adj2" fmla="val 46367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8069935" y="2822085"/>
            <a:ext cx="8095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Genus A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79402" y="2084111"/>
            <a:ext cx="8098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Genus B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79402" y="3653063"/>
            <a:ext cx="8098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Genus C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79401" y="5367563"/>
            <a:ext cx="8194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Genus D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ight Brace 16"/>
          <p:cNvSpPr/>
          <p:nvPr/>
        </p:nvSpPr>
        <p:spPr>
          <a:xfrm>
            <a:off x="3153567" y="6099366"/>
            <a:ext cx="274957" cy="24616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3589275" y="6068558"/>
            <a:ext cx="7986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Genus E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64859" y="6345528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Splitters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016920" y="634552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Lumpers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879366" y="6584055"/>
            <a:ext cx="12250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Neubig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et.al. 2012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13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133125"/>
            <a:ext cx="39292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 glad the lumpers prevailed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594790"/>
            <a:ext cx="3564636" cy="59039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79366" y="6584055"/>
            <a:ext cx="12250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Neubig et.al. 2012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1012" y="1162734"/>
            <a:ext cx="511768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the Oncidiinae, floral morphology alone 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does not work in setting generic limits. 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Trying has bedeviled taxonomists for 170 years.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1012" y="3192835"/>
            <a:ext cx="51812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Because vegetative traits are more conservative, 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they better reflect the deeper relationships.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1012" y="4800600"/>
            <a:ext cx="50882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use of a combination of traits in identifying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hese broadly circumscribed genera works well.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021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38529" y="5943600"/>
            <a:ext cx="68595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almost two centuries, the Subtribe Oncidiinae has been a contentious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battleground for taxonomists.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8413419" cy="53405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76559" y="5569149"/>
            <a:ext cx="12698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Oncidium isthmii</a:t>
            </a:r>
            <a:endParaRPr lang="en-US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54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85900" cy="1714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0"/>
            <a:ext cx="1600200" cy="1714500"/>
          </a:xfrm>
          <a:prstGeom prst="rect">
            <a:avLst/>
          </a:prstGeom>
        </p:spPr>
      </p:pic>
      <p:pic>
        <p:nvPicPr>
          <p:cNvPr id="4" name="Picture 3"/>
          <p:cNvPicPr/>
          <p:nvPr/>
        </p:nvPicPr>
        <p:blipFill>
          <a:blip r:embed="rId4"/>
          <a:stretch>
            <a:fillRect/>
          </a:stretch>
        </p:blipFill>
        <p:spPr>
          <a:xfrm>
            <a:off x="3086100" y="0"/>
            <a:ext cx="1600200" cy="1714500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0"/>
            <a:ext cx="1485900" cy="1714500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0"/>
            <a:ext cx="1485900" cy="1714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40666" y="1"/>
            <a:ext cx="1503334" cy="1714500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2841"/>
            <a:ext cx="1519202" cy="1714500"/>
          </a:xfrm>
          <a:prstGeom prst="rect">
            <a:avLst/>
          </a:prstGeom>
        </p:spPr>
      </p:pic>
      <p:pic>
        <p:nvPicPr>
          <p:cNvPr id="9" name="Picture 8"/>
          <p:cNvPicPr preferRelativeResize="0"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240" y="1702839"/>
            <a:ext cx="1587189" cy="1714500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429" y="1702839"/>
            <a:ext cx="1600200" cy="1714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629" y="1702839"/>
            <a:ext cx="1485900" cy="1714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714500"/>
            <a:ext cx="1485900" cy="1714503"/>
          </a:xfrm>
          <a:prstGeom prst="rect">
            <a:avLst/>
          </a:prstGeom>
        </p:spPr>
      </p:pic>
      <p:pic>
        <p:nvPicPr>
          <p:cNvPr id="13" name="Picture 12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666" y="1714502"/>
            <a:ext cx="1503334" cy="1714501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17339"/>
            <a:ext cx="1537683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683" y="3417340"/>
            <a:ext cx="1548417" cy="1714500"/>
          </a:xfrm>
          <a:prstGeom prst="rect">
            <a:avLst/>
          </a:prstGeom>
        </p:spPr>
      </p:pic>
      <p:pic>
        <p:nvPicPr>
          <p:cNvPr id="16" name="Picture 15"/>
          <p:cNvPicPr/>
          <p:nvPr/>
        </p:nvPicPr>
        <p:blipFill>
          <a:blip r:embed="rId16"/>
          <a:stretch>
            <a:fillRect/>
          </a:stretch>
        </p:blipFill>
        <p:spPr>
          <a:xfrm>
            <a:off x="3086101" y="3417339"/>
            <a:ext cx="1600200" cy="17145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641" y="3394013"/>
            <a:ext cx="1527888" cy="1737827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2200" y="3417339"/>
            <a:ext cx="1485900" cy="1714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/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100" y="3429003"/>
            <a:ext cx="1485900" cy="1702836"/>
          </a:xfrm>
          <a:prstGeom prst="rect">
            <a:avLst/>
          </a:prstGeom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131839"/>
            <a:ext cx="1528442" cy="1726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/>
          <p:nvPr/>
        </p:nvPicPr>
        <p:blipFill>
          <a:blip r:embed="rId21"/>
          <a:stretch>
            <a:fillRect/>
          </a:stretch>
        </p:blipFill>
        <p:spPr>
          <a:xfrm>
            <a:off x="1515240" y="5131838"/>
            <a:ext cx="1587189" cy="172616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055" y="5113176"/>
            <a:ext cx="1579246" cy="1744824"/>
          </a:xfrm>
          <a:prstGeom prst="rect">
            <a:avLst/>
          </a:prstGeom>
        </p:spPr>
      </p:pic>
      <p:pic>
        <p:nvPicPr>
          <p:cNvPr id="23" name="Picture 22"/>
          <p:cNvPicPr/>
          <p:nvPr/>
        </p:nvPicPr>
        <p:blipFill>
          <a:blip r:embed="rId23"/>
          <a:stretch>
            <a:fillRect/>
          </a:stretch>
        </p:blipFill>
        <p:spPr>
          <a:xfrm>
            <a:off x="4660641" y="5113176"/>
            <a:ext cx="1527888" cy="1744824"/>
          </a:xfrm>
          <a:prstGeom prst="rect">
            <a:avLst/>
          </a:prstGeom>
        </p:spPr>
      </p:pic>
      <p:pic>
        <p:nvPicPr>
          <p:cNvPr id="24" name="Picture 23"/>
          <p:cNvPicPr/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529" y="5131838"/>
            <a:ext cx="1452137" cy="172616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666" y="5131840"/>
            <a:ext cx="1503334" cy="172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820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394" y="457200"/>
            <a:ext cx="2198587" cy="2057400"/>
          </a:xfrm>
          <a:prstGeom prst="rect">
            <a:avLst/>
          </a:prstGeom>
        </p:spPr>
      </p:pic>
      <p:sp>
        <p:nvSpPr>
          <p:cNvPr id="5" name="Title 4"/>
          <p:cNvSpPr txBox="1">
            <a:spLocks noGrp="1"/>
          </p:cNvSpPr>
          <p:nvPr>
            <p:ph type="ctrTitle"/>
          </p:nvPr>
        </p:nvSpPr>
        <p:spPr>
          <a:xfrm>
            <a:off x="5800487" y="2514600"/>
            <a:ext cx="1676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Malpighia glabra</a:t>
            </a:r>
            <a:br>
              <a:rPr lang="en-US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Barbados Cherry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11622" y="5142299"/>
            <a:ext cx="2199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156" y="3314700"/>
            <a:ext cx="2127829" cy="2133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786466" y="5444087"/>
            <a:ext cx="132921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Oncidium sotoanum</a:t>
            </a:r>
            <a:endParaRPr lang="en-US" sz="1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54289" y="5448524"/>
            <a:ext cx="14221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Cyrtochilum edwardii</a:t>
            </a:r>
            <a:endParaRPr lang="en-US" sz="1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04804" y="3314701"/>
            <a:ext cx="1956033" cy="2129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070926" y="5444087"/>
            <a:ext cx="14237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Tolumnia hawkesiana</a:t>
            </a:r>
            <a:endParaRPr lang="en-US" sz="1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6132" y="5444086"/>
            <a:ext cx="14510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Cyrtochilum  </a:t>
            </a:r>
            <a:r>
              <a:rPr lang="en-US" sz="1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ioplocon</a:t>
            </a:r>
            <a:endParaRPr lang="en-US" sz="1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074" y="3507136"/>
            <a:ext cx="1946614" cy="1905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64678" y="5873234"/>
            <a:ext cx="34547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Pink/Purple Malpighiaceae Mimics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Oil bee Pollinated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22" y="3314700"/>
            <a:ext cx="1894898" cy="20485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2344" y="437346"/>
            <a:ext cx="475508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When yellow fatigue sets in, </a:t>
            </a:r>
          </a:p>
          <a:p>
            <a:r>
              <a:rPr lang="en-US" sz="2800" dirty="0" smtClean="0"/>
              <a:t>go for the color.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45752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2743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94906" y="2286000"/>
            <a:ext cx="12666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Brassia aurantiaca</a:t>
            </a:r>
            <a:endParaRPr lang="en-US" sz="1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544" y="228600"/>
            <a:ext cx="257175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34312" y="2286353"/>
            <a:ext cx="14622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Cochlioda bayrodtinia</a:t>
            </a:r>
            <a:endParaRPr lang="en-US" sz="1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2582954"/>
            <a:ext cx="3718528" cy="3229170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434" y="228600"/>
            <a:ext cx="1751217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41276" y="2286353"/>
            <a:ext cx="132119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Comparettia </a:t>
            </a:r>
            <a:r>
              <a:rPr lang="en-US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falcata</a:t>
            </a:r>
            <a:endParaRPr lang="en-US" sz="1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36277" y="6544835"/>
            <a:ext cx="24384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Oncidium </a:t>
            </a:r>
            <a:r>
              <a:rPr lang="en-US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(Cochlioda) noezlianum</a:t>
            </a:r>
            <a:endParaRPr lang="en-US" sz="1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593" y="4779982"/>
            <a:ext cx="1753768" cy="17228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693" y="2582954"/>
            <a:ext cx="1530331" cy="17190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03177" y="4302025"/>
            <a:ext cx="18373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Symphyglossum sanguineum</a:t>
            </a:r>
            <a:endParaRPr lang="en-US" sz="1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582953"/>
            <a:ext cx="2304288" cy="171907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42401" y="4302025"/>
            <a:ext cx="15007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Rodriguezia lanceolata</a:t>
            </a:r>
            <a:endParaRPr lang="en-US" sz="1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61961" y="5788797"/>
            <a:ext cx="19672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Andean Emerald Hummingbird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19721" y="6144725"/>
            <a:ext cx="3051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Hummingbird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Pollinated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098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42273" y="5728208"/>
            <a:ext cx="23775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Nectar Reward Flowers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Bee Pollinated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228600"/>
            <a:ext cx="2705100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94906" y="2286000"/>
            <a:ext cx="13356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Trichopilia fragrans</a:t>
            </a:r>
            <a:endParaRPr lang="en-US" sz="1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18013" y="2831841"/>
            <a:ext cx="16546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Miltoniopsis phalaenopsis</a:t>
            </a:r>
            <a:endParaRPr lang="en-US" sz="1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495" y="228600"/>
            <a:ext cx="2825656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00800" y="463553"/>
            <a:ext cx="2407998" cy="2133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893706" y="2596888"/>
            <a:ext cx="12747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Cischweinfia parva</a:t>
            </a:r>
          </a:p>
          <a:p>
            <a:endParaRPr lang="en-US" sz="1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778" y="3148851"/>
            <a:ext cx="2549810" cy="2003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851227" y="5151908"/>
            <a:ext cx="15071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Rodriguezia obtusifolia</a:t>
            </a:r>
            <a:endParaRPr lang="en-US" sz="1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93" y="2858498"/>
            <a:ext cx="2033587" cy="304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925174" y="5897553"/>
            <a:ext cx="14686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Macradenia multiflora</a:t>
            </a:r>
            <a:endParaRPr lang="en-US" sz="1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20574" y="3314700"/>
            <a:ext cx="2286000" cy="2397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929238" y="5729688"/>
            <a:ext cx="160172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Rhynchostele </a:t>
            </a:r>
            <a:r>
              <a:rPr lang="en-US" sz="1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bictonensis</a:t>
            </a:r>
            <a:endParaRPr lang="en-US" sz="11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928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67004"/>
            <a:ext cx="1905000" cy="23461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8957" y="2710914"/>
            <a:ext cx="147668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Oncidium leucochilum</a:t>
            </a:r>
          </a:p>
          <a:p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100 F-1, 747 Progeny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367003"/>
            <a:ext cx="2074810" cy="23461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27230" y="2713135"/>
            <a:ext cx="143020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Oncidium fuscatum</a:t>
            </a:r>
          </a:p>
          <a:p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129 F-1, 841 Progeny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67003"/>
            <a:ext cx="2057400" cy="234391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58594" y="2710915"/>
            <a:ext cx="143661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Oncidium cariniferum</a:t>
            </a:r>
          </a:p>
          <a:p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 F-1, 387 Progeny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367004"/>
            <a:ext cx="2112916" cy="191899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211381" y="2286000"/>
            <a:ext cx="143020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Oncidium maculatum</a:t>
            </a:r>
          </a:p>
          <a:p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104 F-1, 359 Progeny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426" y="3267269"/>
            <a:ext cx="1990551" cy="195443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987582" y="5221701"/>
            <a:ext cx="16642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Trichocentrum lanceanum</a:t>
            </a:r>
          </a:p>
          <a:p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53 F-1, 146 Progeny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870" y="3302722"/>
            <a:ext cx="1941046" cy="180699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207215" y="5167730"/>
            <a:ext cx="150073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Tolumnia triquetra</a:t>
            </a:r>
          </a:p>
          <a:p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102 F-1, 1771 Progeny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14623" y="6057900"/>
            <a:ext cx="4153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Other Colorful  Building Block Oncidiinae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97" y="3282527"/>
            <a:ext cx="2131303" cy="205348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18957" y="5353118"/>
            <a:ext cx="150073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Oncidium alexandrae</a:t>
            </a:r>
          </a:p>
          <a:p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474 F-1, 8263 Progeny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463" y="3282527"/>
            <a:ext cx="1867535" cy="185737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979630" y="5154210"/>
            <a:ext cx="135966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Comparettia falcata</a:t>
            </a:r>
          </a:p>
          <a:p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 F-1, 222 Progeny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70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19442" y="4000500"/>
            <a:ext cx="7543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Pridgeon AM, Cribb PJ, Chase MW, Rasmussen FN. 2009. </a:t>
            </a:r>
            <a:r>
              <a:rPr lang="en-US" sz="1400" i="1" dirty="0"/>
              <a:t>Genera </a:t>
            </a:r>
            <a:r>
              <a:rPr lang="en-US" sz="1400" i="1" dirty="0" err="1"/>
              <a:t>orchidacearum</a:t>
            </a:r>
            <a:r>
              <a:rPr lang="en-US" sz="1400" i="1" dirty="0"/>
              <a:t>, Vol. 5</a:t>
            </a:r>
            <a:r>
              <a:rPr lang="en-US" sz="1400" dirty="0"/>
              <a:t>. Oxford: Oxford University</a:t>
            </a:r>
            <a:r>
              <a:rPr lang="en-US" sz="1400" b="1" dirty="0"/>
              <a:t> </a:t>
            </a:r>
            <a:r>
              <a:rPr lang="en-US" sz="1400" dirty="0"/>
              <a:t>Press.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19442" y="1968737"/>
            <a:ext cx="7315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err="1"/>
              <a:t>Neubig</a:t>
            </a:r>
            <a:r>
              <a:rPr lang="en-US" sz="1400" b="1" dirty="0"/>
              <a:t> KM, Whitten WM, Williams NH, Blanco MA, </a:t>
            </a:r>
            <a:r>
              <a:rPr lang="en-US" sz="1400" b="1" dirty="0" err="1"/>
              <a:t>Endara</a:t>
            </a:r>
            <a:r>
              <a:rPr lang="en-US" sz="1400" b="1" dirty="0"/>
              <a:t> L, Burleigh JG, </a:t>
            </a:r>
            <a:r>
              <a:rPr lang="en-US" sz="1400" b="1" dirty="0" err="1"/>
              <a:t>Silvera</a:t>
            </a:r>
            <a:r>
              <a:rPr lang="en-US" sz="1400" b="1" dirty="0"/>
              <a:t> K, Cushman JC, Chase MW. 2012. </a:t>
            </a:r>
            <a:r>
              <a:rPr lang="en-US" sz="1400" dirty="0"/>
              <a:t>Generic </a:t>
            </a:r>
            <a:r>
              <a:rPr lang="en-US" sz="1400" dirty="0" err="1"/>
              <a:t>recircumscriptions</a:t>
            </a:r>
            <a:r>
              <a:rPr lang="en-US" sz="1400" dirty="0"/>
              <a:t> of Oncidiinae (Orchidaceae:</a:t>
            </a:r>
          </a:p>
          <a:p>
            <a:r>
              <a:rPr lang="en-US" sz="1400" dirty="0"/>
              <a:t>Cymbidieae) based on maximum likelihood analysis of combined DNA datasets. </a:t>
            </a:r>
            <a:r>
              <a:rPr lang="en-US" sz="1400" i="1" dirty="0"/>
              <a:t>Botanical Journal of the</a:t>
            </a:r>
            <a:r>
              <a:rPr lang="en-US" sz="1400" dirty="0"/>
              <a:t> </a:t>
            </a:r>
            <a:r>
              <a:rPr lang="en-US" sz="1400" i="1" dirty="0"/>
              <a:t>Linnean Society </a:t>
            </a:r>
            <a:r>
              <a:rPr lang="en-US" sz="1400" b="1" dirty="0"/>
              <a:t>168: </a:t>
            </a:r>
            <a:r>
              <a:rPr lang="en-US" sz="1400" dirty="0"/>
              <a:t>117–146.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19442" y="2971800"/>
            <a:ext cx="7315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err="1"/>
              <a:t>Papadopulos</a:t>
            </a:r>
            <a:r>
              <a:rPr lang="en-US" sz="1400" b="1" dirty="0"/>
              <a:t> AST, Powell MP, </a:t>
            </a:r>
            <a:r>
              <a:rPr lang="en-US" sz="1400" b="1" dirty="0" err="1"/>
              <a:t>Pupulin</a:t>
            </a:r>
            <a:r>
              <a:rPr lang="en-US" sz="1400" b="1" dirty="0"/>
              <a:t> F, Warner J, Hawkins JA, </a:t>
            </a:r>
            <a:r>
              <a:rPr lang="en-US" sz="1400" b="1" dirty="0" err="1"/>
              <a:t>Salamin</a:t>
            </a:r>
            <a:r>
              <a:rPr lang="en-US" sz="1400" b="1" dirty="0"/>
              <a:t> N, </a:t>
            </a:r>
            <a:r>
              <a:rPr lang="en-US" sz="1400" b="1" dirty="0" err="1"/>
              <a:t>Chittka</a:t>
            </a:r>
            <a:r>
              <a:rPr lang="en-US" sz="1400" b="1" dirty="0"/>
              <a:t> L, Williams NH, Whitten WM, Loader D, Valente LM, Chase MW, </a:t>
            </a:r>
            <a:r>
              <a:rPr lang="en-US" sz="1400" b="1" dirty="0" err="1"/>
              <a:t>Savolainen</a:t>
            </a:r>
            <a:r>
              <a:rPr lang="en-US" sz="1400" b="1" dirty="0"/>
              <a:t> V. 2013. </a:t>
            </a:r>
            <a:r>
              <a:rPr lang="en-US" sz="1400" dirty="0"/>
              <a:t>Convergent evolution of floral signals</a:t>
            </a:r>
            <a:r>
              <a:rPr lang="en-US" sz="1400" b="1" dirty="0"/>
              <a:t> </a:t>
            </a:r>
            <a:r>
              <a:rPr lang="en-US" sz="1400" dirty="0"/>
              <a:t>underlies the success of Neotropical orchids. </a:t>
            </a:r>
            <a:r>
              <a:rPr lang="en-US" sz="1400" i="1" dirty="0"/>
              <a:t>Proceedings of</a:t>
            </a:r>
            <a:r>
              <a:rPr lang="en-US" sz="1400" b="1" dirty="0"/>
              <a:t> </a:t>
            </a:r>
            <a:r>
              <a:rPr lang="en-US" sz="1400" i="1" dirty="0"/>
              <a:t>the Royal Society B </a:t>
            </a:r>
            <a:r>
              <a:rPr lang="en-US" sz="1400" b="1" dirty="0"/>
              <a:t>280: </a:t>
            </a:r>
            <a:r>
              <a:rPr lang="en-US" sz="1400" dirty="0"/>
              <a:t>20130960.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03599" y="600684"/>
            <a:ext cx="7315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Chase </a:t>
            </a:r>
            <a:r>
              <a:rPr lang="en-US" sz="1400" b="1" dirty="0"/>
              <a:t>MW, Williams NH, de </a:t>
            </a:r>
            <a:r>
              <a:rPr lang="en-US" sz="1400" b="1" dirty="0" err="1"/>
              <a:t>Faria</a:t>
            </a:r>
            <a:r>
              <a:rPr lang="en-US" sz="1400" b="1" dirty="0"/>
              <a:t> AD, </a:t>
            </a:r>
            <a:r>
              <a:rPr lang="en-US" sz="1400" b="1" dirty="0" err="1"/>
              <a:t>Neubig</a:t>
            </a:r>
            <a:r>
              <a:rPr lang="en-US" sz="1400" b="1" dirty="0"/>
              <a:t> </a:t>
            </a:r>
            <a:r>
              <a:rPr lang="en-US" sz="1400" b="1" dirty="0" smtClean="0"/>
              <a:t>KM, </a:t>
            </a:r>
            <a:r>
              <a:rPr lang="en-US" sz="1400" b="1" dirty="0" err="1" smtClean="0"/>
              <a:t>Amaral</a:t>
            </a:r>
            <a:r>
              <a:rPr lang="en-US" sz="1400" b="1" dirty="0" smtClean="0"/>
              <a:t> </a:t>
            </a:r>
            <a:r>
              <a:rPr lang="en-US" sz="1400" b="1" dirty="0"/>
              <a:t>MDCE, Whitten WM. 2009a. </a:t>
            </a:r>
            <a:r>
              <a:rPr lang="en-US" sz="1400" dirty="0"/>
              <a:t>Floral </a:t>
            </a:r>
            <a:r>
              <a:rPr lang="en-US" sz="1400" dirty="0" smtClean="0"/>
              <a:t>convergence in </a:t>
            </a:r>
            <a:r>
              <a:rPr lang="en-US" sz="1400" dirty="0"/>
              <a:t>Oncidiinae (Cymbidieae; Orchidaceae): an expanded</a:t>
            </a:r>
          </a:p>
          <a:p>
            <a:r>
              <a:rPr lang="en-US" sz="1400" dirty="0"/>
              <a:t>concept of </a:t>
            </a:r>
            <a:r>
              <a:rPr lang="en-US" sz="1400" i="1" dirty="0"/>
              <a:t>Gomesa </a:t>
            </a:r>
            <a:r>
              <a:rPr lang="en-US" sz="1400" dirty="0"/>
              <a:t>and a new genus </a:t>
            </a:r>
            <a:r>
              <a:rPr lang="en-US" sz="1400" i="1" dirty="0" err="1" smtClean="0"/>
              <a:t>Nohawilliamsia</a:t>
            </a:r>
            <a:r>
              <a:rPr lang="en-US" sz="1400" dirty="0" smtClean="0"/>
              <a:t>. </a:t>
            </a:r>
            <a:r>
              <a:rPr lang="en-US" sz="1400" i="1" dirty="0" smtClean="0"/>
              <a:t>Annals </a:t>
            </a:r>
            <a:r>
              <a:rPr lang="en-US" sz="1400" i="1" dirty="0"/>
              <a:t>of Botany </a:t>
            </a:r>
            <a:r>
              <a:rPr lang="en-US" sz="1400" b="1" dirty="0"/>
              <a:t>104: </a:t>
            </a:r>
            <a:r>
              <a:rPr lang="en-US" sz="1400" dirty="0"/>
              <a:t>387–402.</a:t>
            </a:r>
            <a:endParaRPr lang="en-US" sz="1400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503599" y="134267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535286" y="1364063"/>
            <a:ext cx="69100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Dodson CH. 1962. </a:t>
            </a:r>
            <a:r>
              <a:rPr lang="en-US" sz="1400" dirty="0"/>
              <a:t>The importance of pollination in </a:t>
            </a:r>
            <a:r>
              <a:rPr lang="en-US" sz="1400" dirty="0" smtClean="0"/>
              <a:t>the evolution </a:t>
            </a:r>
            <a:r>
              <a:rPr lang="en-US" sz="1400" dirty="0"/>
              <a:t>of the orchids of tropical America. </a:t>
            </a:r>
            <a:r>
              <a:rPr lang="en-US" sz="1400" i="1" dirty="0" smtClean="0"/>
              <a:t>American Orchid </a:t>
            </a:r>
            <a:r>
              <a:rPr lang="en-US" sz="1400" i="1" dirty="0"/>
              <a:t>Society Bulletin </a:t>
            </a:r>
            <a:r>
              <a:rPr lang="en-US" sz="1400" b="1" dirty="0"/>
              <a:t>31: </a:t>
            </a:r>
            <a:r>
              <a:rPr lang="en-US" sz="1400" dirty="0"/>
              <a:t>525–534 641–649,731–735.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19442" y="4572000"/>
            <a:ext cx="729935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Williams NH, Chase MW, Fulcher T, Whitten WM. </a:t>
            </a:r>
            <a:r>
              <a:rPr lang="en-US" sz="1400" b="1" dirty="0" smtClean="0"/>
              <a:t>2001a. </a:t>
            </a:r>
            <a:r>
              <a:rPr lang="en-US" sz="1400" dirty="0" smtClean="0"/>
              <a:t>Molecular </a:t>
            </a:r>
            <a:r>
              <a:rPr lang="en-US" sz="1400" dirty="0"/>
              <a:t>systematics of the Oncidiinae based on </a:t>
            </a:r>
            <a:r>
              <a:rPr lang="en-US" sz="1400" dirty="0" smtClean="0"/>
              <a:t>evidence from </a:t>
            </a:r>
            <a:r>
              <a:rPr lang="en-US" sz="1400" dirty="0"/>
              <a:t>four DNA sequence regions: </a:t>
            </a:r>
            <a:r>
              <a:rPr lang="en-US" sz="1400" dirty="0" smtClean="0"/>
              <a:t>expanded circumscriptions</a:t>
            </a:r>
            <a:r>
              <a:rPr lang="en-US" sz="1400" dirty="0"/>
              <a:t> </a:t>
            </a:r>
            <a:r>
              <a:rPr lang="en-US" sz="1400" dirty="0" smtClean="0"/>
              <a:t>of </a:t>
            </a:r>
            <a:r>
              <a:rPr lang="en-US" sz="1400" i="1" dirty="0"/>
              <a:t>Cyrtochilum, </a:t>
            </a:r>
            <a:r>
              <a:rPr lang="en-US" sz="1400" i="1" dirty="0" err="1"/>
              <a:t>Erycina</a:t>
            </a:r>
            <a:r>
              <a:rPr lang="en-US" sz="1400" i="1" dirty="0"/>
              <a:t>, </a:t>
            </a:r>
            <a:r>
              <a:rPr lang="en-US" sz="1400" i="1" dirty="0" err="1"/>
              <a:t>Otoglossum</a:t>
            </a:r>
            <a:r>
              <a:rPr lang="en-US" sz="1400" dirty="0"/>
              <a:t>, and </a:t>
            </a:r>
            <a:r>
              <a:rPr lang="en-US" sz="1400" i="1" dirty="0"/>
              <a:t>Trichocentrum</a:t>
            </a:r>
          </a:p>
          <a:p>
            <a:r>
              <a:rPr lang="en-US" sz="1400" dirty="0"/>
              <a:t>and a new genus (Orchidaceae). </a:t>
            </a:r>
            <a:r>
              <a:rPr lang="en-US" sz="1400" i="1" dirty="0" err="1"/>
              <a:t>Lindleyana</a:t>
            </a:r>
            <a:r>
              <a:rPr lang="en-US" sz="1400" i="1" dirty="0"/>
              <a:t> </a:t>
            </a:r>
            <a:r>
              <a:rPr lang="en-US" sz="1400" b="1" dirty="0"/>
              <a:t>16: </a:t>
            </a:r>
            <a:r>
              <a:rPr lang="en-US" sz="1400" dirty="0" smtClean="0"/>
              <a:t>113–139</a:t>
            </a:r>
            <a:r>
              <a:rPr lang="en-US" sz="1400" dirty="0"/>
              <a:t>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19442" y="5646603"/>
            <a:ext cx="9144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Williams NH, Chase MW, Whitten WM. 2001b. </a:t>
            </a:r>
            <a:r>
              <a:rPr lang="en-US" sz="1400" dirty="0" smtClean="0"/>
              <a:t>Phylogenetic positions </a:t>
            </a:r>
            <a:r>
              <a:rPr lang="en-US" sz="1400" dirty="0"/>
              <a:t>of </a:t>
            </a:r>
            <a:r>
              <a:rPr lang="en-US" sz="1400" i="1" dirty="0"/>
              <a:t>Miltoniopsis, </a:t>
            </a:r>
            <a:endParaRPr lang="en-US" sz="1400" i="1" dirty="0" smtClean="0"/>
          </a:p>
          <a:p>
            <a:r>
              <a:rPr lang="en-US" sz="1400" i="1" dirty="0" smtClean="0"/>
              <a:t>Caucaea</a:t>
            </a:r>
            <a:r>
              <a:rPr lang="en-US" sz="1400" dirty="0"/>
              <a:t>, a new </a:t>
            </a:r>
            <a:r>
              <a:rPr lang="en-US" sz="1400" dirty="0" smtClean="0"/>
              <a:t>genus, </a:t>
            </a:r>
            <a:r>
              <a:rPr lang="en-US" sz="1400" i="1" dirty="0" err="1" smtClean="0"/>
              <a:t>Cyrtochiloides</a:t>
            </a:r>
            <a:r>
              <a:rPr lang="en-US" sz="1400" dirty="0"/>
              <a:t>, and </a:t>
            </a:r>
            <a:r>
              <a:rPr lang="en-US" sz="1400" i="1" dirty="0"/>
              <a:t>Oncidium </a:t>
            </a:r>
            <a:r>
              <a:rPr lang="en-US" sz="1400" i="1" dirty="0" err="1"/>
              <a:t>phymatochilum</a:t>
            </a:r>
            <a:r>
              <a:rPr lang="en-US" sz="1400" i="1" dirty="0"/>
              <a:t> </a:t>
            </a:r>
            <a:r>
              <a:rPr lang="en-US" sz="1400" dirty="0"/>
              <a:t>(Orchidaceae:</a:t>
            </a:r>
          </a:p>
          <a:p>
            <a:r>
              <a:rPr lang="en-US" sz="1400" dirty="0"/>
              <a:t>Oncidiinae). </a:t>
            </a:r>
            <a:r>
              <a:rPr lang="en-US" sz="1400" i="1" dirty="0" err="1"/>
              <a:t>Lindleyana</a:t>
            </a:r>
            <a:r>
              <a:rPr lang="en-US" sz="1400" i="1" dirty="0"/>
              <a:t> </a:t>
            </a:r>
            <a:r>
              <a:rPr lang="en-US" sz="1400" b="1" dirty="0"/>
              <a:t>16: </a:t>
            </a:r>
            <a:r>
              <a:rPr lang="en-US" sz="1400" dirty="0"/>
              <a:t>272–285.</a:t>
            </a:r>
          </a:p>
        </p:txBody>
      </p:sp>
    </p:spTree>
    <p:extLst>
      <p:ext uri="{BB962C8B-B14F-4D97-AF65-F5344CB8AC3E}">
        <p14:creationId xmlns:p14="http://schemas.microsoft.com/office/powerpoint/2010/main" val="3983767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96" y="233082"/>
            <a:ext cx="2107004" cy="24339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3052" y="2667001"/>
            <a:ext cx="14512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Caucaea </a:t>
            </a:r>
            <a:r>
              <a:rPr lang="en-US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andigena</a:t>
            </a:r>
          </a:p>
          <a:p>
            <a:pPr algn="ctr"/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kow-KAY-ah)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4681176" y="242772"/>
            <a:ext cx="1963146" cy="24339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10828" y="2667000"/>
            <a:ext cx="15007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Cyrtochilum cumandae</a:t>
            </a:r>
            <a:endParaRPr lang="en-US" sz="1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386" y="242772"/>
            <a:ext cx="2286000" cy="24599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53860" y="2667000"/>
            <a:ext cx="10470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Erycina pusilla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1981" y="3505201"/>
            <a:ext cx="1963146" cy="23621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59481" y="5867400"/>
            <a:ext cx="12137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Gomesa gardernii</a:t>
            </a:r>
          </a:p>
        </p:txBody>
      </p:sp>
      <p:pic>
        <p:nvPicPr>
          <p:cNvPr id="10" name="Picture 9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177" y="3498733"/>
            <a:ext cx="2045209" cy="236866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14943" y="5867400"/>
            <a:ext cx="16113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Grandiphyllum auricular</a:t>
            </a:r>
          </a:p>
        </p:txBody>
      </p:sp>
      <p:pic>
        <p:nvPicPr>
          <p:cNvPr id="12" name="Picture 11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96" y="3505200"/>
            <a:ext cx="2107004" cy="23622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91807" y="5867400"/>
            <a:ext cx="167385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Fernandezia ecuadorensis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981" y="233082"/>
            <a:ext cx="2045706" cy="22098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881336" y="2435533"/>
            <a:ext cx="133562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Cischweinfia </a:t>
            </a:r>
            <a:r>
              <a:rPr lang="en-US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pusilla</a:t>
            </a:r>
          </a:p>
          <a:p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(ki-SWINE-fee-a)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 preferRelativeResize="0"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174" y="3505201"/>
            <a:ext cx="2018424" cy="206714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123547" y="5583585"/>
            <a:ext cx="13276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Lockhartia oerstedii</a:t>
            </a:r>
          </a:p>
        </p:txBody>
      </p:sp>
    </p:spTree>
    <p:extLst>
      <p:ext uri="{BB962C8B-B14F-4D97-AF65-F5344CB8AC3E}">
        <p14:creationId xmlns:p14="http://schemas.microsoft.com/office/powerpoint/2010/main" val="536939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874" y="211256"/>
            <a:ext cx="2029710" cy="26005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77647" y="2811801"/>
            <a:ext cx="164981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Nohawilliamsia pirarense</a:t>
            </a:r>
          </a:p>
        </p:txBody>
      </p:sp>
      <p:pic>
        <p:nvPicPr>
          <p:cNvPr id="15" name="Picture 1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020" y="211257"/>
            <a:ext cx="2159232" cy="244814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146368" y="2659404"/>
            <a:ext cx="13965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Oncidium altissimum</a:t>
            </a:r>
          </a:p>
        </p:txBody>
      </p:sp>
      <p:pic>
        <p:nvPicPr>
          <p:cNvPr id="19" name="Picture 1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968" y="3548627"/>
            <a:ext cx="2018424" cy="209017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 flipH="1">
            <a:off x="2470739" y="5638800"/>
            <a:ext cx="17068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Psychopsiella limminghei</a:t>
            </a:r>
          </a:p>
        </p:txBody>
      </p:sp>
      <p:pic>
        <p:nvPicPr>
          <p:cNvPr id="21" name="Picture 20"/>
          <p:cNvPicPr/>
          <p:nvPr/>
        </p:nvPicPr>
        <p:blipFill>
          <a:blip r:embed="rId5"/>
          <a:stretch>
            <a:fillRect/>
          </a:stretch>
        </p:blipFill>
        <p:spPr>
          <a:xfrm>
            <a:off x="4596752" y="3548627"/>
            <a:ext cx="1955567" cy="270724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836192" y="6255875"/>
            <a:ext cx="150233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Psychopsis krameriana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74" y="3548627"/>
            <a:ext cx="1948691" cy="2448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01730" y="5996773"/>
            <a:ext cx="16321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Otoglossum globuliferum</a:t>
            </a:r>
            <a:endParaRPr lang="en-US" sz="1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74" y="211256"/>
            <a:ext cx="2000955" cy="2443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331869" y="2655171"/>
            <a:ext cx="16241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Mesospinidium incantans</a:t>
            </a:r>
            <a:endParaRPr lang="en-US" sz="1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234" y="211257"/>
            <a:ext cx="2029691" cy="220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2620740" y="2385962"/>
            <a:ext cx="15114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Miltonia phymatochila</a:t>
            </a:r>
            <a:endParaRPr lang="en-US" sz="1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020" y="3557314"/>
            <a:ext cx="2008896" cy="2072797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6943761" y="5630111"/>
            <a:ext cx="16514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Raycadenco ecuadorensis</a:t>
            </a:r>
            <a:endParaRPr lang="en-US" sz="1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1898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1" y="152400"/>
            <a:ext cx="1981200" cy="228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69876" y="2438400"/>
            <a:ext cx="167065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Rossioglossum ampliatum</a:t>
            </a:r>
          </a:p>
        </p:txBody>
      </p:sp>
      <p:pic>
        <p:nvPicPr>
          <p:cNvPr id="4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6815016" y="152400"/>
            <a:ext cx="2100383" cy="2416805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4"/>
          <a:stretch>
            <a:fillRect/>
          </a:stretch>
        </p:blipFill>
        <p:spPr>
          <a:xfrm>
            <a:off x="2514601" y="3606282"/>
            <a:ext cx="1975036" cy="19563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46756" y="5562600"/>
            <a:ext cx="171072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Trichocentrum splendidum</a:t>
            </a:r>
            <a:endParaRPr lang="en-US" sz="1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12624" y="2569205"/>
            <a:ext cx="13051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Tolumnia urophylla</a:t>
            </a:r>
          </a:p>
        </p:txBody>
      </p:sp>
      <p:pic>
        <p:nvPicPr>
          <p:cNvPr id="8" name="Picture 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2" y="3606283"/>
            <a:ext cx="2013028" cy="22179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90911" y="5840760"/>
            <a:ext cx="13676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Vitekorchis excavate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" y="152400"/>
            <a:ext cx="224553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75294" y="2819400"/>
            <a:ext cx="13997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Rhynchostele cordata</a:t>
            </a:r>
            <a:endParaRPr lang="en-US" sz="1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8201" y="152400"/>
            <a:ext cx="2013028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990911" y="1905000"/>
            <a:ext cx="13276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Solenidium lunatum</a:t>
            </a:r>
            <a:endParaRPr lang="en-US" sz="1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3606282"/>
            <a:ext cx="2205057" cy="221792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06778" y="5807043"/>
            <a:ext cx="16962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Thysanoglossa jordanensis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3606283"/>
            <a:ext cx="2095500" cy="176609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167292" y="5398571"/>
            <a:ext cx="11721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Zygostates lunata</a:t>
            </a:r>
            <a:endParaRPr lang="en-US" sz="1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678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228600"/>
            <a:ext cx="86597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Something very significant has happened in the Oncidiinae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048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228600"/>
            <a:ext cx="86597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Something very significant has happened in the Oncidiinae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2433" y="1827392"/>
            <a:ext cx="67118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Convergent evolution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the independent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evolution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similar features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species of different lineages.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2433" y="1169588"/>
            <a:ext cx="23444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Convergence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688" y="2971800"/>
            <a:ext cx="3743325" cy="221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786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228600"/>
            <a:ext cx="86597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Something very significant has happened in the Oncidiinae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2433" y="1827392"/>
            <a:ext cx="67118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Convergent evolution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the independent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evolution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similar features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species of different lineages.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2433" y="1169588"/>
            <a:ext cx="23444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Convergence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688" y="2971800"/>
            <a:ext cx="3743325" cy="22193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0475" y="5600700"/>
            <a:ext cx="74302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the Oncidiinae, there are approximately 14 independent 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lineages leading to the Oncidium-type floral morphology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66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873460"/>
            <a:ext cx="1866900" cy="18169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046" y="1030837"/>
            <a:ext cx="1810255" cy="18169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89995" y="2847975"/>
            <a:ext cx="172835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Brysonima crassifolia</a:t>
            </a:r>
          </a:p>
          <a:p>
            <a:pPr algn="ctr"/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Nancy Tree, Golden Spoon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3729195"/>
            <a:ext cx="1828801" cy="182880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915434" y="5546333"/>
            <a:ext cx="173797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Gaudichaudia </a:t>
            </a:r>
            <a:r>
              <a:rPr lang="en-US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cynanchoide</a:t>
            </a:r>
          </a:p>
          <a:p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(go-dih-SHAW-dee-uh)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781050" y="5690420"/>
            <a:ext cx="1676400" cy="43088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Stigmaphylum ciliatum</a:t>
            </a:r>
          </a:p>
          <a:p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Orchid Vine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265" y="3543300"/>
            <a:ext cx="2850428" cy="247728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08908" y="6020581"/>
            <a:ext cx="3429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Family Malpighiaceae Distribution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81050" y="114300"/>
            <a:ext cx="50161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Driving Force - Mimicry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100" y="1017520"/>
            <a:ext cx="1798805" cy="183045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513120" y="2847975"/>
            <a:ext cx="151676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Mascagnia</a:t>
            </a:r>
            <a:r>
              <a:rPr lang="en-US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macroptera</a:t>
            </a:r>
            <a:endParaRPr lang="en-US" sz="11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Yellow Orchid Vine</a:t>
            </a:r>
          </a:p>
        </p:txBody>
      </p:sp>
    </p:spTree>
    <p:extLst>
      <p:ext uri="{BB962C8B-B14F-4D97-AF65-F5344CB8AC3E}">
        <p14:creationId xmlns:p14="http://schemas.microsoft.com/office/powerpoint/2010/main" val="3592338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lemental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3299</TotalTime>
  <Words>1109</Words>
  <Application>Microsoft Office PowerPoint</Application>
  <PresentationFormat>On-screen Show (4:3)</PresentationFormat>
  <Paragraphs>203</Paragraphs>
  <Slides>25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Elemental</vt:lpstr>
      <vt:lpstr>Convergence, Mimicry and                               Deceit in the Oncidiinae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Malpighia glabra Barbados Cherry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Jim D</dc:creator>
  <cp:lastModifiedBy>Jim D</cp:lastModifiedBy>
  <cp:revision>121</cp:revision>
  <dcterms:created xsi:type="dcterms:W3CDTF">2016-11-13T17:19:31Z</dcterms:created>
  <dcterms:modified xsi:type="dcterms:W3CDTF">2016-12-09T20:46:59Z</dcterms:modified>
</cp:coreProperties>
</file>