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00" r:id="rId2"/>
    <p:sldId id="258" r:id="rId3"/>
    <p:sldId id="295" r:id="rId4"/>
    <p:sldId id="296" r:id="rId5"/>
    <p:sldId id="257" r:id="rId6"/>
    <p:sldId id="305" r:id="rId7"/>
    <p:sldId id="264" r:id="rId8"/>
    <p:sldId id="262" r:id="rId9"/>
    <p:sldId id="268" r:id="rId10"/>
    <p:sldId id="269" r:id="rId11"/>
    <p:sldId id="263" r:id="rId12"/>
    <p:sldId id="299" r:id="rId13"/>
    <p:sldId id="270" r:id="rId14"/>
    <p:sldId id="303" r:id="rId15"/>
    <p:sldId id="307" r:id="rId16"/>
    <p:sldId id="297" r:id="rId17"/>
    <p:sldId id="298" r:id="rId18"/>
    <p:sldId id="306" r:id="rId19"/>
    <p:sldId id="273" r:id="rId20"/>
    <p:sldId id="290" r:id="rId21"/>
    <p:sldId id="308" r:id="rId22"/>
    <p:sldId id="304" r:id="rId23"/>
    <p:sldId id="294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48" autoAdjust="0"/>
  </p:normalViewPr>
  <p:slideViewPr>
    <p:cSldViewPr>
      <p:cViewPr varScale="1">
        <p:scale>
          <a:sx n="80" d="100"/>
          <a:sy n="80" d="100"/>
        </p:scale>
        <p:origin x="-9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82" d="100"/>
          <a:sy n="82" d="100"/>
        </p:scale>
        <p:origin x="-1074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04720D-ED20-4B1B-B21A-A6861C044178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B98061-950B-4D32-B5BB-3DFF7CA17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8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35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00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7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29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29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83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4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29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3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15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95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0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2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68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98061-950B-4D32-B5BB-3DFF7CA17E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15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1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2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9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9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6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2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5"/>
            <a:ext cx="6479363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2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4FC9B69A-7B0F-498E-9CCD-CEA290FDD5F6}" type="datetimeFigureOut">
              <a:rPr lang="en-US" smtClean="0"/>
              <a:t>7/12/2018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9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8E4C9D7-B9BC-4D70-9233-27C9443EB7EB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304800"/>
            <a:ext cx="3663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Guarianthe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08537"/>
            <a:ext cx="7315200" cy="489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869" y="6298865"/>
            <a:ext cx="810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James Diffily                        Dallas Judging Center                                   July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1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87"/>
    </mc:Choice>
    <mc:Fallback>
      <p:transition spd="slow" advTm="439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533" y="228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hennisiana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8" y="780959"/>
            <a:ext cx="4222667" cy="3708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1672486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 blooming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white in the throat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914401"/>
            <a:ext cx="243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Costa Rica to Venezuela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N Colombia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28310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 purple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78" y="4495800"/>
            <a:ext cx="2133600" cy="1876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0823" y="6382893"/>
            <a:ext cx="248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‘</a:t>
            </a:r>
            <a:r>
              <a:rPr lang="en-US" dirty="0" err="1" smtClean="0"/>
              <a:t>Munjeet</a:t>
            </a:r>
            <a:r>
              <a:rPr lang="en-US" dirty="0" smtClean="0"/>
              <a:t>’ AM &amp; CCM</a:t>
            </a:r>
            <a:endParaRPr lang="en-US" dirty="0"/>
          </a:p>
        </p:txBody>
      </p:sp>
      <p:pic>
        <p:nvPicPr>
          <p:cNvPr id="14" name="Picture 2" descr="C:\Users\Jim D\Desktop\Guarianthe\Guar patenii or hennisiana\hennisiana 'Carol Marine' A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8" y="4790027"/>
            <a:ext cx="2362200" cy="15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2226" y="6372701"/>
            <a:ext cx="216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‘Carol Marine’ AM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63815" y="6372700"/>
            <a:ext cx="154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‘Jill M’ CHM</a:t>
            </a:r>
            <a:endParaRPr lang="en-US" dirty="0"/>
          </a:p>
        </p:txBody>
      </p:sp>
      <p:pic>
        <p:nvPicPr>
          <p:cNvPr id="17" name="Picture 3" descr="C:\Users\Jim D\Desktop\Guarianthe\Guar patenii or hennisiana\patinii 'Jill M' CH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45" y="4742338"/>
            <a:ext cx="2438400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243908" y="3581400"/>
            <a:ext cx="167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AOS Awards</a:t>
            </a:r>
          </a:p>
        </p:txBody>
      </p:sp>
    </p:spTree>
    <p:extLst>
      <p:ext uri="{BB962C8B-B14F-4D97-AF65-F5344CB8AC3E}">
        <p14:creationId xmlns:p14="http://schemas.microsoft.com/office/powerpoint/2010/main" val="205860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68"/>
    </mc:Choice>
    <mc:Fallback>
      <p:transition spd="slow" advTm="6256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120135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x laelioides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09601"/>
            <a:ext cx="4708887" cy="3531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2" y="4495801"/>
            <a:ext cx="1728788" cy="1742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62" y="4495801"/>
            <a:ext cx="2612327" cy="174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4495801"/>
            <a:ext cx="2323201" cy="1742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9800"/>
            <a:ext cx="2374101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0699" y="338448"/>
            <a:ext cx="2890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Overlap of Gur. skinneri and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Gur.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aurantiaca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698" y="984779"/>
            <a:ext cx="1845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highly variable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 swarm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4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5"/>
    </mc:Choice>
    <mc:Fallback>
      <p:transition spd="slow" advTm="5811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362200"/>
            <a:ext cx="32624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6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"/>
    </mc:Choice>
    <mc:Fallback>
      <p:transition spd="slow" advTm="134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228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uarianthe bowringiana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78996"/>
            <a:ext cx="4875901" cy="4619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799" y="5898980"/>
            <a:ext cx="3930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Guaritonia</a:t>
            </a:r>
            <a:r>
              <a:rPr lang="en-US" dirty="0" smtClean="0"/>
              <a:t> Rosy Jewell ‘Vera Stella’</a:t>
            </a:r>
          </a:p>
          <a:p>
            <a:r>
              <a:rPr lang="en-US" dirty="0" smtClean="0"/>
              <a:t>Gur. </a:t>
            </a:r>
            <a:r>
              <a:rPr lang="en-US" dirty="0" err="1" smtClean="0"/>
              <a:t>bowringianai</a:t>
            </a:r>
            <a:r>
              <a:rPr lang="en-US" dirty="0" smtClean="0"/>
              <a:t> x Bro. </a:t>
            </a:r>
            <a:r>
              <a:rPr lang="en-US" dirty="0" err="1" smtClean="0"/>
              <a:t>sanguineaa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8591" y="1164843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petals, full flowers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5045" y="1787376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 </a:t>
            </a:r>
            <a:r>
              <a:rPr lang="en-US" dirty="0" err="1" smtClean="0"/>
              <a:t>multifloral</a:t>
            </a:r>
            <a:r>
              <a:rPr lang="en-US" dirty="0" smtClean="0"/>
              <a:t>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1654" y="300074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2,143 Progeny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0883" y="247066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272 F-1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8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084"/>
    </mc:Choice>
    <mc:Fallback>
      <p:transition spd="slow" advTm="14208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152401"/>
            <a:ext cx="4322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bowringiana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1" y="946954"/>
            <a:ext cx="3047619" cy="228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091" y="3309153"/>
            <a:ext cx="30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Portia ‘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Westerbert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60" y="3966068"/>
            <a:ext cx="2210715" cy="2285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2125" y="6251782"/>
            <a:ext cx="342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Canizaro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FCC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9" y="4080381"/>
            <a:ext cx="3047619" cy="2190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5818" y="6270856"/>
            <a:ext cx="314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Brassanthe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Maikai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‘Louise’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60" y="138284"/>
            <a:ext cx="2512219" cy="3232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7784" y="3371166"/>
            <a:ext cx="274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Little Suzie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3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5"/>
    </mc:Choice>
    <mc:Fallback>
      <p:transition spd="slow" advTm="1376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uarianthe skinneri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3" y="1643408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6629" y="5097265"/>
            <a:ext cx="303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 Guatemalensis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Gur. skinneri x Gur. aurantiaca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317436"/>
            <a:ext cx="2695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easy, rewarding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grow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1124635"/>
            <a:ext cx="2230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a great parent for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hybridizing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2544978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 Progeny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3020" y="199098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 F-1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7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6"/>
    </mc:Choice>
    <mc:Fallback>
      <p:transition spd="slow" advTm="4331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" y="908318"/>
            <a:ext cx="2023715" cy="2213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21" y="914236"/>
            <a:ext cx="1660484" cy="2213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702" y="908319"/>
            <a:ext cx="2944081" cy="2208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50" y="3657601"/>
            <a:ext cx="2466076" cy="2571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78" y="3657599"/>
            <a:ext cx="3632975" cy="2571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427" y="152400"/>
            <a:ext cx="4411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Guatemalensis Colors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552" y="312842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D’Bush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095" y="6229065"/>
            <a:ext cx="177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Tampixque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564" y="3087162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Elenor’s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3189" y="3116379"/>
            <a:ext cx="23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‘Sol de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Borinquen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8395" y="622906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Albescens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4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92"/>
    </mc:Choice>
    <mc:Fallback>
      <p:transition spd="slow" advTm="2769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1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skinneri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787908"/>
            <a:ext cx="3667839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1005" y="3912109"/>
            <a:ext cx="270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Enanthlea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Pixie Charm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92" y="439330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Pixie x Encyclia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alata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3" y="803590"/>
            <a:ext cx="3571324" cy="3108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757" y="3938512"/>
            <a:ext cx="276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Enanthlea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Banana Split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247" y="4387389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Pixie x Encyclia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cordigera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84"/>
    </mc:Choice>
    <mc:Fallback>
      <p:transition spd="slow" advTm="4508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uarianthe aurantiaca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8649"/>
            <a:ext cx="4343400" cy="4965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5159" y="1218650"/>
            <a:ext cx="208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color, persists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generations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5159" y="2025848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lasting flowers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5159" y="304645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4,902 Progeny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5159" y="25146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290 F-1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2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71"/>
    </mc:Choice>
    <mc:Fallback>
      <p:transition spd="slow" advTm="5237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7366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aurantiaca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F-1 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60" y="991174"/>
            <a:ext cx="1752603" cy="1844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6162" y="2845636"/>
            <a:ext cx="2786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Chocolate Drop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‘Sunset Valley Orchids’ 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73" y="992167"/>
            <a:ext cx="1910115" cy="18428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3902" y="2858788"/>
            <a:ext cx="200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Jewell Box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‘Scheherazade’ 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21" y="3922099"/>
            <a:ext cx="2169663" cy="19662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4708" y="5888355"/>
            <a:ext cx="1456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Why Not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‘Red Gold’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3900002"/>
            <a:ext cx="1944063" cy="1962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93783" y="5888354"/>
            <a:ext cx="268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Rojo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‘Barbara’ HCC/AOS</a:t>
            </a:r>
          </a:p>
        </p:txBody>
      </p:sp>
    </p:spTree>
    <p:extLst>
      <p:ext uri="{BB962C8B-B14F-4D97-AF65-F5344CB8AC3E}">
        <p14:creationId xmlns:p14="http://schemas.microsoft.com/office/powerpoint/2010/main" val="187079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9"/>
    </mc:Choice>
    <mc:Fallback>
      <p:transition spd="slow" advTm="512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128" y="381000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Created in 2003 </a:t>
            </a:r>
            <a:r>
              <a:rPr lang="en-US" dirty="0"/>
              <a:t> </a:t>
            </a:r>
            <a:r>
              <a:rPr lang="en-US" dirty="0" smtClean="0"/>
              <a:t>based 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985838"/>
            <a:ext cx="8324851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7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"/>
    </mc:Choice>
    <mc:Fallback>
      <p:transition spd="slow" advTm="49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963" y="216600"/>
            <a:ext cx="487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aurantiaca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55" y="990600"/>
            <a:ext cx="2573140" cy="2251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8018" y="3242099"/>
            <a:ext cx="2873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Hazel Boyd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‘Cathy’  HCC/AOS   2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2178816"/>
            <a:ext cx="2814372" cy="2251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2" y="4490051"/>
            <a:ext cx="284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Jackfowlieara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Appleblossom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AM/AOS   3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32" y="4190999"/>
            <a:ext cx="2183384" cy="1890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687" y="6081765"/>
            <a:ext cx="2526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Cattlianthe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Trick or Treat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AM/AOS   2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3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01"/>
    </mc:Choice>
    <mc:Fallback>
      <p:transition spd="slow" advTm="8360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3255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uarianthe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hennisiana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6932" y="1709034"/>
            <a:ext cx="3038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Brassanthe</a:t>
            </a:r>
            <a:r>
              <a:rPr lang="en-US" dirty="0" smtClean="0"/>
              <a:t> </a:t>
            </a:r>
            <a:r>
              <a:rPr lang="en-US" dirty="0" smtClean="0"/>
              <a:t>Sophia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nodosa</a:t>
            </a:r>
            <a:r>
              <a:rPr lang="en-US" dirty="0" smtClean="0"/>
              <a:t> x Gur. </a:t>
            </a:r>
            <a:r>
              <a:rPr lang="en-US" dirty="0" err="1" smtClean="0"/>
              <a:t>hennisiana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56932" y="2610534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Laelianthe</a:t>
            </a:r>
            <a:r>
              <a:rPr lang="en-US" dirty="0" smtClean="0"/>
              <a:t> Eugenia </a:t>
            </a:r>
            <a:r>
              <a:rPr lang="en-US" dirty="0" err="1" smtClean="0"/>
              <a:t>Locioni</a:t>
            </a:r>
            <a:endParaRPr lang="en-US" dirty="0" smtClean="0"/>
          </a:p>
          <a:p>
            <a:r>
              <a:rPr lang="en-US" dirty="0" smtClean="0"/>
              <a:t>Gur. </a:t>
            </a:r>
            <a:r>
              <a:rPr lang="en-US" dirty="0" err="1" smtClean="0"/>
              <a:t>patinii</a:t>
            </a:r>
            <a:r>
              <a:rPr lang="en-US" dirty="0" smtClean="0"/>
              <a:t> x L. anceps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066800"/>
            <a:ext cx="4978400" cy="3733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8639" y="1066800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2 registered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685801"/>
            <a:ext cx="8281567" cy="4933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9045" y="59875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77334"/>
            <a:ext cx="837620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Chase MW. 2006. Tribe </a:t>
            </a:r>
            <a:r>
              <a:rPr lang="en-US" dirty="0" err="1"/>
              <a:t>Epidendreae</a:t>
            </a:r>
            <a:r>
              <a:rPr lang="en-US" dirty="0"/>
              <a:t>. In: Pridgeon AM, Cribb PJ, </a:t>
            </a:r>
            <a:endParaRPr lang="en-US" dirty="0" smtClean="0"/>
          </a:p>
          <a:p>
            <a:r>
              <a:rPr lang="en-US" dirty="0" smtClean="0"/>
              <a:t>Chase </a:t>
            </a:r>
            <a:r>
              <a:rPr lang="en-US" dirty="0"/>
              <a:t>MW, Rasmussen F, eds. </a:t>
            </a:r>
            <a:r>
              <a:rPr lang="en-US" i="1" dirty="0"/>
              <a:t>Genera Orchidacearum,</a:t>
            </a:r>
            <a:r>
              <a:rPr lang="en-US" dirty="0"/>
              <a:t> </a:t>
            </a:r>
            <a:r>
              <a:rPr lang="en-US" i="1" dirty="0"/>
              <a:t>Vol. 4</a:t>
            </a:r>
            <a:r>
              <a:rPr lang="en-US" dirty="0"/>
              <a:t>. Oxford: Oxford </a:t>
            </a:r>
            <a:endParaRPr lang="en-US" dirty="0" smtClean="0"/>
          </a:p>
          <a:p>
            <a:r>
              <a:rPr lang="en-US" dirty="0" smtClean="0"/>
              <a:t>University </a:t>
            </a:r>
            <a:r>
              <a:rPr lang="en-US" dirty="0"/>
              <a:t>Press, 443-449.</a:t>
            </a:r>
          </a:p>
          <a:p>
            <a:endParaRPr lang="en-US" dirty="0" smtClean="0"/>
          </a:p>
          <a:p>
            <a:r>
              <a:rPr lang="en-US" dirty="0" err="1" smtClean="0"/>
              <a:t>Dusidieker</a:t>
            </a:r>
            <a:r>
              <a:rPr lang="en-US" dirty="0"/>
              <a:t>, MD, </a:t>
            </a:r>
            <a:r>
              <a:rPr lang="en-US" dirty="0" smtClean="0"/>
              <a:t>Nile. “The </a:t>
            </a:r>
            <a:r>
              <a:rPr lang="en-US" dirty="0"/>
              <a:t>Genus </a:t>
            </a:r>
            <a:r>
              <a:rPr lang="en-US" dirty="0" smtClean="0"/>
              <a:t>Guarianthe”, </a:t>
            </a:r>
            <a:r>
              <a:rPr lang="en-US" dirty="0"/>
              <a:t>Orchids, American Orchid </a:t>
            </a:r>
            <a:endParaRPr lang="en-US" dirty="0" smtClean="0"/>
          </a:p>
          <a:p>
            <a:r>
              <a:rPr lang="en-US" dirty="0" smtClean="0"/>
              <a:t>Society</a:t>
            </a:r>
            <a:r>
              <a:rPr lang="en-US" dirty="0"/>
              <a:t>, March </a:t>
            </a:r>
            <a:r>
              <a:rPr lang="en-US" dirty="0" smtClean="0"/>
              <a:t>2015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164 -</a:t>
            </a:r>
            <a:r>
              <a:rPr lang="en-US" dirty="0" smtClean="0"/>
              <a:t>176</a:t>
            </a:r>
          </a:p>
          <a:p>
            <a:endParaRPr lang="en-US" dirty="0"/>
          </a:p>
          <a:p>
            <a:r>
              <a:rPr lang="en-US" dirty="0" err="1" smtClean="0"/>
              <a:t>OrchidWiz.Database</a:t>
            </a:r>
            <a:r>
              <a:rPr lang="en-US" dirty="0" smtClean="0"/>
              <a:t> X4.3</a:t>
            </a:r>
            <a:endParaRPr lang="en-US" dirty="0"/>
          </a:p>
          <a:p>
            <a:endParaRPr lang="en-US" dirty="0"/>
          </a:p>
          <a:p>
            <a:r>
              <a:rPr lang="en-US" dirty="0"/>
              <a:t>Withner, C.L. 1999. </a:t>
            </a:r>
            <a:r>
              <a:rPr lang="en-US" i="1" dirty="0"/>
              <a:t>Cattleya </a:t>
            </a:r>
            <a:r>
              <a:rPr lang="en-US" dirty="0"/>
              <a:t>x </a:t>
            </a:r>
            <a:r>
              <a:rPr lang="en-US" i="1" dirty="0"/>
              <a:t>guatemalensis. </a:t>
            </a:r>
            <a:r>
              <a:rPr lang="en-US" dirty="0"/>
              <a:t>Its </a:t>
            </a:r>
            <a:r>
              <a:rPr lang="en-US" dirty="0" smtClean="0"/>
              <a:t>history, close </a:t>
            </a:r>
            <a:r>
              <a:rPr lang="en-US" dirty="0"/>
              <a:t>relatives, and </a:t>
            </a:r>
            <a:endParaRPr lang="en-US" dirty="0" smtClean="0"/>
          </a:p>
          <a:p>
            <a:r>
              <a:rPr lang="en-US" dirty="0" smtClean="0"/>
              <a:t>problems </a:t>
            </a:r>
            <a:r>
              <a:rPr lang="en-US" dirty="0"/>
              <a:t>relating to its </a:t>
            </a:r>
            <a:r>
              <a:rPr lang="en-US" dirty="0" smtClean="0"/>
              <a:t>identity. Orch</a:t>
            </a:r>
            <a:r>
              <a:rPr lang="en-US" dirty="0"/>
              <a:t>. Dig. 63: 53-61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Withner, Carl L., </a:t>
            </a:r>
            <a:r>
              <a:rPr lang="en-US" i="1" dirty="0"/>
              <a:t>The </a:t>
            </a:r>
            <a:r>
              <a:rPr lang="en-US" i="1" dirty="0" err="1"/>
              <a:t>Cattleyas</a:t>
            </a:r>
            <a:r>
              <a:rPr lang="en-US" i="1" dirty="0"/>
              <a:t> and Their Relatives, Volume 1, The </a:t>
            </a:r>
            <a:r>
              <a:rPr lang="en-US" i="1" dirty="0" err="1"/>
              <a:t>Cattleyas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Timber </a:t>
            </a:r>
            <a:r>
              <a:rPr lang="en-US" dirty="0"/>
              <a:t>Press, 1988</a:t>
            </a:r>
          </a:p>
          <a:p>
            <a:endParaRPr lang="en-US" dirty="0"/>
          </a:p>
          <a:p>
            <a:r>
              <a:rPr lang="en-US" dirty="0"/>
              <a:t>van den Berg, C., W.E. Higgins, R. L. Dressler, </a:t>
            </a:r>
            <a:r>
              <a:rPr lang="en-US" dirty="0" smtClean="0"/>
              <a:t>W.M. </a:t>
            </a:r>
            <a:r>
              <a:rPr lang="pt-BR" dirty="0" smtClean="0"/>
              <a:t>Whitten</a:t>
            </a:r>
            <a:r>
              <a:rPr lang="pt-BR" dirty="0"/>
              <a:t>, M.A. Soto Arenas, </a:t>
            </a:r>
            <a:endParaRPr lang="pt-BR" dirty="0" smtClean="0"/>
          </a:p>
          <a:p>
            <a:r>
              <a:rPr lang="pt-BR" dirty="0" smtClean="0"/>
              <a:t>A</a:t>
            </a:r>
            <a:r>
              <a:rPr lang="pt-BR" dirty="0"/>
              <a:t>. Culham, &amp; </a:t>
            </a:r>
            <a:r>
              <a:rPr lang="pt-BR" dirty="0" smtClean="0"/>
              <a:t>M.W. </a:t>
            </a:r>
            <a:r>
              <a:rPr lang="en-US" dirty="0" smtClean="0"/>
              <a:t>Chase</a:t>
            </a:r>
            <a:r>
              <a:rPr lang="en-US" dirty="0"/>
              <a:t>. 2000. A phylogenetic analysis of Laeliinae</a:t>
            </a:r>
          </a:p>
          <a:p>
            <a:r>
              <a:rPr lang="en-US" dirty="0"/>
              <a:t>(Orchidaceae) based on sequence data from </a:t>
            </a:r>
            <a:r>
              <a:rPr lang="en-US" dirty="0" smtClean="0"/>
              <a:t>internal transcribed </a:t>
            </a:r>
            <a:r>
              <a:rPr lang="en-US" dirty="0"/>
              <a:t>spacers (ITS) </a:t>
            </a:r>
            <a:endParaRPr lang="en-US" dirty="0" smtClean="0"/>
          </a:p>
          <a:p>
            <a:r>
              <a:rPr lang="en-US" dirty="0" smtClean="0"/>
              <a:t>of </a:t>
            </a:r>
            <a:r>
              <a:rPr lang="en-US" dirty="0"/>
              <a:t>nuclear ribosomal </a:t>
            </a:r>
            <a:r>
              <a:rPr lang="en-US" dirty="0" smtClean="0"/>
              <a:t>DNA. </a:t>
            </a:r>
            <a:r>
              <a:rPr lang="en-US" dirty="0" err="1" smtClean="0"/>
              <a:t>Lindleyana</a:t>
            </a:r>
            <a:r>
              <a:rPr lang="en-US" dirty="0" smtClean="0"/>
              <a:t> </a:t>
            </a:r>
            <a:r>
              <a:rPr lang="en-US" dirty="0"/>
              <a:t>15: </a:t>
            </a:r>
            <a:r>
              <a:rPr lang="en-US" dirty="0" smtClean="0"/>
              <a:t>96-114. </a:t>
            </a:r>
          </a:p>
        </p:txBody>
      </p:sp>
    </p:spTree>
    <p:extLst>
      <p:ext uri="{BB962C8B-B14F-4D97-AF65-F5344CB8AC3E}">
        <p14:creationId xmlns:p14="http://schemas.microsoft.com/office/powerpoint/2010/main" val="11167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6" y="331145"/>
            <a:ext cx="8058151" cy="6195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9673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mbria"/>
                <a:ea typeface="MS Mincho"/>
                <a:cs typeface="Times New Roman"/>
              </a:rPr>
              <a:t>Withner, Carl L., </a:t>
            </a:r>
            <a:r>
              <a:rPr lang="en-US" i="1" dirty="0">
                <a:latin typeface="Cambria"/>
                <a:ea typeface="MS Mincho"/>
                <a:cs typeface="Times New Roman"/>
              </a:rPr>
              <a:t>The </a:t>
            </a:r>
            <a:r>
              <a:rPr lang="en-US" i="1" dirty="0" err="1">
                <a:latin typeface="Cambria"/>
                <a:ea typeface="MS Mincho"/>
                <a:cs typeface="Times New Roman"/>
              </a:rPr>
              <a:t>Cattleyas</a:t>
            </a:r>
            <a:r>
              <a:rPr lang="en-US" i="1" dirty="0">
                <a:latin typeface="Cambria"/>
                <a:ea typeface="MS Mincho"/>
                <a:cs typeface="Times New Roman"/>
              </a:rPr>
              <a:t> and Their Relatives, Volume 1, The </a:t>
            </a:r>
            <a:r>
              <a:rPr lang="en-US" i="1" dirty="0" err="1">
                <a:latin typeface="Cambria"/>
                <a:ea typeface="MS Mincho"/>
                <a:cs typeface="Times New Roman"/>
              </a:rPr>
              <a:t>Cattleyas</a:t>
            </a:r>
            <a:r>
              <a:rPr lang="en-US" dirty="0">
                <a:latin typeface="Cambria"/>
                <a:ea typeface="MS Mincho"/>
                <a:cs typeface="Times New Roman"/>
              </a:rPr>
              <a:t>, Timber Press, 1988</a:t>
            </a:r>
            <a:endParaRPr lang="en-US" dirty="0">
              <a:effectLst/>
              <a:latin typeface="Cambria"/>
              <a:ea typeface="MS Minch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86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"/>
    </mc:Choice>
    <mc:Fallback>
      <p:transition spd="slow" advTm="45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747713"/>
            <a:ext cx="81915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3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"/>
    </mc:Choice>
    <mc:Fallback>
      <p:transition spd="slow" advTm="223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449586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Distribution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178" y="5362971"/>
            <a:ext cx="7451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 and l natural hybrid grow 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epiphytes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lithophytes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lower- to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middle-elevation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Mexico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Venezuela,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Trinidad.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6" y="1158240"/>
            <a:ext cx="7320271" cy="40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3"/>
    </mc:Choice>
    <mc:Fallback>
      <p:transition spd="slow" advTm="2673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286000"/>
            <a:ext cx="32624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</a:t>
            </a:r>
          </a:p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Species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8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"/>
    </mc:Choice>
    <mc:Fallback>
      <p:transition spd="slow" advTm="220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0384" y="269967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skinneri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2" y="863549"/>
            <a:ext cx="4256079" cy="3192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2" y="4660921"/>
            <a:ext cx="2282521" cy="156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64" y="4690385"/>
            <a:ext cx="1721323" cy="1562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95" y="4660921"/>
            <a:ext cx="1988128" cy="1562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0945" y="1114973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white or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ellow in throat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7400" y="335280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Mexico to Costa Rica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008" y="6252485"/>
            <a:ext cx="19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‘Orchid Eros’ HCC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7517" y="4084492"/>
            <a:ext cx="19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Heiti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Jacobs’ FCC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9807" y="6242566"/>
            <a:ext cx="142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‘Blue Angel’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4825" y="6223021"/>
            <a:ext cx="186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‘Carlos Solis’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6121" y="697685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Flower of Costa Rica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3483" y="2163634"/>
            <a:ext cx="1779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 AOS Awards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FCC’s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3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33"/>
    </mc:Choice>
    <mc:Fallback>
      <p:transition spd="slow" advTm="6463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304801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bowringiana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03" y="995597"/>
            <a:ext cx="3962400" cy="3281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9" y="4888422"/>
            <a:ext cx="2022691" cy="1517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55" y="4897399"/>
            <a:ext cx="1779967" cy="14990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1201" y="37150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Mexico to Honduras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9829" y="4276960"/>
            <a:ext cx="387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bowringiana ‘Augusta’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9099" y="6414415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‘Blue Smoke’ HCC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872" y="6396463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‘Purple Prince’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8869" y="964389"/>
            <a:ext cx="31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Lithophytic or  epiphytic in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moist environments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6657" y="1948934"/>
            <a:ext cx="179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AOS Awards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78" y="4897399"/>
            <a:ext cx="1439548" cy="14990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36657" y="6415932"/>
            <a:ext cx="23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smtClean="0"/>
              <a:t>Summit Snow</a:t>
            </a:r>
            <a:r>
              <a:rPr lang="en-US" dirty="0" smtClean="0"/>
              <a:t>’ 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4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3"/>
    </mc:Choice>
    <mc:Fallback>
      <p:transition spd="slow" advTm="5370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303" y="196335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aurantiaca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3" y="685801"/>
            <a:ext cx="4974951" cy="3676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15" y="5121847"/>
            <a:ext cx="1599963" cy="1133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5" y="4847886"/>
            <a:ext cx="2384687" cy="152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40747"/>
            <a:ext cx="1753024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5835" y="50113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Mexico to Nicaragua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463" y="4369130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Guarianthe aurantiaca ‘Gold Country’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136" y="6263826"/>
            <a:ext cx="177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‘Citronella’ HCC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3341" y="6336233"/>
            <a:ext cx="20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‘Orchid Jungle’ 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1145" y="6301364"/>
            <a:ext cx="20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‘White Magic’ FCC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926069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Epiphytic on trees on the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Pacific slope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7016" y="167349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to 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flowers per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1" y="2524200"/>
            <a:ext cx="1791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 AOS Awards</a:t>
            </a:r>
          </a:p>
          <a:p>
            <a:r>
              <a:rPr lang="en-US" dirty="0" smtClean="0"/>
              <a:t>1 FCC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1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03"/>
    </mc:Choice>
    <mc:Fallback>
      <p:transition spd="slow" advTm="6830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2501</TotalTime>
  <Words>683</Words>
  <Application>Microsoft Office PowerPoint</Application>
  <PresentationFormat>On-screen Show (4:3)</PresentationFormat>
  <Paragraphs>163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Rodriguezia Building Blocks</dc:title>
  <dc:creator>Jim D</dc:creator>
  <cp:lastModifiedBy>Jim D</cp:lastModifiedBy>
  <cp:revision>208</cp:revision>
  <cp:lastPrinted>2018-07-12T17:33:08Z</cp:lastPrinted>
  <dcterms:created xsi:type="dcterms:W3CDTF">2016-06-06T18:59:20Z</dcterms:created>
  <dcterms:modified xsi:type="dcterms:W3CDTF">2018-07-12T19:51:16Z</dcterms:modified>
</cp:coreProperties>
</file>