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84" r:id="rId2"/>
    <p:sldId id="285" r:id="rId3"/>
    <p:sldId id="282" r:id="rId4"/>
    <p:sldId id="299" r:id="rId5"/>
    <p:sldId id="300" r:id="rId6"/>
    <p:sldId id="302" r:id="rId7"/>
    <p:sldId id="308" r:id="rId8"/>
    <p:sldId id="301" r:id="rId9"/>
    <p:sldId id="313" r:id="rId10"/>
    <p:sldId id="307" r:id="rId11"/>
    <p:sldId id="306" r:id="rId12"/>
    <p:sldId id="311" r:id="rId13"/>
    <p:sldId id="303" r:id="rId14"/>
    <p:sldId id="312" r:id="rId15"/>
    <p:sldId id="310" r:id="rId16"/>
    <p:sldId id="315" r:id="rId17"/>
    <p:sldId id="316" r:id="rId18"/>
    <p:sldId id="318" r:id="rId19"/>
    <p:sldId id="304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8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FEBF-F0AA-431F-BF9F-E0F5EB79D4F0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0EB97-9A1C-4580-9645-E56CA5951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0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D1687-86AA-4D07-9F48-5E8171BF9E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2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C41FE2A-84DA-42C4-B7C1-0AA22C90692A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kew.org/wcsp/qsearch.do" TargetMode="External"/><Relationship Id="rId2" Type="http://schemas.openxmlformats.org/officeDocument/2006/relationships/hyperlink" Target="http://www.orchidspecies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Vanda tricolor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233" y="5715000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Jim Diffily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Dallas Judging Center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73408"/>
            <a:ext cx="3086100" cy="462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35346"/>
            <a:ext cx="3429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0"/>
            <a:ext cx="75147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“Vanda tricolor </a:t>
            </a:r>
            <a:r>
              <a:rPr lang="en-US" sz="2400" dirty="0" smtClean="0"/>
              <a:t>genes generate interactions with color</a:t>
            </a:r>
          </a:p>
          <a:p>
            <a:r>
              <a:rPr lang="en-US" sz="2400" dirty="0" smtClean="0"/>
              <a:t>controlling genes of other species to produce flowers </a:t>
            </a:r>
          </a:p>
          <a:p>
            <a:r>
              <a:rPr lang="en-US" sz="2400" dirty="0" smtClean="0"/>
              <a:t>with  suffused, saturated and sparkling red and pink </a:t>
            </a:r>
          </a:p>
          <a:p>
            <a:r>
              <a:rPr lang="en-US" sz="2400" dirty="0" smtClean="0"/>
              <a:t>pigmentation as well as striking speckling” </a:t>
            </a:r>
            <a:r>
              <a:rPr lang="en-US" sz="1200" dirty="0" smtClean="0"/>
              <a:t>Grove 1995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733800"/>
            <a:ext cx="7239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“By adding </a:t>
            </a:r>
            <a:r>
              <a:rPr lang="en-US" sz="2400" i="1" dirty="0" smtClean="0"/>
              <a:t>Vanda tricolor </a:t>
            </a:r>
            <a:r>
              <a:rPr lang="en-US" sz="2400" dirty="0" smtClean="0"/>
              <a:t>genes, the range of Vanda </a:t>
            </a:r>
          </a:p>
          <a:p>
            <a:r>
              <a:rPr lang="en-US" sz="2400" dirty="0" smtClean="0"/>
              <a:t>flower colors from pink through purple and their </a:t>
            </a:r>
          </a:p>
          <a:p>
            <a:r>
              <a:rPr lang="en-US" sz="2400" dirty="0" smtClean="0"/>
              <a:t>patterns were greatly broadened and clarity</a:t>
            </a:r>
          </a:p>
          <a:p>
            <a:r>
              <a:rPr lang="en-US" sz="2400" dirty="0" smtClean="0"/>
              <a:t> of color was improved.” </a:t>
            </a:r>
            <a:r>
              <a:rPr lang="en-US" sz="1200" dirty="0" smtClean="0"/>
              <a:t>Grove 1995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489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901584"/>
            <a:ext cx="1571627" cy="16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4852" y="2594919"/>
            <a:ext cx="1682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Vanda Rothschildiana</a:t>
            </a:r>
            <a:endParaRPr lang="en-US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01586"/>
            <a:ext cx="1693335" cy="16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01586"/>
            <a:ext cx="1524001" cy="16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6851" y="142508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142508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974253" y="6146813"/>
            <a:ext cx="1761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Vanda Judy Miyamoto </a:t>
            </a:r>
            <a:endParaRPr lang="en-US" sz="12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419600"/>
            <a:ext cx="1693335" cy="16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419600"/>
            <a:ext cx="1524001" cy="16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06850" y="494310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599" y="494310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9315" y="91360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Enhancement plus Spots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3200400"/>
            <a:ext cx="838200" cy="100351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52" y="3450900"/>
            <a:ext cx="3000375" cy="266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739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0494" y="2594918"/>
            <a:ext cx="1283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Vanda sanderiana</a:t>
            </a:r>
            <a:endParaRPr lang="en-US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4726" y="2594917"/>
            <a:ext cx="1115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Vanda coerulea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583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91289"/>
            <a:ext cx="5682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lasting  influence – Gene influence lasts through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</a:t>
            </a:r>
            <a:r>
              <a:rPr lang="en-US" dirty="0"/>
              <a:t>m</a:t>
            </a:r>
            <a:r>
              <a:rPr lang="en-US" dirty="0" smtClean="0"/>
              <a:t>ultiple generations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43400"/>
            <a:ext cx="1847850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859" y="4724400"/>
            <a:ext cx="482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Patterning…”is patterned exactly as in its</a:t>
            </a:r>
          </a:p>
          <a:p>
            <a:r>
              <a:rPr lang="en-US" dirty="0" smtClean="0"/>
              <a:t> six-generation-removed progenitor” </a:t>
            </a:r>
            <a:r>
              <a:rPr lang="en-US" sz="1200" dirty="0" smtClean="0"/>
              <a:t>Motes  2001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719974" y="6191250"/>
            <a:ext cx="19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V. Gordon Dillon ‘Lea’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59" y="1676400"/>
            <a:ext cx="1843446" cy="1884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3731" y="3657600"/>
            <a:ext cx="1666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V. Kasem’s Delight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3859" y="2387854"/>
            <a:ext cx="545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color of these flowers shows their </a:t>
            </a:r>
            <a:r>
              <a:rPr lang="en-US" i="1" dirty="0" smtClean="0"/>
              <a:t>V. tricolor</a:t>
            </a:r>
          </a:p>
          <a:p>
            <a:r>
              <a:rPr lang="en-US" dirty="0" smtClean="0"/>
              <a:t> genetics in the characteristic white border” </a:t>
            </a:r>
            <a:r>
              <a:rPr lang="en-US" sz="1200" dirty="0" smtClean="0"/>
              <a:t>Motes 1997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52400"/>
            <a:ext cx="250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Inheritable Traits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9289"/>
            <a:ext cx="250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Inheritable Traits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0114" y="1219200"/>
            <a:ext cx="492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Precociousness – Hybrids bloom more quickly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and on smaller plants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15883"/>
            <a:ext cx="5832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Vigorousness – Hybrids produce longer stems with</a:t>
            </a:r>
          </a:p>
          <a:p>
            <a:r>
              <a:rPr lang="en-US" dirty="0" smtClean="0"/>
              <a:t>                            more leaf axils for more inflorescences.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84" y="1219200"/>
            <a:ext cx="1844040" cy="184404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79" y="3733800"/>
            <a:ext cx="21526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5170" y="3099205"/>
            <a:ext cx="1287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Vanda Somsri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5170" y="6034087"/>
            <a:ext cx="1213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Vanda tricolor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12441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30069"/>
            <a:ext cx="5310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flowering – Especially when crossed with fall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flowering species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869989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Firm Substance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82929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Fragrance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860537"/>
            <a:ext cx="184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Tolerance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69289"/>
            <a:ext cx="250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Inheritable Traits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724275" cy="2390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4045203"/>
            <a:ext cx="903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V. tricolor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0167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Recent Hybrids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0822" y="762000"/>
            <a:ext cx="590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F-1 offspring and 1,039 progeny registered since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3689"/>
            <a:ext cx="2661584" cy="2484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83689"/>
            <a:ext cx="3149375" cy="2484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588" y="3800491"/>
            <a:ext cx="24372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Vanda Sweet Spot</a:t>
            </a:r>
          </a:p>
          <a:p>
            <a:pPr algn="ctr"/>
            <a:r>
              <a:rPr lang="en-US" sz="1400" dirty="0" smtClean="0"/>
              <a:t>V. Fuchs Fuchsia x </a:t>
            </a:r>
            <a:r>
              <a:rPr lang="en-US" sz="1400" i="1" dirty="0" smtClean="0"/>
              <a:t>V. tricolor</a:t>
            </a:r>
          </a:p>
          <a:p>
            <a:pPr algn="ctr"/>
            <a:r>
              <a:rPr lang="en-US" sz="1400" dirty="0" smtClean="0"/>
              <a:t>HCC/AOS 76 Pts 2013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79985" y="3800490"/>
            <a:ext cx="27998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Vanda Santa Barbara Fizz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i="1" dirty="0" smtClean="0"/>
              <a:t>V. suavis </a:t>
            </a:r>
            <a:r>
              <a:rPr lang="en-US" sz="1400" dirty="0" smtClean="0"/>
              <a:t>x V. Tokyo Blue</a:t>
            </a:r>
            <a:endParaRPr lang="en-US" sz="1400" i="1" dirty="0" smtClean="0"/>
          </a:p>
          <a:p>
            <a:pPr algn="ctr"/>
            <a:r>
              <a:rPr lang="en-US" sz="1400" dirty="0" smtClean="0"/>
              <a:t>AM/AOS 82 Pts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69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0167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Recent Hybrids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0822" y="762000"/>
            <a:ext cx="590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F-1 offspring and 1,039 progeny registered since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3689"/>
            <a:ext cx="2661584" cy="2484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83689"/>
            <a:ext cx="3149375" cy="2484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588" y="3800491"/>
            <a:ext cx="24372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Vanda Sweet Spot</a:t>
            </a:r>
          </a:p>
          <a:p>
            <a:pPr algn="ctr"/>
            <a:r>
              <a:rPr lang="en-US" sz="1400" dirty="0" smtClean="0"/>
              <a:t>V. Fuchs Fuchsia x </a:t>
            </a:r>
            <a:r>
              <a:rPr lang="en-US" sz="1400" i="1" dirty="0" smtClean="0"/>
              <a:t>V. tricolor</a:t>
            </a:r>
          </a:p>
          <a:p>
            <a:pPr algn="ctr"/>
            <a:r>
              <a:rPr lang="en-US" sz="1400" dirty="0" smtClean="0"/>
              <a:t>HCC/AOS 76 Pts 2013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79985" y="3800490"/>
            <a:ext cx="27998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Vanda Santa Barbara Fizz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i="1" dirty="0" smtClean="0"/>
              <a:t>V. suavis </a:t>
            </a:r>
            <a:r>
              <a:rPr lang="en-US" sz="1400" dirty="0" smtClean="0"/>
              <a:t>x V. Tokyo Blue</a:t>
            </a:r>
            <a:endParaRPr lang="en-US" sz="1400" i="1" dirty="0" smtClean="0"/>
          </a:p>
          <a:p>
            <a:pPr algn="ctr"/>
            <a:r>
              <a:rPr lang="en-US" sz="1400" dirty="0" smtClean="0"/>
              <a:t>AM/AOS 82 Pts 2017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798367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Judging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37405"/>
            <a:ext cx="1809698" cy="1684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535" y="63246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V. Fuchs Fuchsia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62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0167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Recent Hybrids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0822" y="762000"/>
            <a:ext cx="590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F-1 offspring and 1,039 progeny registered since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3689"/>
            <a:ext cx="2661584" cy="2484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83689"/>
            <a:ext cx="3149375" cy="2484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588" y="3800491"/>
            <a:ext cx="24372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Vanda Sweet Spot</a:t>
            </a:r>
          </a:p>
          <a:p>
            <a:pPr algn="ctr"/>
            <a:r>
              <a:rPr lang="en-US" sz="1400" dirty="0" smtClean="0"/>
              <a:t>V. Fuchs Fuchsia x </a:t>
            </a:r>
            <a:r>
              <a:rPr lang="en-US" sz="1400" i="1" dirty="0" smtClean="0"/>
              <a:t>V. tricolor</a:t>
            </a:r>
          </a:p>
          <a:p>
            <a:pPr algn="ctr"/>
            <a:r>
              <a:rPr lang="en-US" sz="1400" dirty="0" smtClean="0"/>
              <a:t>HCC/AOS 76 Pts 2013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79985" y="3800490"/>
            <a:ext cx="27998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Vanda Santa Barbara Fizz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i="1" dirty="0" smtClean="0"/>
              <a:t>V. suavis </a:t>
            </a:r>
            <a:r>
              <a:rPr lang="en-US" sz="1400" dirty="0" smtClean="0"/>
              <a:t>x V. Tokyo Blue</a:t>
            </a:r>
            <a:endParaRPr lang="en-US" sz="1400" i="1" dirty="0" smtClean="0"/>
          </a:p>
          <a:p>
            <a:pPr algn="ctr"/>
            <a:r>
              <a:rPr lang="en-US" sz="1400" dirty="0" smtClean="0"/>
              <a:t>AM/AOS 82 Pts 2017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798367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Judging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37405"/>
            <a:ext cx="1809698" cy="1684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535" y="63246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V. Fuchs Fuchsia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44" y="4637404"/>
            <a:ext cx="1684085" cy="16840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43462" y="6324599"/>
            <a:ext cx="127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V. Tokyo Blue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71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0167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Recent Hybrids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0822" y="762000"/>
            <a:ext cx="590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F-1 offspring and 1,039 progeny registered since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3689"/>
            <a:ext cx="2661584" cy="2484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83689"/>
            <a:ext cx="3149375" cy="2484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588" y="3800491"/>
            <a:ext cx="24372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Vanda Sweet Spot</a:t>
            </a:r>
          </a:p>
          <a:p>
            <a:pPr algn="ctr"/>
            <a:r>
              <a:rPr lang="en-US" sz="1400" dirty="0" smtClean="0"/>
              <a:t>V. Fuchs Fuchsia x </a:t>
            </a:r>
            <a:r>
              <a:rPr lang="en-US" sz="1400" i="1" dirty="0" smtClean="0"/>
              <a:t>V. tricolor</a:t>
            </a:r>
          </a:p>
          <a:p>
            <a:pPr algn="ctr"/>
            <a:r>
              <a:rPr lang="en-US" sz="1400" dirty="0" smtClean="0"/>
              <a:t>HCC/AOS 76 Pts 2013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79985" y="3800490"/>
            <a:ext cx="27998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Vanda Santa Barbara Fizz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i="1" dirty="0" smtClean="0"/>
              <a:t>V. suavis </a:t>
            </a:r>
            <a:r>
              <a:rPr lang="en-US" sz="1400" dirty="0" smtClean="0"/>
              <a:t>x V. Tokyo Blue</a:t>
            </a:r>
            <a:endParaRPr lang="en-US" sz="1400" i="1" dirty="0" smtClean="0"/>
          </a:p>
          <a:p>
            <a:pPr algn="ctr"/>
            <a:r>
              <a:rPr lang="en-US" sz="1400" dirty="0" smtClean="0"/>
              <a:t>AM/AOS 82 Pts 2017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798367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Judging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26433" y="4859922"/>
            <a:ext cx="64154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Form – take into account open form, twisting and undulations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Expect good symmetry</a:t>
            </a:r>
          </a:p>
          <a:p>
            <a:r>
              <a:rPr lang="en-US" sz="1600" dirty="0" smtClean="0"/>
              <a:t>Color – Expect suffused, saturated color and exceptional patterning</a:t>
            </a:r>
          </a:p>
          <a:p>
            <a:endParaRPr lang="en-US" sz="1600" dirty="0" smtClean="0"/>
          </a:p>
          <a:p>
            <a:r>
              <a:rPr lang="en-US" sz="1600" dirty="0" smtClean="0"/>
              <a:t>Other – Size, cut some slack; Substance &amp; Texture, high expectations;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Habit &amp; Floriferousness, high expectations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02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34" y="151963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Notable Progeny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244296"/>
            <a:ext cx="229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Vanda Yip Sum Wah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230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Vanda John De Biase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2094" y="4343400"/>
            <a:ext cx="25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Vanda Robert’s Delight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061" y="6096000"/>
            <a:ext cx="228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Vanda Kultana Gold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5315"/>
            <a:ext cx="2324100" cy="2120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01" y="1524000"/>
            <a:ext cx="2387812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43" y="3827992"/>
            <a:ext cx="2614613" cy="2601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653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7" y="3886200"/>
            <a:ext cx="2368241" cy="20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80" y="457200"/>
            <a:ext cx="7570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</a:rPr>
              <a:t>Vanda tricolor </a:t>
            </a:r>
            <a:r>
              <a:rPr lang="en-US" dirty="0" smtClean="0">
                <a:latin typeface="Times New Roman" panose="02020603050405020304" pitchFamily="18" charset="0"/>
              </a:rPr>
              <a:t>was described by Lindley in 1847. Two years later he described  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another species from Java called </a:t>
            </a:r>
            <a:r>
              <a:rPr lang="en-US" i="1" dirty="0" smtClean="0">
                <a:latin typeface="Times New Roman" panose="02020603050405020304" pitchFamily="18" charset="0"/>
              </a:rPr>
              <a:t>Vanda suavis 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0" y="1494663"/>
            <a:ext cx="2378720" cy="3568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94663"/>
            <a:ext cx="5365534" cy="3568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486400"/>
            <a:ext cx="830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1864, Reichenbach settled </a:t>
            </a:r>
            <a:r>
              <a:rPr lang="en-US" i="1" dirty="0" smtClean="0"/>
              <a:t>V. suavis </a:t>
            </a:r>
            <a:r>
              <a:rPr lang="en-US" dirty="0" smtClean="0"/>
              <a:t>as a variety of </a:t>
            </a:r>
            <a:r>
              <a:rPr lang="en-US" i="1" dirty="0" smtClean="0"/>
              <a:t>V. tricolor. </a:t>
            </a:r>
            <a:r>
              <a:rPr lang="en-US" dirty="0" smtClean="0"/>
              <a:t>In 2000, Salguero </a:t>
            </a:r>
          </a:p>
          <a:p>
            <a:r>
              <a:rPr lang="en-US" dirty="0" smtClean="0"/>
              <a:t>and Pupulin elevated variety suavis to a subspecies.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99444"/>
            <a:ext cx="7162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Grove, David L., 1995;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Vandas and Ascocendas and Their Combinations with Other Genera.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Timber Press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Motes, Martin R., 1997;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Vandas Their Botany, History and Culture.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Timber Press</a:t>
            </a:r>
          </a:p>
          <a:p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/>
              <a:t>Motes, Martin R., 2001, </a:t>
            </a:r>
            <a:r>
              <a:rPr lang="en-US" sz="1600" i="1" dirty="0" smtClean="0"/>
              <a:t>Hybridizing with Lesser-known Vandas, Orchids</a:t>
            </a:r>
            <a:r>
              <a:rPr lang="en-US" sz="1600" dirty="0" smtClean="0"/>
              <a:t>. 70; 934-943</a:t>
            </a:r>
            <a:endParaRPr lang="en-US" sz="1600" dirty="0"/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Pridgeon, A. M.; Cribb, P. J.; Chase, M. W.; Rasmussen, F. N.;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 Orchidacearum, Volume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2014. Oxford University Press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Jay Pfahl's IOSPE at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www.orchidspecies.com</a:t>
            </a:r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OrchidPro X1.0, American Orchid Society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OrchidWiz.Database X6.3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apps.kew.org/wcsp/qsearch.do</a:t>
            </a:r>
            <a:endParaRPr lang="en-US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3340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References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865" y="5638800"/>
            <a:ext cx="504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forms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Vanda tricolor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occupy different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geographical ranges and different ecological niches.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07" y="1066800"/>
            <a:ext cx="4714893" cy="2946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127" y="22413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Range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495800"/>
            <a:ext cx="6244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typical form is found in western Java.</a:t>
            </a:r>
          </a:p>
          <a:p>
            <a:r>
              <a:rPr lang="en-US" dirty="0" smtClean="0"/>
              <a:t>The suavis form is found in central  to eastern Java and Bali.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9685" y="6477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58" y="299256"/>
            <a:ext cx="268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/>
              <a:t>Variable </a:t>
            </a:r>
            <a:r>
              <a:rPr lang="en-US" sz="2400" dirty="0"/>
              <a:t>S</a:t>
            </a:r>
            <a:r>
              <a:rPr lang="en-US" sz="2400" dirty="0" smtClean="0"/>
              <a:t>pecies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95400"/>
            <a:ext cx="1620591" cy="1471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1447800" cy="142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22773"/>
            <a:ext cx="1161564" cy="1390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12860"/>
            <a:ext cx="1340612" cy="1386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3038669"/>
            <a:ext cx="439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Breeding efforts have improved the form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352800"/>
            <a:ext cx="1799540" cy="175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1109" y="4233738"/>
            <a:ext cx="17917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AOS Awards</a:t>
            </a:r>
          </a:p>
          <a:p>
            <a:r>
              <a:rPr lang="en-US" sz="1400" dirty="0" smtClean="0"/>
              <a:t>1 FCC</a:t>
            </a:r>
          </a:p>
          <a:p>
            <a:r>
              <a:rPr lang="en-US" sz="1400" dirty="0" smtClean="0"/>
              <a:t>10 AM</a:t>
            </a:r>
          </a:p>
          <a:p>
            <a:r>
              <a:rPr lang="en-US" sz="1400" dirty="0" smtClean="0"/>
              <a:t>7 CCM</a:t>
            </a:r>
          </a:p>
          <a:p>
            <a:r>
              <a:rPr lang="en-US" sz="1400" dirty="0" smtClean="0"/>
              <a:t>3 HCC</a:t>
            </a:r>
          </a:p>
          <a:p>
            <a:r>
              <a:rPr lang="en-US" sz="1400" dirty="0" smtClean="0"/>
              <a:t>3 JC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617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Superficially, </a:t>
            </a:r>
            <a:r>
              <a:rPr lang="en-US" i="1" dirty="0" smtClean="0"/>
              <a:t>Vanda tricolor </a:t>
            </a:r>
            <a:r>
              <a:rPr lang="en-US" dirty="0" smtClean="0"/>
              <a:t>does not seem very significant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9" y="64995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0433" y="3657600"/>
            <a:ext cx="124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Awards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9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0268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EarlyF-1 Hybrids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5018" y="4038599"/>
            <a:ext cx="25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Vanda Tatzeri 1919</a:t>
            </a:r>
          </a:p>
          <a:p>
            <a:pPr algn="ctr"/>
            <a:r>
              <a:rPr lang="en-US" sz="1400" i="1" dirty="0"/>
              <a:t>V </a:t>
            </a:r>
            <a:r>
              <a:rPr lang="en-US" sz="1400" i="1" dirty="0" smtClean="0"/>
              <a:t>sanderiana x V tricolor </a:t>
            </a:r>
            <a:endParaRPr lang="en-US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46445"/>
            <a:ext cx="2938779" cy="2539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7498" y="4038599"/>
            <a:ext cx="275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Vanda Burgeffii 1928</a:t>
            </a:r>
          </a:p>
          <a:p>
            <a:pPr algn="ctr"/>
            <a:r>
              <a:rPr lang="en-US" sz="1400" i="1" dirty="0"/>
              <a:t>V </a:t>
            </a:r>
            <a:r>
              <a:rPr lang="en-US" sz="1400" i="1" dirty="0" smtClean="0"/>
              <a:t>sanderiana x V </a:t>
            </a:r>
            <a:r>
              <a:rPr lang="en-US" sz="1400" i="1" dirty="0" smtClean="0"/>
              <a:t>suavis</a:t>
            </a:r>
            <a:r>
              <a:rPr lang="en-US" sz="1400" i="1" dirty="0" smtClean="0"/>
              <a:t> (</a:t>
            </a:r>
            <a:r>
              <a:rPr lang="en-US" sz="1400" i="1" dirty="0" smtClean="0"/>
              <a:t>tricolor</a:t>
            </a:r>
            <a:r>
              <a:rPr lang="en-US" sz="1400" i="1" dirty="0" smtClean="0"/>
              <a:t>) 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1857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AOS Awards – 0</a:t>
            </a:r>
          </a:p>
          <a:p>
            <a:r>
              <a:rPr lang="en-US" dirty="0" smtClean="0"/>
              <a:t>F-1 – 49</a:t>
            </a:r>
          </a:p>
          <a:p>
            <a:r>
              <a:rPr lang="en-US" dirty="0" smtClean="0"/>
              <a:t>Progeny – 3,321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7498" y="5181600"/>
            <a:ext cx="1857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AOS Awards – 1</a:t>
            </a:r>
          </a:p>
          <a:p>
            <a:r>
              <a:rPr lang="en-US" dirty="0" smtClean="0"/>
              <a:t>F-1 – 26</a:t>
            </a:r>
          </a:p>
          <a:p>
            <a:r>
              <a:rPr lang="en-US" dirty="0" smtClean="0"/>
              <a:t>Progeny – 94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560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02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F-1 Hybrids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7450" y="3733800"/>
            <a:ext cx="320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Vanda Gilbert Triboulet 1919</a:t>
            </a:r>
          </a:p>
          <a:p>
            <a:pPr algn="ctr"/>
            <a:r>
              <a:rPr lang="en-US" sz="1400" i="1" dirty="0"/>
              <a:t>V </a:t>
            </a:r>
            <a:r>
              <a:rPr lang="en-US" sz="1400" i="1" dirty="0" smtClean="0"/>
              <a:t>coerulea x V tricolor 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70098" y="5257800"/>
            <a:ext cx="1857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AOS Awards – 1</a:t>
            </a:r>
          </a:p>
          <a:p>
            <a:r>
              <a:rPr lang="en-US" dirty="0" smtClean="0"/>
              <a:t>F-1 – 27</a:t>
            </a:r>
          </a:p>
          <a:p>
            <a:r>
              <a:rPr lang="en-US" dirty="0" smtClean="0"/>
              <a:t>Progeny – 1,711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82091"/>
            <a:ext cx="3178495" cy="238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86400" y="3733799"/>
            <a:ext cx="25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Vanda Herziana 1921</a:t>
            </a:r>
          </a:p>
          <a:p>
            <a:pPr algn="ctr"/>
            <a:r>
              <a:rPr lang="en-US" sz="1400" i="1" dirty="0"/>
              <a:t>V </a:t>
            </a:r>
            <a:r>
              <a:rPr lang="en-US" sz="1400" i="1" dirty="0" smtClean="0"/>
              <a:t>coerulea x V </a:t>
            </a:r>
            <a:r>
              <a:rPr lang="en-US" sz="1400" i="1" dirty="0" smtClean="0"/>
              <a:t>suavis</a:t>
            </a:r>
            <a:r>
              <a:rPr lang="en-US" sz="1400" i="1" dirty="0" smtClean="0"/>
              <a:t> (</a:t>
            </a:r>
            <a:r>
              <a:rPr lang="en-US" sz="1400" i="1" dirty="0" smtClean="0"/>
              <a:t>tricolor</a:t>
            </a:r>
            <a:r>
              <a:rPr lang="en-US" sz="1400" i="1" dirty="0" smtClean="0"/>
              <a:t>) </a:t>
            </a:r>
            <a:endParaRPr lang="en-US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09196" y="5285792"/>
            <a:ext cx="1857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AOS Awards – 2</a:t>
            </a:r>
          </a:p>
          <a:p>
            <a:r>
              <a:rPr lang="en-US" dirty="0" smtClean="0"/>
              <a:t>F-1 – 25</a:t>
            </a:r>
          </a:p>
          <a:p>
            <a:r>
              <a:rPr lang="en-US" dirty="0" smtClean="0"/>
              <a:t>Progeny – 53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2092"/>
            <a:ext cx="3581400" cy="23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2" y="984133"/>
            <a:ext cx="1670125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79" y="2736733"/>
            <a:ext cx="25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Vanda Paki 1944</a:t>
            </a:r>
          </a:p>
          <a:p>
            <a:pPr algn="ctr"/>
            <a:r>
              <a:rPr lang="en-US" sz="1400" i="1" dirty="0"/>
              <a:t>V </a:t>
            </a:r>
            <a:r>
              <a:rPr lang="en-US" sz="1400" i="1" dirty="0" smtClean="0"/>
              <a:t>cristata x V tricolor 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68642" y="3351100"/>
            <a:ext cx="130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AOS Awards – 9</a:t>
            </a:r>
          </a:p>
          <a:p>
            <a:r>
              <a:rPr lang="en-US" sz="1200" dirty="0" smtClean="0"/>
              <a:t>F-1 – 17</a:t>
            </a:r>
          </a:p>
          <a:p>
            <a:r>
              <a:rPr lang="en-US" sz="1200" dirty="0" smtClean="0"/>
              <a:t>Progeny – 51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05" y="866442"/>
            <a:ext cx="1906864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7208" y="2579829"/>
            <a:ext cx="25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Vanda Boschii 1928</a:t>
            </a:r>
          </a:p>
          <a:p>
            <a:pPr algn="ctr"/>
            <a:r>
              <a:rPr lang="en-US" sz="1400" i="1" dirty="0"/>
              <a:t>V </a:t>
            </a:r>
            <a:r>
              <a:rPr lang="en-US" sz="1400" i="1" dirty="0" smtClean="0"/>
              <a:t>luzonica x V tricolor 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93971" y="3194196"/>
            <a:ext cx="130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AOS Awards – 4</a:t>
            </a:r>
          </a:p>
          <a:p>
            <a:r>
              <a:rPr lang="en-US" sz="1200" dirty="0" smtClean="0"/>
              <a:t>F-1 – 16</a:t>
            </a:r>
          </a:p>
          <a:p>
            <a:r>
              <a:rPr lang="en-US" sz="1200" dirty="0" smtClean="0"/>
              <a:t>Progeny – 1,014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71767" y="5511225"/>
            <a:ext cx="392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Vanda Memoria T Iwasaki 1934</a:t>
            </a:r>
          </a:p>
          <a:p>
            <a:pPr algn="ctr"/>
            <a:r>
              <a:rPr lang="en-US" sz="1400" i="1" dirty="0"/>
              <a:t>V </a:t>
            </a:r>
            <a:r>
              <a:rPr lang="en-US" sz="1400" i="1" dirty="0" smtClean="0"/>
              <a:t>dearei x V tricolor 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62895" y="6012882"/>
            <a:ext cx="130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AOS Awards – 1</a:t>
            </a:r>
          </a:p>
          <a:p>
            <a:r>
              <a:rPr lang="en-US" sz="1200" dirty="0" smtClean="0"/>
              <a:t>F-1 – 20</a:t>
            </a:r>
          </a:p>
          <a:p>
            <a:r>
              <a:rPr lang="en-US" sz="1200" dirty="0" smtClean="0"/>
              <a:t>Progeny – 2,342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11" y="3679765"/>
            <a:ext cx="2083515" cy="18314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40268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Notable F-1 Hybrids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745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990600"/>
            <a:ext cx="3135345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Relatively Poor Form</a:t>
            </a:r>
          </a:p>
          <a:p>
            <a:r>
              <a:rPr lang="en-US" dirty="0" smtClean="0"/>
              <a:t>Low Number of Awards – 25</a:t>
            </a:r>
          </a:p>
          <a:p>
            <a:endParaRPr lang="en-US" dirty="0" smtClean="0"/>
          </a:p>
          <a:p>
            <a:r>
              <a:rPr lang="en-US" dirty="0" smtClean="0"/>
              <a:t>BUT</a:t>
            </a:r>
          </a:p>
          <a:p>
            <a:endParaRPr lang="en-US" dirty="0" smtClean="0"/>
          </a:p>
          <a:p>
            <a:r>
              <a:rPr lang="en-US" dirty="0" smtClean="0"/>
              <a:t>F-1 Offspring – 137</a:t>
            </a:r>
          </a:p>
          <a:p>
            <a:r>
              <a:rPr lang="en-US" dirty="0" smtClean="0"/>
              <a:t>Progeny – 5,287</a:t>
            </a:r>
          </a:p>
          <a:p>
            <a:endParaRPr lang="en-US" dirty="0"/>
          </a:p>
          <a:p>
            <a:r>
              <a:rPr lang="en-US" sz="1400" dirty="0" smtClean="0"/>
              <a:t>(cf. </a:t>
            </a:r>
            <a:r>
              <a:rPr lang="en-US" sz="1400" i="1" dirty="0" smtClean="0"/>
              <a:t>V. sanderiana </a:t>
            </a:r>
            <a:r>
              <a:rPr lang="en-US" sz="1400" dirty="0" smtClean="0"/>
              <a:t>- 6,831</a:t>
            </a:r>
          </a:p>
          <a:p>
            <a:r>
              <a:rPr lang="en-US" sz="1400" i="1" dirty="0" smtClean="0"/>
              <a:t>V. coerulea </a:t>
            </a:r>
            <a:r>
              <a:rPr lang="en-US" sz="1400" dirty="0" smtClean="0"/>
              <a:t>– 6,171)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715000"/>
            <a:ext cx="558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must be something to account for the numbers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10" y="64447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66800"/>
            <a:ext cx="83047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genus Vanda has been a challenge for hybridizers from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majority of species lack good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generally have poor shape and arrangement  and small 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form was achieved with </a:t>
            </a:r>
            <a:r>
              <a:rPr lang="en-US" i="1" dirty="0" smtClean="0"/>
              <a:t>Vanda sanderiana  - Vanda coerulea </a:t>
            </a:r>
            <a:r>
              <a:rPr lang="en-US" dirty="0" smtClean="0"/>
              <a:t>crosses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of colors  and quality of color was still illusive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800600"/>
            <a:ext cx="621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Until </a:t>
            </a:r>
            <a:r>
              <a:rPr lang="en-US" sz="2400" i="1" dirty="0" smtClean="0"/>
              <a:t>Vanda tricolor </a:t>
            </a:r>
            <a:r>
              <a:rPr lang="en-US" sz="2400" dirty="0" smtClean="0"/>
              <a:t>was added to the mix…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5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2798</TotalTime>
  <Words>940</Words>
  <Application>Microsoft Office PowerPoint</Application>
  <PresentationFormat>On-screen Show (4:3)</PresentationFormat>
  <Paragraphs>208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D</dc:creator>
  <cp:lastModifiedBy>Jim D</cp:lastModifiedBy>
  <cp:revision>161</cp:revision>
  <dcterms:created xsi:type="dcterms:W3CDTF">2019-07-08T17:42:04Z</dcterms:created>
  <dcterms:modified xsi:type="dcterms:W3CDTF">2020-07-10T20:18:22Z</dcterms:modified>
</cp:coreProperties>
</file>