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3"/>
  </p:notesMasterIdLst>
  <p:sldIdLst>
    <p:sldId id="284" r:id="rId2"/>
    <p:sldId id="285" r:id="rId3"/>
    <p:sldId id="282" r:id="rId4"/>
    <p:sldId id="299" r:id="rId5"/>
    <p:sldId id="300" r:id="rId6"/>
    <p:sldId id="319" r:id="rId7"/>
    <p:sldId id="320" r:id="rId8"/>
    <p:sldId id="302" r:id="rId9"/>
    <p:sldId id="321" r:id="rId10"/>
    <p:sldId id="322" r:id="rId11"/>
    <p:sldId id="323" r:id="rId12"/>
    <p:sldId id="324" r:id="rId13"/>
    <p:sldId id="313" r:id="rId14"/>
    <p:sldId id="329" r:id="rId15"/>
    <p:sldId id="326" r:id="rId16"/>
    <p:sldId id="328" r:id="rId17"/>
    <p:sldId id="327" r:id="rId18"/>
    <p:sldId id="331" r:id="rId19"/>
    <p:sldId id="332" r:id="rId20"/>
    <p:sldId id="333" r:id="rId21"/>
    <p:sldId id="29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1FEBF-F0AA-431F-BF9F-E0F5EB79D4F0}" type="datetimeFigureOut">
              <a:rPr lang="en-US" smtClean="0"/>
              <a:t>7/10/2021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0EB97-9A1C-4580-9645-E56CA59514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103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D1687-86AA-4D07-9F48-5E8171BF9E8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324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EB97-9A1C-4580-9645-E56CA595142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95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EB97-9A1C-4580-9645-E56CA595142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95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FE2A-84DA-42C4-B7C1-0AA22C90692A}" type="datetimeFigureOut">
              <a:rPr lang="en-US" smtClean="0"/>
              <a:t>7/10/2021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961EF8-F5BA-4C55-8404-0C7DA9E3574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FE2A-84DA-42C4-B7C1-0AA22C90692A}" type="datetimeFigureOut">
              <a:rPr lang="en-US" smtClean="0"/>
              <a:t>7/10/2021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61EF8-F5BA-4C55-8404-0C7DA9E357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FE2A-84DA-42C4-B7C1-0AA22C90692A}" type="datetimeFigureOut">
              <a:rPr lang="en-US" smtClean="0"/>
              <a:t>7/10/2021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61EF8-F5BA-4C55-8404-0C7DA9E357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FE2A-84DA-42C4-B7C1-0AA22C90692A}" type="datetimeFigureOut">
              <a:rPr lang="en-US" smtClean="0"/>
              <a:t>7/10/2021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961EF8-F5BA-4C55-8404-0C7DA9E3574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FE2A-84DA-42C4-B7C1-0AA22C90692A}" type="datetimeFigureOut">
              <a:rPr lang="en-US" smtClean="0"/>
              <a:t>7/10/2021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961EF8-F5BA-4C55-8404-0C7DA9E3574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FE2A-84DA-42C4-B7C1-0AA22C90692A}" type="datetimeFigureOut">
              <a:rPr lang="en-US" smtClean="0"/>
              <a:t>7/10/2021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961EF8-F5BA-4C55-8404-0C7DA9E3574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FE2A-84DA-42C4-B7C1-0AA22C90692A}" type="datetimeFigureOut">
              <a:rPr lang="en-US" smtClean="0"/>
              <a:t>7/10/2021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961EF8-F5BA-4C55-8404-0C7DA9E3574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FE2A-84DA-42C4-B7C1-0AA22C90692A}" type="datetimeFigureOut">
              <a:rPr lang="en-US" smtClean="0"/>
              <a:t>7/10/2021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961EF8-F5BA-4C55-8404-0C7DA9E3574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FE2A-84DA-42C4-B7C1-0AA22C90692A}" type="datetimeFigureOut">
              <a:rPr lang="en-US" smtClean="0"/>
              <a:t>7/10/2021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961EF8-F5BA-4C55-8404-0C7DA9E3574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FE2A-84DA-42C4-B7C1-0AA22C90692A}" type="datetimeFigureOut">
              <a:rPr lang="en-US" smtClean="0"/>
              <a:t>7/10/2021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961EF8-F5BA-4C55-8404-0C7DA9E3574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FE2A-84DA-42C4-B7C1-0AA22C90692A}" type="datetimeFigureOut">
              <a:rPr lang="en-US" smtClean="0"/>
              <a:t>7/10/2021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961EF8-F5BA-4C55-8404-0C7DA9E3574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C41FE2A-84DA-42C4-B7C1-0AA22C90692A}" type="datetimeFigureOut">
              <a:rPr lang="en-US" smtClean="0"/>
              <a:t>7/10/2021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E961EF8-F5BA-4C55-8404-0C7DA9E3574D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g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g"/><Relationship Id="rId5" Type="http://schemas.openxmlformats.org/officeDocument/2006/relationships/image" Target="../media/image70.jpg"/><Relationship Id="rId4" Type="http://schemas.openxmlformats.org/officeDocument/2006/relationships/image" Target="../media/image6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52400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Pink Phalaenopsis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5233" y="5715000"/>
            <a:ext cx="23903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Jim Diffily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Dallas Judging Center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July 2021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059373"/>
            <a:ext cx="5524501" cy="448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131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79776" y="3150045"/>
            <a:ext cx="13910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AOS Awards – 2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F-1 – 53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Progeny – 4,118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240268"/>
            <a:ext cx="5676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1950’s and 1960’s – Decades of Refinement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886733"/>
            <a:ext cx="4576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Breeders worked on Form, Size and Color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887" y="318576"/>
            <a:ext cx="1828800" cy="24649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619711" y="2799441"/>
            <a:ext cx="2504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P. Ann Marie Beard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34656"/>
            <a:ext cx="3711123" cy="277461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70132" y="5571594"/>
            <a:ext cx="13910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AOS Awards – 2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F-1 – 48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Progeny – 9,547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2932" y="4900582"/>
            <a:ext cx="2504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P. Barbara Beard</a:t>
            </a:r>
          </a:p>
          <a:p>
            <a:pPr algn="ctr"/>
            <a:r>
              <a:rPr lang="en-US" sz="1400" dirty="0"/>
              <a:t>Virginia x Zada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073" y="5034888"/>
            <a:ext cx="1428862" cy="1158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657600" y="6194727"/>
            <a:ext cx="13151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P. Patti Logan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492" y="4324263"/>
            <a:ext cx="1480965" cy="142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6514342" y="5755471"/>
            <a:ext cx="2247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P. Malibu Dignitary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490251" y="6050797"/>
            <a:ext cx="22314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Raycraft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Ann Marie Beard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114665" y="4179754"/>
            <a:ext cx="1499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Selected F-1’s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DE5F20-FA51-4CF9-85E7-071E2ECED7C4}"/>
              </a:ext>
            </a:extLst>
          </p:cNvPr>
          <p:cNvSpPr txBox="1"/>
          <p:nvPr/>
        </p:nvSpPr>
        <p:spPr>
          <a:xfrm>
            <a:off x="0" y="64886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D6AB34-8E98-4DE1-BF9D-80EE00201351}"/>
              </a:ext>
            </a:extLst>
          </p:cNvPr>
          <p:cNvSpPr txBox="1"/>
          <p:nvPr/>
        </p:nvSpPr>
        <p:spPr>
          <a:xfrm>
            <a:off x="1295400" y="1390218"/>
            <a:ext cx="22238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Charles Beard 1966</a:t>
            </a:r>
          </a:p>
        </p:txBody>
      </p:sp>
    </p:spTree>
    <p:extLst>
      <p:ext uri="{BB962C8B-B14F-4D97-AF65-F5344CB8AC3E}">
        <p14:creationId xmlns:p14="http://schemas.microsoft.com/office/powerpoint/2010/main" val="1062820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59489" y="2091913"/>
            <a:ext cx="15660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AOS Awards – 0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F-1 – 141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Progeny – 10,260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240268"/>
            <a:ext cx="5676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1950’s and 1960’s – Decades of Refinement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0082" y="740079"/>
            <a:ext cx="58450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Phalaenopsis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Lipperose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Breeding – The German Pinks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4886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60" y="1489513"/>
            <a:ext cx="2604772" cy="25490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09102" y="1548852"/>
            <a:ext cx="1866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Lipperose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Fritz Hark 1968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7283" y="2042716"/>
            <a:ext cx="35943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Warms up lavender tones</a:t>
            </a:r>
          </a:p>
          <a:p>
            <a:r>
              <a:rPr lang="en-US" dirty="0"/>
              <a:t>Intensifies color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Produces</a:t>
            </a:r>
            <a:r>
              <a:rPr lang="en-US" dirty="0"/>
              <a:t> smooth, velvety texture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474" y="4790738"/>
            <a:ext cx="1542717" cy="11763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59907" y="6001461"/>
            <a:ext cx="18838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Abendrott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229 F-1, 4,504 Progeny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35978" y="6039613"/>
            <a:ext cx="1564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Lippstadt</a:t>
            </a:r>
          </a:p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53 F-1, 6,817 Progeny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24074" y="6005501"/>
            <a:ext cx="16594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Lippegruss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 F-1, 908 Progeny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848" y="4777765"/>
            <a:ext cx="1281112" cy="1243012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005" y="4790738"/>
            <a:ext cx="1447800" cy="121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218404" y="3581400"/>
            <a:ext cx="3858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Hark had an extensive program of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 breeding siblings and back crosses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82043" y="4174123"/>
            <a:ext cx="5400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Lippezauber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Lippstadt =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Abendrott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Lippstadt =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Lippegruss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70D0D2-944B-42BB-A582-7DC8C424F926}"/>
              </a:ext>
            </a:extLst>
          </p:cNvPr>
          <p:cNvSpPr txBox="1"/>
          <p:nvPr/>
        </p:nvSpPr>
        <p:spPr>
          <a:xfrm>
            <a:off x="703157" y="4071151"/>
            <a:ext cx="2110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Ruby Wells x Zada</a:t>
            </a:r>
          </a:p>
        </p:txBody>
      </p:sp>
    </p:spTree>
    <p:extLst>
      <p:ext uri="{BB962C8B-B14F-4D97-AF65-F5344CB8AC3E}">
        <p14:creationId xmlns:p14="http://schemas.microsoft.com/office/powerpoint/2010/main" val="1594675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1409" y="2781278"/>
            <a:ext cx="188384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Zauberrose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1972</a:t>
            </a:r>
          </a:p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Lippezauber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146 F-1, 3,388 Progeny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359" y="1489263"/>
            <a:ext cx="1669945" cy="12793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392668"/>
            <a:ext cx="5102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Phalaenopsis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Lipperose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F-1 Generation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67400" y="2739815"/>
            <a:ext cx="179408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Spring Silk 1972</a:t>
            </a:r>
          </a:p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 Quiescence)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79 F-1, 405 Progeny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28655" y="2744731"/>
            <a:ext cx="175849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Rose Heart 1978</a:t>
            </a:r>
          </a:p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 Dear Heart)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 F-1, 611 Progeny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90527" y="5267570"/>
            <a:ext cx="198560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Margit Moses 1982</a:t>
            </a:r>
          </a:p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 Magdalene Acker)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 F-1, 57 Progeny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5276" y="5219933"/>
            <a:ext cx="179408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Morgenrot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1974</a:t>
            </a:r>
          </a:p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 Lippstadt)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F-1, 2,818 Progeny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05146" y="5267570"/>
            <a:ext cx="218008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Comanche Rose 1983</a:t>
            </a:r>
          </a:p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 Terry-Beth Ballard)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F-1, 610 Progeny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959" y="1489263"/>
            <a:ext cx="1856716" cy="127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94" y="1484347"/>
            <a:ext cx="1473294" cy="1255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359" y="3886200"/>
            <a:ext cx="1669945" cy="1333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958" y="3886199"/>
            <a:ext cx="1580721" cy="1333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86199"/>
            <a:ext cx="1655576" cy="1381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1D08985-4C46-4B2E-AE1E-F6D467199C58}"/>
              </a:ext>
            </a:extLst>
          </p:cNvPr>
          <p:cNvSpPr txBox="1"/>
          <p:nvPr/>
        </p:nvSpPr>
        <p:spPr>
          <a:xfrm>
            <a:off x="0" y="64886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184917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4886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5334" y="304800"/>
            <a:ext cx="4483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Pinks with Patterns – French Spots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6723" y="3599379"/>
            <a:ext cx="179408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Coquinette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1983</a:t>
            </a:r>
          </a:p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Lecoufle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 F-1, 1,214 Progeny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39" y="1229190"/>
            <a:ext cx="2533650" cy="2370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818715" y="2623888"/>
            <a:ext cx="191879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Melinda Nan 1979</a:t>
            </a:r>
          </a:p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Shaffer’s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F-1, 368 Progeny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96314"/>
            <a:ext cx="2209800" cy="187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10000"/>
            <a:ext cx="2310783" cy="1996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995020" y="5838736"/>
            <a:ext cx="218316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Carmela’s Spots 1989</a:t>
            </a:r>
          </a:p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Carmela Orchids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73 F-1, 1,300 Progeny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334" y="5073134"/>
            <a:ext cx="4416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stuartiana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way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Wiganiae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C2ED54-4EF3-4629-908D-5FA61C466B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738" y="5519101"/>
            <a:ext cx="1281113" cy="11198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706D5C-AE2B-4190-BC35-24529694B6A8}"/>
              </a:ext>
            </a:extLst>
          </p:cNvPr>
          <p:cNvSpPr txBox="1"/>
          <p:nvPr/>
        </p:nvSpPr>
        <p:spPr>
          <a:xfrm>
            <a:off x="838200" y="5715000"/>
            <a:ext cx="22976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P. </a:t>
            </a:r>
            <a:r>
              <a:rPr lang="en-US" sz="1400" i="1" dirty="0" err="1"/>
              <a:t>schilleriana</a:t>
            </a:r>
            <a:r>
              <a:rPr lang="en-US" sz="1400" i="1" dirty="0"/>
              <a:t> x P. </a:t>
            </a:r>
            <a:r>
              <a:rPr lang="en-US" sz="1400" i="1" dirty="0" err="1"/>
              <a:t>stuartiana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03501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4886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5334" y="304800"/>
            <a:ext cx="6677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Pinks with Patterns – Spots from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lueddemanniana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95056"/>
            <a:ext cx="2133600" cy="20581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8480" y="3153175"/>
            <a:ext cx="16955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Texas Star 1958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Evening Star x</a:t>
            </a:r>
          </a:p>
          <a:p>
            <a:pPr algn="ctr"/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lueddemanniana</a:t>
            </a:r>
            <a:endParaRPr lang="en-US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922514"/>
            <a:ext cx="2286000" cy="17523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93161" y="3748312"/>
            <a:ext cx="25292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Paifang’s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Queen 1977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Mount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Kaala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</a:p>
          <a:p>
            <a:pPr algn="ctr"/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lueddemanniana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‘Woodlawn’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4AF79B-5B1A-4DC2-987A-3BED8CCADE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2908" y="304800"/>
            <a:ext cx="1659194" cy="16177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F0D24EC-4B0C-413C-ADC2-6B67154ED5A9}"/>
              </a:ext>
            </a:extLst>
          </p:cNvPr>
          <p:cNvSpPr txBox="1"/>
          <p:nvPr/>
        </p:nvSpPr>
        <p:spPr>
          <a:xfrm>
            <a:off x="415498" y="5105400"/>
            <a:ext cx="3250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Hybrids derived from </a:t>
            </a:r>
            <a:r>
              <a:rPr lang="en-US" sz="1400" dirty="0" err="1"/>
              <a:t>Paifang’s</a:t>
            </a:r>
            <a:r>
              <a:rPr lang="en-US" sz="1400" dirty="0"/>
              <a:t> Queen</a:t>
            </a:r>
          </a:p>
          <a:p>
            <a:r>
              <a:rPr lang="en-US" sz="1400" dirty="0"/>
              <a:t>are often boldly and darkly spotted.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700B165-D353-4ED1-BD63-98928AC95D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4724400"/>
            <a:ext cx="2209800" cy="165735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89684C1-0852-4771-A534-EB2F93F67F0E}"/>
              </a:ext>
            </a:extLst>
          </p:cNvPr>
          <p:cNvSpPr/>
          <p:nvPr/>
        </p:nvSpPr>
        <p:spPr>
          <a:xfrm>
            <a:off x="5257800" y="6438596"/>
            <a:ext cx="21465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P. Ever-Spring Spot 1990 </a:t>
            </a:r>
          </a:p>
        </p:txBody>
      </p:sp>
    </p:spTree>
    <p:extLst>
      <p:ext uri="{BB962C8B-B14F-4D97-AF65-F5344CB8AC3E}">
        <p14:creationId xmlns:p14="http://schemas.microsoft.com/office/powerpoint/2010/main" val="3928493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4886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5334" y="304800"/>
            <a:ext cx="6753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Pinks with patterns – Harlequin Spots and Feathering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52" y="1150374"/>
            <a:ext cx="3733800" cy="24876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3650932"/>
            <a:ext cx="4011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Ever Spring Prince ‘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Faulk’ 1997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219200"/>
            <a:ext cx="2970372" cy="44583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89388" y="5715000"/>
            <a:ext cx="4188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Younghome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New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York  ‘KA01801’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1997</a:t>
            </a:r>
          </a:p>
        </p:txBody>
      </p:sp>
    </p:spTree>
    <p:extLst>
      <p:ext uri="{BB962C8B-B14F-4D97-AF65-F5344CB8AC3E}">
        <p14:creationId xmlns:p14="http://schemas.microsoft.com/office/powerpoint/2010/main" val="3939709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4886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197093"/>
            <a:ext cx="3671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Pinks with Patterns - Stripes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439" y="792861"/>
            <a:ext cx="1831514" cy="152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3894" y="2315164"/>
            <a:ext cx="285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Shang’s Stripes 1989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819" y="2867966"/>
            <a:ext cx="1653395" cy="15239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52308" y="4391966"/>
            <a:ext cx="1588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Baguio 1966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923" y="2896080"/>
            <a:ext cx="1872091" cy="152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484157" y="4420079"/>
            <a:ext cx="1941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Pink Zebra 1974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73" y="3242029"/>
            <a:ext cx="14478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70988" y="4340929"/>
            <a:ext cx="902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lindenii</a:t>
            </a:r>
            <a:endParaRPr lang="en-US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73" y="1049164"/>
            <a:ext cx="1127172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10674" y="2148063"/>
            <a:ext cx="10111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equestris</a:t>
            </a:r>
            <a:endParaRPr lang="en-US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F6C91-8248-4446-8E19-A654A2D988B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05444" y="4890594"/>
            <a:ext cx="1393708" cy="156486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71CED30-6FCB-4141-81A2-AB4B9BC87CEB}"/>
              </a:ext>
            </a:extLst>
          </p:cNvPr>
          <p:cNvSpPr txBox="1"/>
          <p:nvPr/>
        </p:nvSpPr>
        <p:spPr>
          <a:xfrm>
            <a:off x="2635632" y="6431560"/>
            <a:ext cx="2333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Bonnie Vasquez 1985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14E5EBD-4C10-4531-AEAD-24627CC6B8A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1852" y="4979242"/>
            <a:ext cx="1241617" cy="127813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1D2FD19-2E83-4145-8702-4F424377C3AD}"/>
              </a:ext>
            </a:extLst>
          </p:cNvPr>
          <p:cNvSpPr txBox="1"/>
          <p:nvPr/>
        </p:nvSpPr>
        <p:spPr>
          <a:xfrm>
            <a:off x="654776" y="6247525"/>
            <a:ext cx="850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/>
              <a:t>P. </a:t>
            </a:r>
            <a:r>
              <a:rPr lang="en-US" sz="1400" i="1" dirty="0" err="1"/>
              <a:t>venosa</a:t>
            </a:r>
            <a:endParaRPr lang="en-US" sz="1400" i="1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44F98E-2C8B-45AB-963B-D9CE11E2F09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969" y="794340"/>
            <a:ext cx="1935044" cy="152082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4CE94D2-9F2B-4D6C-BC3C-A33AB09ACDBE}"/>
              </a:ext>
            </a:extLst>
          </p:cNvPr>
          <p:cNvSpPr txBox="1"/>
          <p:nvPr/>
        </p:nvSpPr>
        <p:spPr>
          <a:xfrm>
            <a:off x="5220966" y="2315164"/>
            <a:ext cx="2525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Little Gem Stripes 1997  </a:t>
            </a:r>
          </a:p>
        </p:txBody>
      </p:sp>
    </p:spTree>
    <p:extLst>
      <p:ext uri="{BB962C8B-B14F-4D97-AF65-F5344CB8AC3E}">
        <p14:creationId xmlns:p14="http://schemas.microsoft.com/office/powerpoint/2010/main" val="2136884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4886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5334" y="304800"/>
            <a:ext cx="3678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Pink over Yellow - Layering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99" y="985612"/>
            <a:ext cx="2135233" cy="19721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7599" y="2995346"/>
            <a:ext cx="2275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Painted Desert 1966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44" y="3886200"/>
            <a:ext cx="2468188" cy="2209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7044" y="6161861"/>
            <a:ext cx="2281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Flight of Birds 1988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914400"/>
            <a:ext cx="28194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267200" y="3028950"/>
            <a:ext cx="2544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Cinnamon Candy 1973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26866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726671" y="6275705"/>
            <a:ext cx="1499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Jackie 1962</a:t>
            </a:r>
          </a:p>
        </p:txBody>
      </p:sp>
    </p:spTree>
    <p:extLst>
      <p:ext uri="{BB962C8B-B14F-4D97-AF65-F5344CB8AC3E}">
        <p14:creationId xmlns:p14="http://schemas.microsoft.com/office/powerpoint/2010/main" val="4154984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4886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5334" y="304800"/>
            <a:ext cx="5376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Pink Breeding – Small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Multiflorals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4716" y="3134417"/>
            <a:ext cx="2390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Carmela’s Pixie 1990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JC/AOS 1998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990599"/>
            <a:ext cx="2858781" cy="212169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14" y="990600"/>
            <a:ext cx="2858422" cy="2143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599" y="990599"/>
            <a:ext cx="2309837" cy="2143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450817" y="3134417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Silbergrube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1989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AM/AOS 2019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76535" y="3112294"/>
            <a:ext cx="2411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Rainbow Chip1985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CCM/AOS 2016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33" y="3697068"/>
            <a:ext cx="2911919" cy="247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62000" y="6172199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Be Glad1978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AM/AOS 1999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697068"/>
            <a:ext cx="3714073" cy="247513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193554" y="6172199"/>
            <a:ext cx="2435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Fangmei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Sweet 2009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AM/AOS 2021</a:t>
            </a:r>
          </a:p>
        </p:txBody>
      </p:sp>
    </p:spTree>
    <p:extLst>
      <p:ext uri="{BB962C8B-B14F-4D97-AF65-F5344CB8AC3E}">
        <p14:creationId xmlns:p14="http://schemas.microsoft.com/office/powerpoint/2010/main" val="2587157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4886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5334" y="304800"/>
            <a:ext cx="4293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Pink Breeding – Novelties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9099" y="3134417"/>
            <a:ext cx="24417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Smiley Bluebird 2019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HCC/AOS 2019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098519"/>
            <a:ext cx="2858781" cy="190585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307" y="990600"/>
            <a:ext cx="2591636" cy="2143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7608" y="990599"/>
            <a:ext cx="2143818" cy="2143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323425" y="3134556"/>
            <a:ext cx="2312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Penang Belle 2012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AM/AOS 2019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76535" y="3112294"/>
            <a:ext cx="2411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Florida Rainbow2019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AM/AOS 2021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333" y="3964600"/>
            <a:ext cx="2911919" cy="194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62000" y="5968425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Samera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2003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AM/AOS 2018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1C965F-4E0A-4391-A3BC-BADC44568C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9750" y="3970518"/>
            <a:ext cx="2578864" cy="193414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2D1D5A0-1BCD-47ED-BF57-37C2FAB77E4F}"/>
              </a:ext>
            </a:extLst>
          </p:cNvPr>
          <p:cNvSpPr txBox="1"/>
          <p:nvPr/>
        </p:nvSpPr>
        <p:spPr>
          <a:xfrm>
            <a:off x="3585423" y="5948146"/>
            <a:ext cx="2867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Pylo’s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Sweet Purple 2012</a:t>
            </a:r>
          </a:p>
          <a:p>
            <a:pPr algn="ctr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314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480" y="457200"/>
            <a:ext cx="4259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</a:rPr>
              <a:t>Pink </a:t>
            </a:r>
            <a:r>
              <a:rPr lang="en-US" sz="2400" i="1" dirty="0">
                <a:latin typeface="Times New Roman" panose="02020603050405020304" pitchFamily="18" charset="0"/>
              </a:rPr>
              <a:t>Phalaenopsis</a:t>
            </a:r>
            <a:r>
              <a:rPr lang="en-US" sz="2400" dirty="0">
                <a:latin typeface="Times New Roman" panose="02020603050405020304" pitchFamily="18" charset="0"/>
              </a:rPr>
              <a:t> Starting Point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43" y="1905000"/>
            <a:ext cx="3427955" cy="30237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915" y="1905000"/>
            <a:ext cx="3556910" cy="30237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0248" y="5008968"/>
            <a:ext cx="3768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Phalaenopsis schilleriana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Rchb. 1860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Philippines – Southern Mindanao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74915" y="5008968"/>
            <a:ext cx="3647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Phalaenopsis sanderiana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Rchb. 1882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Philippines - Luzon</a:t>
            </a:r>
          </a:p>
        </p:txBody>
      </p:sp>
    </p:spTree>
    <p:extLst>
      <p:ext uri="{BB962C8B-B14F-4D97-AF65-F5344CB8AC3E}">
        <p14:creationId xmlns:p14="http://schemas.microsoft.com/office/powerpoint/2010/main" val="2936371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B2E410-AF5F-46D7-BA50-1548A14817F0}"/>
              </a:ext>
            </a:extLst>
          </p:cNvPr>
          <p:cNvSpPr txBox="1"/>
          <p:nvPr/>
        </p:nvSpPr>
        <p:spPr>
          <a:xfrm>
            <a:off x="0" y="64886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3330D2-8386-4D63-821D-14615AFBF141}"/>
              </a:ext>
            </a:extLst>
          </p:cNvPr>
          <p:cNvSpPr txBox="1"/>
          <p:nvPr/>
        </p:nvSpPr>
        <p:spPr>
          <a:xfrm>
            <a:off x="685800" y="304800"/>
            <a:ext cx="3106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Recent Award Trends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84DDC0-85CF-41F9-81CC-57C9C17478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733" y="1142998"/>
            <a:ext cx="1938338" cy="21668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2072C9-BB92-4D5D-A618-2C58E84F0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142998"/>
            <a:ext cx="1980659" cy="21668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AC9116-2070-4EE3-9C4B-DA7D684739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920" y="3886200"/>
            <a:ext cx="1860253" cy="21668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C002D53-A2C0-44D2-AE6C-41043D1DA1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29" y="1142999"/>
            <a:ext cx="1897765" cy="35052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9A92A86-4D54-46B8-A034-BFEBC3A96F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745" y="1142998"/>
            <a:ext cx="2001291" cy="216681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B1C6441-5355-41DC-AC0F-116EE342B4B5}"/>
              </a:ext>
            </a:extLst>
          </p:cNvPr>
          <p:cNvSpPr txBox="1"/>
          <p:nvPr/>
        </p:nvSpPr>
        <p:spPr>
          <a:xfrm>
            <a:off x="5257800" y="4114800"/>
            <a:ext cx="315169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Many Pink Novelties</a:t>
            </a:r>
          </a:p>
          <a:p>
            <a:r>
              <a:rPr lang="en-US" dirty="0"/>
              <a:t>Quite a few Pink Harlequins</a:t>
            </a:r>
          </a:p>
          <a:p>
            <a:r>
              <a:rPr lang="en-US" dirty="0"/>
              <a:t>A few Patterned Pinks</a:t>
            </a:r>
          </a:p>
          <a:p>
            <a:r>
              <a:rPr lang="en-US" dirty="0"/>
              <a:t>A few Unusual Pink Hybrids</a:t>
            </a:r>
          </a:p>
          <a:p>
            <a:r>
              <a:rPr lang="en-US" dirty="0"/>
              <a:t>Very few Standard Pinks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2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0113" y="828288"/>
            <a:ext cx="716280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Christenson, Eric A. 2001; Phalaenopsis A Monograph, Timber Press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Davis, Diane and Finkelstein, Phyllis; Phalaenopsis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Lipperose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Its Influence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Modern Pink Hybridizing. AOS Bulletin, Vol 59, No 4, April 1990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Freed, Hugo,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Novas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Phalaenopsis World – 1; AOS Bulletin, Vol 53, No 9, September 1984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Freed, Hugo,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Novas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Phalaenopsis World – 3; AOS Bulletin, Vol 53, No 11, November 1984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Frowine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Steven A. 2008; Moth Orchids, The Complete Guide to Phalaenopsis, Timber Press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Moses, John R.; Phalaenopsis – The Search for Pink; AOS Bulletin, Vol 49, No 4, April 1980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Takasaki, Sheldon; Recent Phalaenopsis Breeding on the Hawaiian Islands, AOS Bulletin, 58: 8-15</a:t>
            </a:r>
            <a:endParaRPr lang="en-US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OrchidPro X1.0, American Orchid Society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OrchidWiz.Database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X7.1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157132"/>
            <a:ext cx="2667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Selected References</a:t>
            </a:r>
          </a:p>
        </p:txBody>
      </p:sp>
    </p:spTree>
    <p:extLst>
      <p:ext uri="{BB962C8B-B14F-4D97-AF65-F5344CB8AC3E}">
        <p14:creationId xmlns:p14="http://schemas.microsoft.com/office/powerpoint/2010/main" val="297635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1078" y="2819400"/>
            <a:ext cx="49471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Breeding for improved pinks started in earnest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late 1920’s by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Vacherot-Lacoufle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95" y="3751713"/>
            <a:ext cx="1860901" cy="16833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4127" y="224134"/>
            <a:ext cx="2579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Good Start but….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3530" y="900379"/>
            <a:ext cx="19688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Light substance</a:t>
            </a:r>
          </a:p>
          <a:p>
            <a:r>
              <a:rPr lang="en-US" sz="2000" dirty="0"/>
              <a:t>Open Form</a:t>
            </a:r>
          </a:p>
          <a:p>
            <a:r>
              <a:rPr lang="en-US" sz="2000" dirty="0"/>
              <a:t>Short Life</a:t>
            </a:r>
          </a:p>
          <a:p>
            <a:r>
              <a:rPr lang="en-US" sz="2000" dirty="0"/>
              <a:t>Size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9685" y="64770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113" y="685799"/>
            <a:ext cx="1986879" cy="175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896" y="685799"/>
            <a:ext cx="2061622" cy="1752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1583" y="5486580"/>
            <a:ext cx="3204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Phalaenopsis Grand Conde 1929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4127" y="5819096"/>
            <a:ext cx="3068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schilleriana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sanderiana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81688" y="3962400"/>
            <a:ext cx="416255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An additional 15 pinks were registered</a:t>
            </a:r>
          </a:p>
          <a:p>
            <a:endParaRPr lang="en-US" dirty="0"/>
          </a:p>
          <a:p>
            <a:r>
              <a:rPr lang="en-US" dirty="0"/>
              <a:t>P. Reve Rose 1932</a:t>
            </a:r>
          </a:p>
          <a:p>
            <a:endParaRPr lang="en-US" dirty="0"/>
          </a:p>
          <a:p>
            <a:r>
              <a:rPr lang="en-US" dirty="0"/>
              <a:t>P. </a:t>
            </a:r>
            <a:r>
              <a:rPr lang="en-US" dirty="0" err="1"/>
              <a:t>Marmouset</a:t>
            </a:r>
            <a:r>
              <a:rPr lang="en-US" dirty="0"/>
              <a:t> 1943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554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58" y="299256"/>
            <a:ext cx="3344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Bring in the Big Whites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147" y="914400"/>
            <a:ext cx="2700016" cy="20250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21" y="914400"/>
            <a:ext cx="2721880" cy="204141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1656" y="2955811"/>
            <a:ext cx="1264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amabilis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967" y="3776026"/>
            <a:ext cx="1172490" cy="17573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00800" y="5580772"/>
            <a:ext cx="1838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P. </a:t>
            </a:r>
            <a:r>
              <a:rPr lang="en-US" dirty="0" err="1"/>
              <a:t>Versalles</a:t>
            </a:r>
            <a:r>
              <a:rPr lang="en-US" dirty="0"/>
              <a:t> 1929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59" y="649955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8521" y="4038600"/>
            <a:ext cx="234070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Larger Flowers</a:t>
            </a:r>
          </a:p>
          <a:p>
            <a:r>
              <a:rPr lang="en-US" sz="2000" dirty="0"/>
              <a:t>Rounder Flowers</a:t>
            </a:r>
          </a:p>
          <a:p>
            <a:r>
              <a:rPr lang="en-US" sz="2000" dirty="0"/>
              <a:t>Better Presentation</a:t>
            </a:r>
          </a:p>
          <a:p>
            <a:r>
              <a:rPr lang="en-US" sz="2000" dirty="0"/>
              <a:t>Substance ?</a:t>
            </a:r>
          </a:p>
          <a:p>
            <a:r>
              <a:rPr lang="en-US" sz="2000" dirty="0"/>
              <a:t>Flower Life?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87192" y="2955811"/>
            <a:ext cx="1300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aphrodite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0" y="3717083"/>
            <a:ext cx="250934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P. Alger 1930</a:t>
            </a:r>
          </a:p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aphrodite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sanderiana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05200" y="4332636"/>
            <a:ext cx="222952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P. Reve Rose 1932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Alger x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schilleriana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07098" y="5888452"/>
            <a:ext cx="24256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amabilis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sanderiana</a:t>
            </a:r>
          </a:p>
        </p:txBody>
      </p:sp>
    </p:spTree>
    <p:extLst>
      <p:ext uri="{BB962C8B-B14F-4D97-AF65-F5344CB8AC3E}">
        <p14:creationId xmlns:p14="http://schemas.microsoft.com/office/powerpoint/2010/main" val="3851968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40268"/>
            <a:ext cx="2509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Along Came Doris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199" y="1101046"/>
            <a:ext cx="3352801" cy="280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73569" y="562437"/>
            <a:ext cx="25049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Phalaenopsis Doris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Duke Farms 1940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Elizabethae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Katherine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Siegwart</a:t>
            </a:r>
            <a:endParaRPr lang="en-US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9475" y="2042377"/>
            <a:ext cx="19731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AOS Awards – 29</a:t>
            </a:r>
          </a:p>
          <a:p>
            <a:r>
              <a:rPr lang="en-US" dirty="0"/>
              <a:t>F-1 – 262</a:t>
            </a:r>
          </a:p>
          <a:p>
            <a:r>
              <a:rPr lang="en-US" dirty="0"/>
              <a:t>Progeny – 32,093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45601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24400" y="4794017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0" y="4213765"/>
            <a:ext cx="1206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amabilis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8200" y="5711988"/>
            <a:ext cx="1300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aphrodite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6240" y="4454804"/>
            <a:ext cx="1516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Elizabethae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8862" y="5711988"/>
            <a:ext cx="2228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Katherine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Siegwart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0" y="4639470"/>
            <a:ext cx="1629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rimestadiana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09193" y="5470284"/>
            <a:ext cx="1206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amabilis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06008" y="5896654"/>
            <a:ext cx="1702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Gilles Gratiot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24636" y="5997299"/>
            <a:ext cx="1629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rimestadiana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546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40268"/>
            <a:ext cx="2509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Along Came Doris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199" y="1101046"/>
            <a:ext cx="3352801" cy="280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73569" y="562437"/>
            <a:ext cx="25049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Phalaenopsis Doris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Duke Farms 1940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Elizabethae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Katherine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Siegwart</a:t>
            </a:r>
            <a:endParaRPr lang="en-US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9475" y="2042377"/>
            <a:ext cx="19731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AOS Awards – 29</a:t>
            </a:r>
          </a:p>
          <a:p>
            <a:r>
              <a:rPr lang="en-US" dirty="0"/>
              <a:t>F-1 – 262</a:t>
            </a:r>
          </a:p>
          <a:p>
            <a:r>
              <a:rPr lang="en-US" dirty="0"/>
              <a:t>Progeny – 32,093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45601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24400" y="4794017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0" y="4213765"/>
            <a:ext cx="1206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amabilis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8200" y="5711988"/>
            <a:ext cx="1300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aphrodite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6240" y="4454804"/>
            <a:ext cx="1516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Elizabethae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8862" y="5711988"/>
            <a:ext cx="2228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Katherine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Siegwart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0" y="4639470"/>
            <a:ext cx="1629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rimestadiana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09193" y="5470284"/>
            <a:ext cx="1206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amabilis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06008" y="5896654"/>
            <a:ext cx="1702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Gilles Gratiot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24636" y="5997299"/>
            <a:ext cx="1629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rimestadiana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23551" y="3583873"/>
            <a:ext cx="45516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37% P.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rimestadiana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tetraploid 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 of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amabilis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914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24" y="1143000"/>
            <a:ext cx="3810000" cy="31492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4886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381000"/>
            <a:ext cx="3786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Phalaenopsis Doris ‘Shapely</a:t>
            </a:r>
            <a:r>
              <a:rPr lang="en-US" dirty="0"/>
              <a:t>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81600" y="1524000"/>
            <a:ext cx="2745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Doris is 87%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amabilis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0" y="2069068"/>
            <a:ext cx="3123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amabilis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typically has a pink 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blush on the reverse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41187" y="2951252"/>
            <a:ext cx="35509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Intensive line breeding to enhance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pink pigmentation has produced 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Pink flowered plants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7384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40268"/>
            <a:ext cx="5676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1950’s and 1960’s – Decades of Refinement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1817" y="5029200"/>
            <a:ext cx="2017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Sunrise 1956</a:t>
            </a:r>
          </a:p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Mrs. L. McCoy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73216" y="5613975"/>
            <a:ext cx="13910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AOS Awards – 2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F-1 – 21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Progeny – 9,219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818" y="1630141"/>
            <a:ext cx="2233818" cy="335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4886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886733"/>
            <a:ext cx="4576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Breeders worked on Form, Size and Color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101" y="1630141"/>
            <a:ext cx="2243137" cy="1839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577804" y="3504164"/>
            <a:ext cx="2133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Ann Lovelace 1962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9915" y="1257346"/>
            <a:ext cx="1601143" cy="237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389046" y="3705500"/>
            <a:ext cx="2133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Best Girl 1961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804" y="4100430"/>
            <a:ext cx="1580861" cy="208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301433" y="6190131"/>
            <a:ext cx="2133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Pink Vision 1959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016" y="4483387"/>
            <a:ext cx="2235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247457" y="6210041"/>
            <a:ext cx="2133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Jackie 1962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144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600201"/>
            <a:ext cx="2244533" cy="1882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65866" y="3581400"/>
            <a:ext cx="25049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P. </a:t>
            </a:r>
            <a:r>
              <a:rPr lang="en-US" dirty="0" err="1"/>
              <a:t>Zada</a:t>
            </a:r>
            <a:r>
              <a:rPr lang="en-US" dirty="0"/>
              <a:t> 1958</a:t>
            </a:r>
          </a:p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Fields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4287828"/>
            <a:ext cx="145584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AOS Awards – 7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F-1 – 206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Progeny – 16,352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240268"/>
            <a:ext cx="5676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1950’s and 1960’s – Decades of Refinement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886733"/>
            <a:ext cx="4576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Breeders worked on Form, Size and Color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724" y="1600200"/>
            <a:ext cx="2286000" cy="18821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918" y="64886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181600"/>
            <a:ext cx="158012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256982" y="6427063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Flor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3F9EC7-ECE6-496A-AF24-1BD71FD6F8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5173704"/>
            <a:ext cx="1676400" cy="12533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0C1120A-6857-4011-B644-3A539A898CED}"/>
              </a:ext>
            </a:extLst>
          </p:cNvPr>
          <p:cNvSpPr/>
          <p:nvPr/>
        </p:nvSpPr>
        <p:spPr>
          <a:xfrm>
            <a:off x="5181213" y="6427063"/>
            <a:ext cx="1524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Barbara Beard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8CA60E8-9D98-48A2-A101-83F20E03B3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173703"/>
            <a:ext cx="1280739" cy="125335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08D30C9-DC4F-4BAD-815A-FBFE8BAA21C7}"/>
              </a:ext>
            </a:extLst>
          </p:cNvPr>
          <p:cNvSpPr/>
          <p:nvPr/>
        </p:nvSpPr>
        <p:spPr>
          <a:xfrm>
            <a:off x="3476898" y="6438900"/>
            <a:ext cx="1184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Lipperrose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4D51D6-AA1B-4AFA-898A-4F3844E0B04C}"/>
              </a:ext>
            </a:extLst>
          </p:cNvPr>
          <p:cNvSpPr txBox="1"/>
          <p:nvPr/>
        </p:nvSpPr>
        <p:spPr>
          <a:xfrm>
            <a:off x="6248400" y="1676400"/>
            <a:ext cx="21098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Phalaenopsis </a:t>
            </a:r>
            <a:r>
              <a:rPr lang="en-US" dirty="0" err="1"/>
              <a:t>Zeda</a:t>
            </a:r>
            <a:endParaRPr lang="en-US" dirty="0"/>
          </a:p>
          <a:p>
            <a:pPr algn="ctr"/>
            <a:r>
              <a:rPr lang="en-US" sz="1400" dirty="0"/>
              <a:t>San </a:t>
            </a:r>
            <a:r>
              <a:rPr lang="en-US" sz="1400" dirty="0" err="1"/>
              <a:t>Songer</a:t>
            </a:r>
            <a:r>
              <a:rPr lang="en-US" sz="1400" dirty="0"/>
              <a:t> x Doris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645FF3-B697-4391-A189-B2050F922AA0}"/>
              </a:ext>
            </a:extLst>
          </p:cNvPr>
          <p:cNvSpPr txBox="1"/>
          <p:nvPr/>
        </p:nvSpPr>
        <p:spPr>
          <a:xfrm>
            <a:off x="6052833" y="2743200"/>
            <a:ext cx="25010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Large Size</a:t>
            </a:r>
          </a:p>
          <a:p>
            <a:pPr algn="ctr"/>
            <a:r>
              <a:rPr lang="en-US" dirty="0"/>
              <a:t>Good Form</a:t>
            </a:r>
          </a:p>
          <a:p>
            <a:pPr algn="ctr"/>
            <a:r>
              <a:rPr lang="en-US" dirty="0"/>
              <a:t>Uniform Pigmentation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A7B647-1478-4AC3-956B-3B6FF4C58D21}"/>
              </a:ext>
            </a:extLst>
          </p:cNvPr>
          <p:cNvSpPr txBox="1"/>
          <p:nvPr/>
        </p:nvSpPr>
        <p:spPr>
          <a:xfrm>
            <a:off x="5731655" y="4649942"/>
            <a:ext cx="64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F-1’s</a:t>
            </a:r>
          </a:p>
        </p:txBody>
      </p:sp>
    </p:spTree>
    <p:extLst>
      <p:ext uri="{BB962C8B-B14F-4D97-AF65-F5344CB8AC3E}">
        <p14:creationId xmlns:p14="http://schemas.microsoft.com/office/powerpoint/2010/main" val="41746651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5046</TotalTime>
  <Words>1152</Words>
  <Application>Microsoft Office PowerPoint</Application>
  <PresentationFormat>On-screen Show (4:3)</PresentationFormat>
  <Paragraphs>268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Calibri</vt:lpstr>
      <vt:lpstr>Palatino Linotype</vt:lpstr>
      <vt:lpstr>Times New Roman</vt:lpstr>
      <vt:lpstr>Wingdings</vt:lpstr>
      <vt:lpstr>Elemental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D</dc:creator>
  <cp:lastModifiedBy>James</cp:lastModifiedBy>
  <cp:revision>273</cp:revision>
  <dcterms:created xsi:type="dcterms:W3CDTF">2019-07-08T17:42:04Z</dcterms:created>
  <dcterms:modified xsi:type="dcterms:W3CDTF">2021-07-10T10:41:47Z</dcterms:modified>
</cp:coreProperties>
</file>