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56" r:id="rId5"/>
    <p:sldId id="257" r:id="rId6"/>
    <p:sldId id="258" r:id="rId7"/>
    <p:sldId id="259" r:id="rId8"/>
    <p:sldId id="260" r:id="rId9"/>
    <p:sldId id="261" r:id="rId10"/>
    <p:sldId id="263" r:id="rId11"/>
    <p:sldId id="266" r:id="rId12"/>
    <p:sldId id="264" r:id="rId13"/>
    <p:sldId id="269" r:id="rId14"/>
    <p:sldId id="270" r:id="rId15"/>
    <p:sldId id="271" r:id="rId16"/>
    <p:sldId id="274" r:id="rId17"/>
    <p:sldId id="273" r:id="rId18"/>
    <p:sldId id="282" r:id="rId19"/>
    <p:sldId id="276" r:id="rId20"/>
    <p:sldId id="277" r:id="rId21"/>
    <p:sldId id="275" r:id="rId22"/>
    <p:sldId id="279" r:id="rId23"/>
    <p:sldId id="281" r:id="rId24"/>
    <p:sldId id="280" r:id="rId25"/>
    <p:sldId id="267" r:id="rId26"/>
  </p:sldIdLst>
  <p:sldSz cx="7772400" cy="10058400"/>
  <p:notesSz cx="7102475" cy="9037638"/>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 uri="{2D200454-40CA-4A62-9FC3-DE9A4176ACB9}">
      <p15:notesGuideLst xmlns:p15="http://schemas.microsoft.com/office/powerpoint/2012/main">
        <p15:guide id="1" orient="horz" pos="2850" userDrawn="1">
          <p15:clr>
            <a:srgbClr val="A4A3A4"/>
          </p15:clr>
        </p15:guide>
        <p15:guide id="2" pos="2241" userDrawn="1">
          <p15:clr>
            <a:srgbClr val="A4A3A4"/>
          </p15:clr>
        </p15:guide>
        <p15:guide id="3" orient="horz" pos="2847" userDrawn="1">
          <p15:clr>
            <a:srgbClr val="A4A3A4"/>
          </p15:clr>
        </p15:guide>
        <p15:guide id="4"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REW Loaner" initials="CL" lastIdx="3" clrIdx="6">
    <p:extLst>
      <p:ext uri="{19B8F6BF-5375-455C-9EA6-DF929625EA0E}">
        <p15:presenceInfo xmlns:p15="http://schemas.microsoft.com/office/powerpoint/2012/main" userId="CREW Loaner" providerId="None"/>
      </p:ext>
    </p:extLst>
  </p:cmAuthor>
  <p:cmAuthor id="1" name="Kevin Allan" initials="KA" lastIdx="14" clrIdx="0"/>
  <p:cmAuthor id="2" name="Christina Walter" initials="CW" lastIdx="1" clrIdx="1"/>
  <p:cmAuthor id="3" name="Sherry Ettleson" initials="SE" lastIdx="1" clrIdx="2">
    <p:extLst>
      <p:ext uri="{19B8F6BF-5375-455C-9EA6-DF929625EA0E}">
        <p15:presenceInfo xmlns:p15="http://schemas.microsoft.com/office/powerpoint/2012/main" userId="S::ettleson@driconsulting.com::908be47d-031e-441b-b711-213d154e9b6d" providerId="AD"/>
      </p:ext>
    </p:extLst>
  </p:cmAuthor>
  <p:cmAuthor id="4" name="nbookbinder@yahoo.com" initials="n" lastIdx="5" clrIdx="3">
    <p:extLst>
      <p:ext uri="{19B8F6BF-5375-455C-9EA6-DF929625EA0E}">
        <p15:presenceInfo xmlns:p15="http://schemas.microsoft.com/office/powerpoint/2012/main" userId="8c78de3542f61d14" providerId="Windows Live"/>
      </p:ext>
    </p:extLst>
  </p:cmAuthor>
  <p:cmAuthor id="5" name="Adam Rappaport" initials="AR" lastIdx="11" clrIdx="4">
    <p:extLst>
      <p:ext uri="{19B8F6BF-5375-455C-9EA6-DF929625EA0E}">
        <p15:presenceInfo xmlns:p15="http://schemas.microsoft.com/office/powerpoint/2012/main" userId="e5f5883d4b18944d" providerId="Windows Live"/>
      </p:ext>
    </p:extLst>
  </p:cmAuthor>
  <p:cmAuthor id="6" name="Jordan Libowitz" initials="JL" lastIdx="1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DE"/>
    <a:srgbClr val="669900"/>
    <a:srgbClr val="01366C"/>
    <a:srgbClr val="002F91"/>
    <a:srgbClr val="822890"/>
    <a:srgbClr val="1C67A9"/>
    <a:srgbClr val="116265"/>
    <a:srgbClr val="08355D"/>
    <a:srgbClr val="15BEF0"/>
    <a:srgbClr val="FB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57" autoAdjust="0"/>
  </p:normalViewPr>
  <p:slideViewPr>
    <p:cSldViewPr snapToGrid="0">
      <p:cViewPr varScale="1">
        <p:scale>
          <a:sx n="77" d="100"/>
          <a:sy n="77" d="100"/>
        </p:scale>
        <p:origin x="2970" y="96"/>
      </p:cViewPr>
      <p:guideLst>
        <p:guide orient="horz" pos="3168"/>
        <p:guide pos="244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850"/>
        <p:guide pos="2241"/>
        <p:guide orient="horz" pos="284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51882"/>
          </a:xfrm>
          <a:prstGeom prst="rect">
            <a:avLst/>
          </a:prstGeom>
        </p:spPr>
        <p:txBody>
          <a:bodyPr vert="horz" lIns="94189" tIns="47096" rIns="94189" bIns="47096" rtlCol="0"/>
          <a:lstStyle>
            <a:lvl1pPr algn="l">
              <a:defRPr sz="1200"/>
            </a:lvl1pPr>
          </a:lstStyle>
          <a:p>
            <a:endParaRPr lang="en-US" dirty="0"/>
          </a:p>
        </p:txBody>
      </p:sp>
      <p:sp>
        <p:nvSpPr>
          <p:cNvPr id="3" name="Date Placeholder 2"/>
          <p:cNvSpPr>
            <a:spLocks noGrp="1"/>
          </p:cNvSpPr>
          <p:nvPr>
            <p:ph type="dt" sz="quarter" idx="1"/>
          </p:nvPr>
        </p:nvSpPr>
        <p:spPr>
          <a:xfrm>
            <a:off x="4023096" y="0"/>
            <a:ext cx="3077739" cy="451882"/>
          </a:xfrm>
          <a:prstGeom prst="rect">
            <a:avLst/>
          </a:prstGeom>
        </p:spPr>
        <p:txBody>
          <a:bodyPr vert="horz" lIns="94189" tIns="47096" rIns="94189" bIns="47096" rtlCol="0"/>
          <a:lstStyle>
            <a:lvl1pPr algn="r">
              <a:defRPr sz="1200"/>
            </a:lvl1pPr>
          </a:lstStyle>
          <a:p>
            <a:fld id="{4D8EF8CC-EBB2-4B4A-A1CF-F649C38C102F}" type="datetimeFigureOut">
              <a:rPr lang="en-US" smtClean="0"/>
              <a:pPr/>
              <a:t>8/11/2023</a:t>
            </a:fld>
            <a:endParaRPr lang="en-US" dirty="0"/>
          </a:p>
        </p:txBody>
      </p:sp>
      <p:sp>
        <p:nvSpPr>
          <p:cNvPr id="4" name="Footer Placeholder 3"/>
          <p:cNvSpPr>
            <a:spLocks noGrp="1"/>
          </p:cNvSpPr>
          <p:nvPr>
            <p:ph type="ftr" sz="quarter" idx="2"/>
          </p:nvPr>
        </p:nvSpPr>
        <p:spPr>
          <a:xfrm>
            <a:off x="1" y="8584190"/>
            <a:ext cx="3077739" cy="451882"/>
          </a:xfrm>
          <a:prstGeom prst="rect">
            <a:avLst/>
          </a:prstGeom>
        </p:spPr>
        <p:txBody>
          <a:bodyPr vert="horz" lIns="94189" tIns="47096" rIns="94189" bIns="4709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6" y="8584190"/>
            <a:ext cx="3077739" cy="451882"/>
          </a:xfrm>
          <a:prstGeom prst="rect">
            <a:avLst/>
          </a:prstGeom>
        </p:spPr>
        <p:txBody>
          <a:bodyPr vert="horz" lIns="94189" tIns="47096" rIns="94189" bIns="47096" rtlCol="0" anchor="b"/>
          <a:lstStyle>
            <a:lvl1pPr algn="r">
              <a:defRPr sz="1200"/>
            </a:lvl1pPr>
          </a:lstStyle>
          <a:p>
            <a:fld id="{BE5FF2DE-5C18-4069-AA44-ECE971DCA14D}" type="slidenum">
              <a:rPr lang="en-US" smtClean="0"/>
              <a:pPr/>
              <a:t>‹#›</a:t>
            </a:fld>
            <a:endParaRPr lang="en-US" dirty="0"/>
          </a:p>
        </p:txBody>
      </p:sp>
    </p:spTree>
    <p:extLst>
      <p:ext uri="{BB962C8B-B14F-4D97-AF65-F5344CB8AC3E}">
        <p14:creationId xmlns:p14="http://schemas.microsoft.com/office/powerpoint/2010/main" val="1576714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51882"/>
          </a:xfrm>
          <a:prstGeom prst="rect">
            <a:avLst/>
          </a:prstGeom>
        </p:spPr>
        <p:txBody>
          <a:bodyPr vert="horz" lIns="94189" tIns="47096" rIns="94189" bIns="47096" rtlCol="0"/>
          <a:lstStyle>
            <a:lvl1pPr algn="l">
              <a:defRPr sz="1200"/>
            </a:lvl1pPr>
          </a:lstStyle>
          <a:p>
            <a:endParaRPr lang="en-US" dirty="0"/>
          </a:p>
        </p:txBody>
      </p:sp>
      <p:sp>
        <p:nvSpPr>
          <p:cNvPr id="3" name="Date Placeholder 2"/>
          <p:cNvSpPr>
            <a:spLocks noGrp="1"/>
          </p:cNvSpPr>
          <p:nvPr>
            <p:ph type="dt" idx="1"/>
          </p:nvPr>
        </p:nvSpPr>
        <p:spPr>
          <a:xfrm>
            <a:off x="4023096" y="0"/>
            <a:ext cx="3077739" cy="451882"/>
          </a:xfrm>
          <a:prstGeom prst="rect">
            <a:avLst/>
          </a:prstGeom>
        </p:spPr>
        <p:txBody>
          <a:bodyPr vert="horz" lIns="94189" tIns="47096" rIns="94189" bIns="47096" rtlCol="0"/>
          <a:lstStyle>
            <a:lvl1pPr algn="r">
              <a:defRPr sz="1200"/>
            </a:lvl1pPr>
          </a:lstStyle>
          <a:p>
            <a:fld id="{6FA1A039-9099-4F2F-A8EC-A99B5DFC1A36}" type="datetimeFigureOut">
              <a:rPr lang="en-US" smtClean="0"/>
              <a:pPr/>
              <a:t>8/11/2023</a:t>
            </a:fld>
            <a:endParaRPr lang="en-US" dirty="0"/>
          </a:p>
        </p:txBody>
      </p:sp>
      <p:sp>
        <p:nvSpPr>
          <p:cNvPr id="4" name="Slide Image Placeholder 3"/>
          <p:cNvSpPr>
            <a:spLocks noGrp="1" noRot="1" noChangeAspect="1"/>
          </p:cNvSpPr>
          <p:nvPr>
            <p:ph type="sldImg" idx="2"/>
          </p:nvPr>
        </p:nvSpPr>
        <p:spPr>
          <a:xfrm>
            <a:off x="2241550" y="676275"/>
            <a:ext cx="2619375" cy="3390900"/>
          </a:xfrm>
          <a:prstGeom prst="rect">
            <a:avLst/>
          </a:prstGeom>
          <a:noFill/>
          <a:ln w="12700">
            <a:solidFill>
              <a:prstClr val="black"/>
            </a:solidFill>
          </a:ln>
        </p:spPr>
        <p:txBody>
          <a:bodyPr vert="horz" lIns="94189" tIns="47096" rIns="94189" bIns="47096" rtlCol="0" anchor="ctr"/>
          <a:lstStyle/>
          <a:p>
            <a:endParaRPr lang="en-US" dirty="0"/>
          </a:p>
        </p:txBody>
      </p:sp>
      <p:sp>
        <p:nvSpPr>
          <p:cNvPr id="5" name="Notes Placeholder 4"/>
          <p:cNvSpPr>
            <a:spLocks noGrp="1"/>
          </p:cNvSpPr>
          <p:nvPr>
            <p:ph type="body" sz="quarter" idx="3"/>
          </p:nvPr>
        </p:nvSpPr>
        <p:spPr>
          <a:xfrm>
            <a:off x="710248" y="4292880"/>
            <a:ext cx="5681980" cy="4066937"/>
          </a:xfrm>
          <a:prstGeom prst="rect">
            <a:avLst/>
          </a:prstGeom>
        </p:spPr>
        <p:txBody>
          <a:bodyPr vert="horz" lIns="94189" tIns="47096" rIns="94189"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584190"/>
            <a:ext cx="3077739" cy="451882"/>
          </a:xfrm>
          <a:prstGeom prst="rect">
            <a:avLst/>
          </a:prstGeom>
        </p:spPr>
        <p:txBody>
          <a:bodyPr vert="horz" lIns="94189" tIns="47096" rIns="94189" bIns="4709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6" y="8584190"/>
            <a:ext cx="3077739" cy="451882"/>
          </a:xfrm>
          <a:prstGeom prst="rect">
            <a:avLst/>
          </a:prstGeom>
        </p:spPr>
        <p:txBody>
          <a:bodyPr vert="horz" lIns="94189" tIns="47096" rIns="94189" bIns="47096" rtlCol="0" anchor="b"/>
          <a:lstStyle>
            <a:lvl1pPr algn="r">
              <a:defRPr sz="1200"/>
            </a:lvl1pPr>
          </a:lstStyle>
          <a:p>
            <a:fld id="{52201C83-0E20-4A37-8A2D-B9656986A03E}" type="slidenum">
              <a:rPr lang="en-US" smtClean="0"/>
              <a:pPr/>
              <a:t>‹#›</a:t>
            </a:fld>
            <a:endParaRPr lang="en-US" dirty="0"/>
          </a:p>
        </p:txBody>
      </p:sp>
    </p:spTree>
    <p:extLst>
      <p:ext uri="{BB962C8B-B14F-4D97-AF65-F5344CB8AC3E}">
        <p14:creationId xmlns:p14="http://schemas.microsoft.com/office/powerpoint/2010/main" val="509897301"/>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1</a:t>
            </a:fld>
            <a:endParaRPr lang="en-US" dirty="0"/>
          </a:p>
        </p:txBody>
      </p:sp>
    </p:spTree>
    <p:extLst>
      <p:ext uri="{BB962C8B-B14F-4D97-AF65-F5344CB8AC3E}">
        <p14:creationId xmlns:p14="http://schemas.microsoft.com/office/powerpoint/2010/main" val="2270336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10</a:t>
            </a:fld>
            <a:endParaRPr lang="en-US" dirty="0"/>
          </a:p>
        </p:txBody>
      </p:sp>
    </p:spTree>
    <p:extLst>
      <p:ext uri="{BB962C8B-B14F-4D97-AF65-F5344CB8AC3E}">
        <p14:creationId xmlns:p14="http://schemas.microsoft.com/office/powerpoint/2010/main" val="1238657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11</a:t>
            </a:fld>
            <a:endParaRPr lang="en-US" dirty="0"/>
          </a:p>
        </p:txBody>
      </p:sp>
    </p:spTree>
    <p:extLst>
      <p:ext uri="{BB962C8B-B14F-4D97-AF65-F5344CB8AC3E}">
        <p14:creationId xmlns:p14="http://schemas.microsoft.com/office/powerpoint/2010/main" val="2765013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12</a:t>
            </a:fld>
            <a:endParaRPr lang="en-US" dirty="0"/>
          </a:p>
        </p:txBody>
      </p:sp>
    </p:spTree>
    <p:extLst>
      <p:ext uri="{BB962C8B-B14F-4D97-AF65-F5344CB8AC3E}">
        <p14:creationId xmlns:p14="http://schemas.microsoft.com/office/powerpoint/2010/main" val="3692575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201C83-0E20-4A37-8A2D-B9656986A03E}" type="slidenum">
              <a:rPr lang="en-US" smtClean="0"/>
              <a:pPr/>
              <a:t>13</a:t>
            </a:fld>
            <a:endParaRPr lang="en-US" dirty="0"/>
          </a:p>
        </p:txBody>
      </p:sp>
    </p:spTree>
    <p:extLst>
      <p:ext uri="{BB962C8B-B14F-4D97-AF65-F5344CB8AC3E}">
        <p14:creationId xmlns:p14="http://schemas.microsoft.com/office/powerpoint/2010/main" val="1693827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14</a:t>
            </a:fld>
            <a:endParaRPr lang="en-US" dirty="0"/>
          </a:p>
        </p:txBody>
      </p:sp>
    </p:spTree>
    <p:extLst>
      <p:ext uri="{BB962C8B-B14F-4D97-AF65-F5344CB8AC3E}">
        <p14:creationId xmlns:p14="http://schemas.microsoft.com/office/powerpoint/2010/main" val="2170746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15</a:t>
            </a:fld>
            <a:endParaRPr lang="en-US" dirty="0"/>
          </a:p>
        </p:txBody>
      </p:sp>
    </p:spTree>
    <p:extLst>
      <p:ext uri="{BB962C8B-B14F-4D97-AF65-F5344CB8AC3E}">
        <p14:creationId xmlns:p14="http://schemas.microsoft.com/office/powerpoint/2010/main" val="604420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201C83-0E20-4A37-8A2D-B9656986A03E}" type="slidenum">
              <a:rPr lang="en-US" smtClean="0"/>
              <a:pPr/>
              <a:t>16</a:t>
            </a:fld>
            <a:endParaRPr lang="en-US" dirty="0"/>
          </a:p>
        </p:txBody>
      </p:sp>
    </p:spTree>
    <p:extLst>
      <p:ext uri="{BB962C8B-B14F-4D97-AF65-F5344CB8AC3E}">
        <p14:creationId xmlns:p14="http://schemas.microsoft.com/office/powerpoint/2010/main" val="553054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17</a:t>
            </a:fld>
            <a:endParaRPr lang="en-US" dirty="0"/>
          </a:p>
        </p:txBody>
      </p:sp>
    </p:spTree>
    <p:extLst>
      <p:ext uri="{BB962C8B-B14F-4D97-AF65-F5344CB8AC3E}">
        <p14:creationId xmlns:p14="http://schemas.microsoft.com/office/powerpoint/2010/main" val="474258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18</a:t>
            </a:fld>
            <a:endParaRPr lang="en-US" dirty="0"/>
          </a:p>
        </p:txBody>
      </p:sp>
    </p:spTree>
    <p:extLst>
      <p:ext uri="{BB962C8B-B14F-4D97-AF65-F5344CB8AC3E}">
        <p14:creationId xmlns:p14="http://schemas.microsoft.com/office/powerpoint/2010/main" val="3151180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19</a:t>
            </a:fld>
            <a:endParaRPr lang="en-US" dirty="0"/>
          </a:p>
        </p:txBody>
      </p:sp>
    </p:spTree>
    <p:extLst>
      <p:ext uri="{BB962C8B-B14F-4D97-AF65-F5344CB8AC3E}">
        <p14:creationId xmlns:p14="http://schemas.microsoft.com/office/powerpoint/2010/main" val="96259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2</a:t>
            </a:fld>
            <a:endParaRPr lang="en-US" dirty="0"/>
          </a:p>
        </p:txBody>
      </p:sp>
    </p:spTree>
    <p:extLst>
      <p:ext uri="{BB962C8B-B14F-4D97-AF65-F5344CB8AC3E}">
        <p14:creationId xmlns:p14="http://schemas.microsoft.com/office/powerpoint/2010/main" val="2939742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20</a:t>
            </a:fld>
            <a:endParaRPr lang="en-US" dirty="0"/>
          </a:p>
        </p:txBody>
      </p:sp>
    </p:spTree>
    <p:extLst>
      <p:ext uri="{BB962C8B-B14F-4D97-AF65-F5344CB8AC3E}">
        <p14:creationId xmlns:p14="http://schemas.microsoft.com/office/powerpoint/2010/main" val="795070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21</a:t>
            </a:fld>
            <a:endParaRPr lang="en-US" dirty="0"/>
          </a:p>
        </p:txBody>
      </p:sp>
    </p:spTree>
    <p:extLst>
      <p:ext uri="{BB962C8B-B14F-4D97-AF65-F5344CB8AC3E}">
        <p14:creationId xmlns:p14="http://schemas.microsoft.com/office/powerpoint/2010/main" val="1537975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22</a:t>
            </a:fld>
            <a:endParaRPr lang="en-US" dirty="0"/>
          </a:p>
        </p:txBody>
      </p:sp>
    </p:spTree>
    <p:extLst>
      <p:ext uri="{BB962C8B-B14F-4D97-AF65-F5344CB8AC3E}">
        <p14:creationId xmlns:p14="http://schemas.microsoft.com/office/powerpoint/2010/main" val="39470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3</a:t>
            </a:fld>
            <a:endParaRPr lang="en-US" dirty="0"/>
          </a:p>
        </p:txBody>
      </p:sp>
    </p:spTree>
    <p:extLst>
      <p:ext uri="{BB962C8B-B14F-4D97-AF65-F5344CB8AC3E}">
        <p14:creationId xmlns:p14="http://schemas.microsoft.com/office/powerpoint/2010/main" val="1396690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4</a:t>
            </a:fld>
            <a:endParaRPr lang="en-US" dirty="0"/>
          </a:p>
        </p:txBody>
      </p:sp>
    </p:spTree>
    <p:extLst>
      <p:ext uri="{BB962C8B-B14F-4D97-AF65-F5344CB8AC3E}">
        <p14:creationId xmlns:p14="http://schemas.microsoft.com/office/powerpoint/2010/main" val="411371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5</a:t>
            </a:fld>
            <a:endParaRPr lang="en-US" dirty="0"/>
          </a:p>
        </p:txBody>
      </p:sp>
    </p:spTree>
    <p:extLst>
      <p:ext uri="{BB962C8B-B14F-4D97-AF65-F5344CB8AC3E}">
        <p14:creationId xmlns:p14="http://schemas.microsoft.com/office/powerpoint/2010/main" val="3526665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6</a:t>
            </a:fld>
            <a:endParaRPr lang="en-US" dirty="0"/>
          </a:p>
        </p:txBody>
      </p:sp>
    </p:spTree>
    <p:extLst>
      <p:ext uri="{BB962C8B-B14F-4D97-AF65-F5344CB8AC3E}">
        <p14:creationId xmlns:p14="http://schemas.microsoft.com/office/powerpoint/2010/main" val="1003122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7</a:t>
            </a:fld>
            <a:endParaRPr lang="en-US" dirty="0"/>
          </a:p>
        </p:txBody>
      </p:sp>
    </p:spTree>
    <p:extLst>
      <p:ext uri="{BB962C8B-B14F-4D97-AF65-F5344CB8AC3E}">
        <p14:creationId xmlns:p14="http://schemas.microsoft.com/office/powerpoint/2010/main" val="1421490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8</a:t>
            </a:fld>
            <a:endParaRPr lang="en-US" dirty="0"/>
          </a:p>
        </p:txBody>
      </p:sp>
    </p:spTree>
    <p:extLst>
      <p:ext uri="{BB962C8B-B14F-4D97-AF65-F5344CB8AC3E}">
        <p14:creationId xmlns:p14="http://schemas.microsoft.com/office/powerpoint/2010/main" val="4253591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201C83-0E20-4A37-8A2D-B9656986A03E}" type="slidenum">
              <a:rPr lang="en-US" smtClean="0"/>
              <a:pPr/>
              <a:t>9</a:t>
            </a:fld>
            <a:endParaRPr lang="en-US" dirty="0"/>
          </a:p>
        </p:txBody>
      </p:sp>
    </p:spTree>
    <p:extLst>
      <p:ext uri="{BB962C8B-B14F-4D97-AF65-F5344CB8AC3E}">
        <p14:creationId xmlns:p14="http://schemas.microsoft.com/office/powerpoint/2010/main" val="1915600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a:t>Click to edit Master title style</a:t>
            </a:r>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956BE8-C6E4-46AB-8723-810834691E12}" type="datetime1">
              <a:rPr lang="en-US" smtClean="0"/>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9EFE17-B099-484B-97C0-ABDCD6AFD1BA}" type="slidenum">
              <a:rPr lang="en-US" smtClean="0"/>
              <a:pPr/>
              <a:t>‹#›</a:t>
            </a:fld>
            <a:endParaRPr lang="en-US" dirty="0"/>
          </a:p>
        </p:txBody>
      </p:sp>
    </p:spTree>
    <p:extLst>
      <p:ext uri="{BB962C8B-B14F-4D97-AF65-F5344CB8AC3E}">
        <p14:creationId xmlns:p14="http://schemas.microsoft.com/office/powerpoint/2010/main" val="123975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6C29DE-BC08-41E4-B5CD-451B0E28C445}" type="datetime1">
              <a:rPr lang="en-US" smtClean="0"/>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9EFE17-B099-484B-97C0-ABDCD6AFD1BA}" type="slidenum">
              <a:rPr lang="en-US" smtClean="0"/>
              <a:pPr/>
              <a:t>‹#›</a:t>
            </a:fld>
            <a:endParaRPr lang="en-US" dirty="0"/>
          </a:p>
        </p:txBody>
      </p:sp>
    </p:spTree>
    <p:extLst>
      <p:ext uri="{BB962C8B-B14F-4D97-AF65-F5344CB8AC3E}">
        <p14:creationId xmlns:p14="http://schemas.microsoft.com/office/powerpoint/2010/main" val="1472649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8AD742-79C7-43BD-A2DA-B06E5106E2FD}" type="datetime1">
              <a:rPr lang="en-US" smtClean="0"/>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9EFE17-B099-484B-97C0-ABDCD6AFD1BA}" type="slidenum">
              <a:rPr lang="en-US" smtClean="0"/>
              <a:pPr/>
              <a:t>‹#›</a:t>
            </a:fld>
            <a:endParaRPr lang="en-US" dirty="0"/>
          </a:p>
        </p:txBody>
      </p:sp>
    </p:spTree>
    <p:extLst>
      <p:ext uri="{BB962C8B-B14F-4D97-AF65-F5344CB8AC3E}">
        <p14:creationId xmlns:p14="http://schemas.microsoft.com/office/powerpoint/2010/main" val="158612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8C26A-9AEE-4ACA-8E7B-B1B99B0EB2CE}" type="datetime1">
              <a:rPr lang="en-US" smtClean="0"/>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9EFE17-B099-484B-97C0-ABDCD6AFD1BA}" type="slidenum">
              <a:rPr lang="en-US" smtClean="0"/>
              <a:pPr/>
              <a:t>‹#›</a:t>
            </a:fld>
            <a:endParaRPr lang="en-US" dirty="0"/>
          </a:p>
        </p:txBody>
      </p:sp>
    </p:spTree>
    <p:extLst>
      <p:ext uri="{BB962C8B-B14F-4D97-AF65-F5344CB8AC3E}">
        <p14:creationId xmlns:p14="http://schemas.microsoft.com/office/powerpoint/2010/main" val="302643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828DF7-F64F-49FC-90C6-C264D6E31D26}" type="datetime1">
              <a:rPr lang="en-US" smtClean="0"/>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9EFE17-B099-484B-97C0-ABDCD6AFD1BA}" type="slidenum">
              <a:rPr lang="en-US" smtClean="0"/>
              <a:pPr/>
              <a:t>‹#›</a:t>
            </a:fld>
            <a:endParaRPr lang="en-US" dirty="0"/>
          </a:p>
        </p:txBody>
      </p:sp>
    </p:spTree>
    <p:extLst>
      <p:ext uri="{BB962C8B-B14F-4D97-AF65-F5344CB8AC3E}">
        <p14:creationId xmlns:p14="http://schemas.microsoft.com/office/powerpoint/2010/main" val="33678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620" y="2346962"/>
            <a:ext cx="3432810" cy="6638079"/>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50970" y="2346962"/>
            <a:ext cx="3432810" cy="6638079"/>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9BEDF7-C28E-46AB-A8F7-B76BF8789F4E}" type="datetime1">
              <a:rPr lang="en-US" smtClean="0"/>
              <a:t>8/11/2023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9EFE17-B099-484B-97C0-ABDCD6AFD1BA}" type="slidenum">
              <a:rPr lang="en-US" smtClean="0"/>
              <a:pPr/>
              <a:t>‹#›</a:t>
            </a:fld>
            <a:endParaRPr lang="en-US" dirty="0"/>
          </a:p>
        </p:txBody>
      </p:sp>
    </p:spTree>
    <p:extLst>
      <p:ext uri="{BB962C8B-B14F-4D97-AF65-F5344CB8AC3E}">
        <p14:creationId xmlns:p14="http://schemas.microsoft.com/office/powerpoint/2010/main" val="1974979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88D902-631B-4534-A5A3-727BFD0CC849}" type="datetime1">
              <a:rPr lang="en-US" smtClean="0"/>
              <a:t>8/11/2023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49EFE17-B099-484B-97C0-ABDCD6AFD1BA}" type="slidenum">
              <a:rPr lang="en-US" smtClean="0"/>
              <a:pPr/>
              <a:t>‹#›</a:t>
            </a:fld>
            <a:endParaRPr lang="en-US" dirty="0"/>
          </a:p>
        </p:txBody>
      </p:sp>
    </p:spTree>
    <p:extLst>
      <p:ext uri="{BB962C8B-B14F-4D97-AF65-F5344CB8AC3E}">
        <p14:creationId xmlns:p14="http://schemas.microsoft.com/office/powerpoint/2010/main" val="4018611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901010-7A79-494D-A372-EF4B56A27C91}" type="datetime1">
              <a:rPr lang="en-US" smtClean="0"/>
              <a:t>8/11/2023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49EFE17-B099-484B-97C0-ABDCD6AFD1BA}" type="slidenum">
              <a:rPr lang="en-US" smtClean="0"/>
              <a:pPr/>
              <a:t>‹#›</a:t>
            </a:fld>
            <a:endParaRPr lang="en-US" dirty="0"/>
          </a:p>
        </p:txBody>
      </p:sp>
    </p:spTree>
    <p:extLst>
      <p:ext uri="{BB962C8B-B14F-4D97-AF65-F5344CB8AC3E}">
        <p14:creationId xmlns:p14="http://schemas.microsoft.com/office/powerpoint/2010/main" val="295367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0A10D-C804-4F50-85C0-7D64EB2259D3}" type="datetime1">
              <a:rPr lang="en-US" smtClean="0"/>
              <a:t>8/11/2023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9EFE17-B099-484B-97C0-ABDCD6AFD1BA}" type="slidenum">
              <a:rPr lang="en-US" smtClean="0"/>
              <a:pPr/>
              <a:t>‹#›</a:t>
            </a:fld>
            <a:endParaRPr lang="en-US" dirty="0"/>
          </a:p>
        </p:txBody>
      </p:sp>
    </p:spTree>
    <p:extLst>
      <p:ext uri="{BB962C8B-B14F-4D97-AF65-F5344CB8AC3E}">
        <p14:creationId xmlns:p14="http://schemas.microsoft.com/office/powerpoint/2010/main" val="483812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038793" y="400474"/>
            <a:ext cx="4344988" cy="8584566"/>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C8095F8A-5FFE-420D-9047-B3666A38A87B}" type="datetime1">
              <a:rPr lang="en-US" smtClean="0"/>
              <a:t>8/11/2023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9EFE17-B099-484B-97C0-ABDCD6AFD1BA}" type="slidenum">
              <a:rPr lang="en-US" smtClean="0"/>
              <a:pPr/>
              <a:t>‹#›</a:t>
            </a:fld>
            <a:endParaRPr lang="en-US" dirty="0"/>
          </a:p>
        </p:txBody>
      </p:sp>
    </p:spTree>
    <p:extLst>
      <p:ext uri="{BB962C8B-B14F-4D97-AF65-F5344CB8AC3E}">
        <p14:creationId xmlns:p14="http://schemas.microsoft.com/office/powerpoint/2010/main" val="408022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523445" y="898736"/>
            <a:ext cx="4663440" cy="6035040"/>
          </a:xfrm>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endParaRPr lang="en-US" dirty="0"/>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30A42B5D-59AA-41B4-AC8D-B518EB502372}" type="datetime1">
              <a:rPr lang="en-US" smtClean="0"/>
              <a:t>8/11/2023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9EFE17-B099-484B-97C0-ABDCD6AFD1BA}" type="slidenum">
              <a:rPr lang="en-US" smtClean="0"/>
              <a:pPr/>
              <a:t>‹#›</a:t>
            </a:fld>
            <a:endParaRPr lang="en-US" dirty="0"/>
          </a:p>
        </p:txBody>
      </p:sp>
    </p:spTree>
    <p:extLst>
      <p:ext uri="{BB962C8B-B14F-4D97-AF65-F5344CB8AC3E}">
        <p14:creationId xmlns:p14="http://schemas.microsoft.com/office/powerpoint/2010/main" val="4072986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88620" y="2346962"/>
            <a:ext cx="6995160" cy="6638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9322648"/>
            <a:ext cx="1813560" cy="535516"/>
          </a:xfrm>
          <a:prstGeom prst="rect">
            <a:avLst/>
          </a:prstGeom>
        </p:spPr>
        <p:txBody>
          <a:bodyPr vert="horz" lIns="91440" tIns="45720" rIns="91440" bIns="45720" rtlCol="0" anchor="ctr"/>
          <a:lstStyle>
            <a:lvl1pPr algn="l">
              <a:defRPr sz="1320">
                <a:solidFill>
                  <a:schemeClr val="tx1">
                    <a:tint val="75000"/>
                  </a:schemeClr>
                </a:solidFill>
              </a:defRPr>
            </a:lvl1pPr>
          </a:lstStyle>
          <a:p>
            <a:fld id="{AD9D27BA-8863-41F8-98BE-CC49C03F672E}" type="datetime1">
              <a:rPr lang="en-US" smtClean="0"/>
              <a:t>8/11/2023</a:t>
            </a:fld>
            <a:endParaRPr lang="en-US" dirty="0"/>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91440" tIns="45720" rIns="91440" bIns="45720" rtlCol="0" anchor="ctr"/>
          <a:lstStyle>
            <a:lvl1pPr algn="r">
              <a:defRPr sz="1320">
                <a:solidFill>
                  <a:schemeClr val="tx1">
                    <a:tint val="75000"/>
                  </a:schemeClr>
                </a:solidFill>
              </a:defRPr>
            </a:lvl1pPr>
          </a:lstStyle>
          <a:p>
            <a:fld id="{B49EFE17-B099-484B-97C0-ABDCD6AFD1BA}" type="slidenum">
              <a:rPr lang="en-US" smtClean="0"/>
              <a:pPr/>
              <a:t>‹#›</a:t>
            </a:fld>
            <a:endParaRPr lang="en-US" dirty="0"/>
          </a:p>
        </p:txBody>
      </p:sp>
    </p:spTree>
    <p:extLst>
      <p:ext uri="{BB962C8B-B14F-4D97-AF65-F5344CB8AC3E}">
        <p14:creationId xmlns:p14="http://schemas.microsoft.com/office/powerpoint/2010/main" val="224587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005840" rtl="0" eaLnBrk="1" latinLnBrk="0" hangingPunct="1">
        <a:spcBef>
          <a:spcPct val="0"/>
        </a:spcBef>
        <a:buNone/>
        <a:defRPr sz="4840" kern="1200">
          <a:solidFill>
            <a:schemeClr val="tx1"/>
          </a:solidFill>
          <a:latin typeface="+mj-lt"/>
          <a:ea typeface="+mj-ea"/>
          <a:cs typeface="+mj-cs"/>
        </a:defRPr>
      </a:lvl1pPr>
    </p:titleStyle>
    <p:bodyStyle>
      <a:lvl1pPr marL="377190" indent="-377190" algn="l" defTabSz="1005840" rtl="0" eaLnBrk="1" latinLnBrk="0" hangingPunct="1">
        <a:spcBef>
          <a:spcPct val="20000"/>
        </a:spcBef>
        <a:buFont typeface="Arial" panose="020B0604020202020204" pitchFamily="34" charset="0"/>
        <a:buChar char="•"/>
        <a:defRPr sz="3520" kern="1200">
          <a:solidFill>
            <a:schemeClr val="tx1"/>
          </a:solidFill>
          <a:latin typeface="+mn-lt"/>
          <a:ea typeface="+mn-ea"/>
          <a:cs typeface="+mn-cs"/>
        </a:defRPr>
      </a:lvl1pPr>
      <a:lvl2pPr marL="817245" indent="-314325" algn="l" defTabSz="1005840" rtl="0" eaLnBrk="1" latinLnBrk="0" hangingPunct="1">
        <a:spcBef>
          <a:spcPct val="20000"/>
        </a:spcBef>
        <a:buFont typeface="Arial" panose="020B0604020202020204" pitchFamily="34" charset="0"/>
        <a:buChar char="–"/>
        <a:defRPr sz="3080" kern="1200">
          <a:solidFill>
            <a:schemeClr val="tx1"/>
          </a:solidFill>
          <a:latin typeface="+mn-lt"/>
          <a:ea typeface="+mn-ea"/>
          <a:cs typeface="+mn-cs"/>
        </a:defRPr>
      </a:lvl2pPr>
      <a:lvl3pPr marL="1257300" indent="-251460" algn="l" defTabSz="1005840" rtl="0" eaLnBrk="1" latinLnBrk="0" hangingPunct="1">
        <a:spcBef>
          <a:spcPct val="20000"/>
        </a:spcBef>
        <a:buFont typeface="Arial" panose="020B0604020202020204" pitchFamily="34" charset="0"/>
        <a:buChar char="•"/>
        <a:defRPr sz="2640" kern="1200">
          <a:solidFill>
            <a:schemeClr val="tx1"/>
          </a:solidFill>
          <a:latin typeface="+mn-lt"/>
          <a:ea typeface="+mn-ea"/>
          <a:cs typeface="+mn-cs"/>
        </a:defRPr>
      </a:lvl3pPr>
      <a:lvl4pPr marL="17602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6314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812BB6-B292-5CD5-E5EE-D4573AE9AC86}"/>
              </a:ext>
            </a:extLst>
          </p:cNvPr>
          <p:cNvSpPr>
            <a:spLocks noGrp="1"/>
          </p:cNvSpPr>
          <p:nvPr>
            <p:ph type="ctrTitle"/>
          </p:nvPr>
        </p:nvSpPr>
        <p:spPr>
          <a:xfrm>
            <a:off x="492778" y="5786419"/>
            <a:ext cx="6606540" cy="2156036"/>
          </a:xfrm>
          <a:solidFill>
            <a:srgbClr val="0070C0"/>
          </a:solidFill>
        </p:spPr>
        <p:txBody>
          <a:bodyPr>
            <a:normAutofit/>
          </a:bodyPr>
          <a:lstStyle/>
          <a:p>
            <a:r>
              <a:rPr lang="en-US" sz="4000" dirty="0">
                <a:solidFill>
                  <a:schemeClr val="bg2"/>
                </a:solidFill>
                <a:latin typeface="Arial" panose="020B0604020202020204" pitchFamily="34" charset="0"/>
                <a:cs typeface="Arial" panose="020B0604020202020204" pitchFamily="34" charset="0"/>
              </a:rPr>
              <a:t>Cymbidium </a:t>
            </a:r>
            <a:r>
              <a:rPr lang="en-US" sz="4000" i="1" dirty="0">
                <a:solidFill>
                  <a:schemeClr val="bg2"/>
                </a:solidFill>
                <a:latin typeface="Arial" panose="020B0604020202020204" pitchFamily="34" charset="0"/>
                <a:cs typeface="Arial" panose="020B0604020202020204" pitchFamily="34" charset="0"/>
              </a:rPr>
              <a:t>eburneum</a:t>
            </a:r>
            <a:br>
              <a:rPr lang="en-US" sz="4000" i="1" dirty="0">
                <a:solidFill>
                  <a:schemeClr val="bg2"/>
                </a:solidFill>
                <a:latin typeface="Arial" panose="020B0604020202020204" pitchFamily="34" charset="0"/>
                <a:cs typeface="Arial" panose="020B0604020202020204" pitchFamily="34" charset="0"/>
              </a:rPr>
            </a:br>
            <a:r>
              <a:rPr lang="en-US" sz="2800" i="1" dirty="0">
                <a:solidFill>
                  <a:schemeClr val="bg2"/>
                </a:solidFill>
                <a:latin typeface="Arial" panose="020B0604020202020204" pitchFamily="34" charset="0"/>
                <a:cs typeface="Arial" panose="020B0604020202020204" pitchFamily="34" charset="0"/>
              </a:rPr>
              <a:t>“The Ivory-Colored Cymbidium”</a:t>
            </a:r>
          </a:p>
        </p:txBody>
      </p:sp>
      <p:sp>
        <p:nvSpPr>
          <p:cNvPr id="3" name="Subtitle 2">
            <a:extLst>
              <a:ext uri="{FF2B5EF4-FFF2-40B4-BE49-F238E27FC236}">
                <a16:creationId xmlns:a16="http://schemas.microsoft.com/office/drawing/2014/main" id="{966BAA49-8A97-4F88-973C-C140758A847D}"/>
              </a:ext>
            </a:extLst>
          </p:cNvPr>
          <p:cNvSpPr>
            <a:spLocks noGrp="1"/>
          </p:cNvSpPr>
          <p:nvPr>
            <p:ph type="subTitle" idx="1"/>
          </p:nvPr>
        </p:nvSpPr>
        <p:spPr>
          <a:xfrm>
            <a:off x="1165860" y="6864438"/>
            <a:ext cx="5440680" cy="2458209"/>
          </a:xfrm>
        </p:spPr>
        <p:txBody>
          <a:bodyPr>
            <a:normAutofit/>
          </a:bodyPr>
          <a:lstStyle/>
          <a:p>
            <a:pPr algn="l">
              <a:lnSpc>
                <a:spcPct val="60000"/>
              </a:lnSpc>
            </a:pPr>
            <a:endParaRPr lang="en-US" sz="1600" dirty="0">
              <a:latin typeface="Arial" panose="020B0604020202020204" pitchFamily="34" charset="0"/>
              <a:ea typeface="Cambria" panose="02040503050406030204" pitchFamily="18" charset="0"/>
              <a:cs typeface="Arial" panose="020B0604020202020204" pitchFamily="34" charset="0"/>
            </a:endParaRPr>
          </a:p>
          <a:p>
            <a:pPr algn="l">
              <a:lnSpc>
                <a:spcPct val="60000"/>
              </a:lnSpc>
            </a:pPr>
            <a:endParaRPr lang="en-US" sz="1600" dirty="0">
              <a:latin typeface="Arial" panose="020B0604020202020204" pitchFamily="34" charset="0"/>
              <a:ea typeface="Cambria" panose="02040503050406030204" pitchFamily="18" charset="0"/>
              <a:cs typeface="Arial" panose="020B0604020202020204" pitchFamily="34" charset="0"/>
            </a:endParaRPr>
          </a:p>
          <a:p>
            <a:pPr>
              <a:lnSpc>
                <a:spcPct val="60000"/>
              </a:lnSpc>
            </a:pPr>
            <a:endParaRPr lang="en-US" sz="1800"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lnSpc>
                <a:spcPct val="60000"/>
              </a:lnSpc>
            </a:pPr>
            <a:endParaRPr lang="en-US" sz="1800"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lnSpc>
                <a:spcPct val="60000"/>
              </a:lnSpc>
            </a:pPr>
            <a:endParaRPr lang="en-US" sz="1800"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lnSpc>
                <a:spcPct val="60000"/>
              </a:lnSpc>
            </a:pPr>
            <a:endParaRPr lang="en-US" sz="1800"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lnSpc>
                <a:spcPct val="60000"/>
              </a:lnSpc>
            </a:pPr>
            <a:r>
              <a:rPr lang="en-US" sz="1800" dirty="0">
                <a:solidFill>
                  <a:schemeClr val="tx1"/>
                </a:solidFill>
                <a:latin typeface="Arial" panose="020B0604020202020204" pitchFamily="34" charset="0"/>
                <a:ea typeface="Cambria" panose="02040503050406030204" pitchFamily="18" charset="0"/>
                <a:cs typeface="Arial" panose="020B0604020202020204" pitchFamily="34" charset="0"/>
              </a:rPr>
              <a:t>Dallas Judging Center</a:t>
            </a:r>
          </a:p>
          <a:p>
            <a:pPr>
              <a:lnSpc>
                <a:spcPct val="60000"/>
              </a:lnSpc>
            </a:pPr>
            <a:endParaRPr lang="en-US" sz="1800"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lnSpc>
                <a:spcPct val="60000"/>
              </a:lnSpc>
            </a:pPr>
            <a:r>
              <a:rPr lang="en-US" sz="1800" dirty="0">
                <a:solidFill>
                  <a:schemeClr val="tx1"/>
                </a:solidFill>
                <a:latin typeface="Arial" panose="020B0604020202020204" pitchFamily="34" charset="0"/>
                <a:ea typeface="Cambria" panose="02040503050406030204" pitchFamily="18" charset="0"/>
                <a:cs typeface="Arial" panose="020B0604020202020204" pitchFamily="34" charset="0"/>
              </a:rPr>
              <a:t>Student Assignment June 2023</a:t>
            </a:r>
          </a:p>
          <a:p>
            <a:pPr>
              <a:lnSpc>
                <a:spcPct val="60000"/>
              </a:lnSpc>
            </a:pPr>
            <a:endParaRPr lang="en-US" sz="1800"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lnSpc>
                <a:spcPct val="60000"/>
              </a:lnSpc>
            </a:pPr>
            <a:r>
              <a:rPr lang="en-US" sz="1800" dirty="0">
                <a:solidFill>
                  <a:schemeClr val="tx1"/>
                </a:solidFill>
                <a:latin typeface="Arial" panose="020B0604020202020204" pitchFamily="34" charset="0"/>
                <a:ea typeface="Cambria" panose="02040503050406030204" pitchFamily="18" charset="0"/>
                <a:cs typeface="Arial" panose="020B0604020202020204" pitchFamily="34" charset="0"/>
              </a:rPr>
              <a:t>Tim Brown </a:t>
            </a:r>
          </a:p>
        </p:txBody>
      </p:sp>
      <p:sp>
        <p:nvSpPr>
          <p:cNvPr id="5" name="Slide Number Placeholder 4">
            <a:extLst>
              <a:ext uri="{FF2B5EF4-FFF2-40B4-BE49-F238E27FC236}">
                <a16:creationId xmlns:a16="http://schemas.microsoft.com/office/drawing/2014/main" id="{8276C9A6-B4BF-40C3-8A11-D639D35E0A6F}"/>
              </a:ext>
            </a:extLst>
          </p:cNvPr>
          <p:cNvSpPr>
            <a:spLocks noGrp="1"/>
          </p:cNvSpPr>
          <p:nvPr>
            <p:ph type="sldNum" sz="quarter" idx="12"/>
          </p:nvPr>
        </p:nvSpPr>
        <p:spPr/>
        <p:txBody>
          <a:bodyPr/>
          <a:lstStyle/>
          <a:p>
            <a:fld id="{862D4220-C648-45A2-88F4-43EB518CF406}" type="slidenum">
              <a:rPr lang="en-US" smtClean="0"/>
              <a:t>1</a:t>
            </a:fld>
            <a:endParaRPr lang="en-US" dirty="0"/>
          </a:p>
        </p:txBody>
      </p:sp>
      <p:pic>
        <p:nvPicPr>
          <p:cNvPr id="9" name="Picture 8">
            <a:extLst>
              <a:ext uri="{FF2B5EF4-FFF2-40B4-BE49-F238E27FC236}">
                <a16:creationId xmlns:a16="http://schemas.microsoft.com/office/drawing/2014/main" id="{90041F09-A688-6247-D15A-4FDD65A1CFA1}"/>
              </a:ext>
            </a:extLst>
          </p:cNvPr>
          <p:cNvPicPr>
            <a:picLocks noChangeAspect="1"/>
          </p:cNvPicPr>
          <p:nvPr/>
        </p:nvPicPr>
        <p:blipFill>
          <a:blip r:embed="rId3"/>
          <a:stretch>
            <a:fillRect/>
          </a:stretch>
        </p:blipFill>
        <p:spPr>
          <a:xfrm>
            <a:off x="492778" y="200235"/>
            <a:ext cx="6733522" cy="4513433"/>
          </a:xfrm>
          <a:prstGeom prst="rect">
            <a:avLst/>
          </a:prstGeom>
        </p:spPr>
      </p:pic>
      <p:sp>
        <p:nvSpPr>
          <p:cNvPr id="11" name="TextBox 10">
            <a:extLst>
              <a:ext uri="{FF2B5EF4-FFF2-40B4-BE49-F238E27FC236}">
                <a16:creationId xmlns:a16="http://schemas.microsoft.com/office/drawing/2014/main" id="{F1D40613-2F33-CC2E-F7B6-F3068F863906}"/>
              </a:ext>
            </a:extLst>
          </p:cNvPr>
          <p:cNvSpPr txBox="1"/>
          <p:nvPr/>
        </p:nvSpPr>
        <p:spPr>
          <a:xfrm>
            <a:off x="492778" y="4828696"/>
            <a:ext cx="6606539" cy="401007"/>
          </a:xfrm>
          <a:prstGeom prst="rect">
            <a:avLst/>
          </a:prstGeom>
          <a:noFill/>
        </p:spPr>
        <p:txBody>
          <a:bodyPr wrap="square" rtlCol="0">
            <a:spAutoFit/>
          </a:bodyPr>
          <a:lstStyle/>
          <a:p>
            <a:pPr algn="ctr"/>
            <a:r>
              <a:rPr lang="en-US" dirty="0"/>
              <a:t>Cymbidium </a:t>
            </a:r>
            <a:r>
              <a:rPr lang="en-US" i="1" dirty="0"/>
              <a:t>eburneum</a:t>
            </a:r>
            <a:r>
              <a:rPr lang="en-US" dirty="0"/>
              <a:t> ‘Monica’ AM/AOS, 81 points, 2005</a:t>
            </a:r>
          </a:p>
        </p:txBody>
      </p:sp>
      <p:sp>
        <p:nvSpPr>
          <p:cNvPr id="12" name="TextBox 11">
            <a:extLst>
              <a:ext uri="{FF2B5EF4-FFF2-40B4-BE49-F238E27FC236}">
                <a16:creationId xmlns:a16="http://schemas.microsoft.com/office/drawing/2014/main" id="{E4B6382D-EE6D-4973-E77B-F3A1E32AA18A}"/>
              </a:ext>
            </a:extLst>
          </p:cNvPr>
          <p:cNvSpPr txBox="1"/>
          <p:nvPr/>
        </p:nvSpPr>
        <p:spPr>
          <a:xfrm>
            <a:off x="492778" y="5216823"/>
            <a:ext cx="6606539" cy="401007"/>
          </a:xfrm>
          <a:prstGeom prst="rect">
            <a:avLst/>
          </a:prstGeom>
          <a:noFill/>
        </p:spPr>
        <p:txBody>
          <a:bodyPr wrap="square" rtlCol="0">
            <a:spAutoFit/>
          </a:bodyPr>
          <a:lstStyle/>
          <a:p>
            <a:pPr algn="ctr"/>
            <a:r>
              <a:rPr lang="en-US" dirty="0"/>
              <a:t>Exhibitor John Dunkelberger, Photography by Armon Latour</a:t>
            </a:r>
          </a:p>
        </p:txBody>
      </p:sp>
    </p:spTree>
    <p:extLst>
      <p:ext uri="{BB962C8B-B14F-4D97-AF65-F5344CB8AC3E}">
        <p14:creationId xmlns:p14="http://schemas.microsoft.com/office/powerpoint/2010/main" val="2340985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8880-2D26-995B-70F9-CCE8E288DC64}"/>
              </a:ext>
            </a:extLst>
          </p:cNvPr>
          <p:cNvSpPr>
            <a:spLocks noGrp="1"/>
          </p:cNvSpPr>
          <p:nvPr>
            <p:ph type="title"/>
          </p:nvPr>
        </p:nvSpPr>
        <p:spPr>
          <a:solidFill>
            <a:srgbClr val="0070C0"/>
          </a:solidFill>
        </p:spPr>
        <p:txBody>
          <a:bodyPr>
            <a:normAutofit/>
          </a:bodyPr>
          <a:lstStyle/>
          <a:p>
            <a:r>
              <a:rPr lang="en-US" sz="4000" dirty="0">
                <a:solidFill>
                  <a:schemeClr val="bg1"/>
                </a:solidFill>
                <a:latin typeface="Arial" panose="020B0604020202020204" pitchFamily="34" charset="0"/>
                <a:cs typeface="Arial" panose="020B0604020202020204" pitchFamily="34" charset="0"/>
              </a:rPr>
              <a:t>Cymbidium </a:t>
            </a:r>
            <a:r>
              <a:rPr lang="en-US" sz="4000" i="1" dirty="0">
                <a:solidFill>
                  <a:schemeClr val="bg1"/>
                </a:solidFill>
                <a:latin typeface="Arial" panose="020B0604020202020204" pitchFamily="34" charset="0"/>
                <a:cs typeface="Arial" panose="020B0604020202020204" pitchFamily="34" charset="0"/>
              </a:rPr>
              <a:t>eburneum </a:t>
            </a:r>
            <a:r>
              <a:rPr lang="en-US" sz="4000" dirty="0">
                <a:solidFill>
                  <a:schemeClr val="bg1"/>
                </a:solidFill>
                <a:latin typeface="Arial" panose="020B0604020202020204" pitchFamily="34" charset="0"/>
                <a:cs typeface="Arial" panose="020B0604020202020204" pitchFamily="34" charset="0"/>
              </a:rPr>
              <a:t>var. longzhouense </a:t>
            </a:r>
          </a:p>
        </p:txBody>
      </p:sp>
      <p:pic>
        <p:nvPicPr>
          <p:cNvPr id="5" name="Content Placeholder 4">
            <a:extLst>
              <a:ext uri="{FF2B5EF4-FFF2-40B4-BE49-F238E27FC236}">
                <a16:creationId xmlns:a16="http://schemas.microsoft.com/office/drawing/2014/main" id="{FDF836D9-6723-B4B1-D5DE-AFD751183191}"/>
              </a:ext>
            </a:extLst>
          </p:cNvPr>
          <p:cNvPicPr>
            <a:picLocks noGrp="1" noChangeAspect="1"/>
          </p:cNvPicPr>
          <p:nvPr>
            <p:ph idx="1"/>
          </p:nvPr>
        </p:nvPicPr>
        <p:blipFill>
          <a:blip r:embed="rId3"/>
          <a:stretch>
            <a:fillRect/>
          </a:stretch>
        </p:blipFill>
        <p:spPr>
          <a:xfrm>
            <a:off x="1326525" y="2293132"/>
            <a:ext cx="5280338" cy="6464502"/>
          </a:xfrm>
          <a:prstGeom prst="rect">
            <a:avLst/>
          </a:prstGeom>
        </p:spPr>
      </p:pic>
      <p:sp>
        <p:nvSpPr>
          <p:cNvPr id="4" name="Slide Number Placeholder 3">
            <a:extLst>
              <a:ext uri="{FF2B5EF4-FFF2-40B4-BE49-F238E27FC236}">
                <a16:creationId xmlns:a16="http://schemas.microsoft.com/office/drawing/2014/main" id="{1D6BA2CF-360E-B196-B144-426C76DCA2AD}"/>
              </a:ext>
            </a:extLst>
          </p:cNvPr>
          <p:cNvSpPr>
            <a:spLocks noGrp="1"/>
          </p:cNvSpPr>
          <p:nvPr>
            <p:ph type="sldNum" sz="quarter" idx="12"/>
          </p:nvPr>
        </p:nvSpPr>
        <p:spPr/>
        <p:txBody>
          <a:bodyPr/>
          <a:lstStyle/>
          <a:p>
            <a:fld id="{B49EFE17-B099-484B-97C0-ABDCD6AFD1BA}" type="slidenum">
              <a:rPr lang="en-US" smtClean="0"/>
              <a:pPr/>
              <a:t>10</a:t>
            </a:fld>
            <a:endParaRPr lang="en-US" dirty="0"/>
          </a:p>
        </p:txBody>
      </p:sp>
      <p:sp>
        <p:nvSpPr>
          <p:cNvPr id="8" name="TextBox 7">
            <a:extLst>
              <a:ext uri="{FF2B5EF4-FFF2-40B4-BE49-F238E27FC236}">
                <a16:creationId xmlns:a16="http://schemas.microsoft.com/office/drawing/2014/main" id="{28954FFD-57F6-8ED9-93F9-9F1A12E339D2}"/>
              </a:ext>
            </a:extLst>
          </p:cNvPr>
          <p:cNvSpPr txBox="1"/>
          <p:nvPr/>
        </p:nvSpPr>
        <p:spPr>
          <a:xfrm>
            <a:off x="1197735" y="8880725"/>
            <a:ext cx="5151549" cy="709681"/>
          </a:xfrm>
          <a:prstGeom prst="rect">
            <a:avLst/>
          </a:prstGeom>
          <a:noFill/>
        </p:spPr>
        <p:txBody>
          <a:bodyPr wrap="square" rtlCol="0">
            <a:spAutoFit/>
          </a:bodyPr>
          <a:lstStyle/>
          <a:p>
            <a:pPr algn="l"/>
            <a:r>
              <a:rPr lang="en-US" b="0" i="0" dirty="0">
                <a:solidFill>
                  <a:srgbClr val="000000"/>
                </a:solidFill>
                <a:effectLst/>
                <a:latin typeface="Linux Libertine"/>
              </a:rPr>
              <a:t>Liu, Z. and Chen, S.  2006.  Acta Phyto tax. Sin. 44 179.  Photography by Motohiro Sunouchi </a:t>
            </a:r>
          </a:p>
        </p:txBody>
      </p:sp>
    </p:spTree>
    <p:extLst>
      <p:ext uri="{BB962C8B-B14F-4D97-AF65-F5344CB8AC3E}">
        <p14:creationId xmlns:p14="http://schemas.microsoft.com/office/powerpoint/2010/main" val="4105634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39A33-5CDE-3BA1-7346-AAF082DF23E8}"/>
              </a:ext>
            </a:extLst>
          </p:cNvPr>
          <p:cNvSpPr>
            <a:spLocks noGrp="1"/>
          </p:cNvSpPr>
          <p:nvPr>
            <p:ph type="title"/>
          </p:nvPr>
        </p:nvSpPr>
        <p:spPr>
          <a:solidFill>
            <a:srgbClr val="0070C0"/>
          </a:solidFill>
        </p:spPr>
        <p:txBody>
          <a:bodyPr>
            <a:normAutofit/>
          </a:bodyPr>
          <a:lstStyle/>
          <a:p>
            <a:r>
              <a:rPr lang="en-US" sz="4000" dirty="0">
                <a:solidFill>
                  <a:schemeClr val="bg1"/>
                </a:solidFill>
                <a:latin typeface="Arial" panose="020B0604020202020204" pitchFamily="34" charset="0"/>
                <a:cs typeface="Arial" panose="020B0604020202020204" pitchFamily="34" charset="0"/>
              </a:rPr>
              <a:t>Awards</a:t>
            </a:r>
          </a:p>
        </p:txBody>
      </p:sp>
      <p:graphicFrame>
        <p:nvGraphicFramePr>
          <p:cNvPr id="6" name="Table 6">
            <a:extLst>
              <a:ext uri="{FF2B5EF4-FFF2-40B4-BE49-F238E27FC236}">
                <a16:creationId xmlns:a16="http://schemas.microsoft.com/office/drawing/2014/main" id="{9076EB76-50A3-4484-EB50-44713FB3A39E}"/>
              </a:ext>
            </a:extLst>
          </p:cNvPr>
          <p:cNvGraphicFramePr>
            <a:graphicFrameLocks noGrp="1"/>
          </p:cNvGraphicFramePr>
          <p:nvPr>
            <p:ph idx="1"/>
            <p:extLst>
              <p:ext uri="{D42A27DB-BD31-4B8C-83A1-F6EECF244321}">
                <p14:modId xmlns:p14="http://schemas.microsoft.com/office/powerpoint/2010/main" val="331602072"/>
              </p:ext>
            </p:extLst>
          </p:nvPr>
        </p:nvGraphicFramePr>
        <p:xfrm>
          <a:off x="388620" y="2597733"/>
          <a:ext cx="7042490" cy="1772920"/>
        </p:xfrm>
        <a:graphic>
          <a:graphicData uri="http://schemas.openxmlformats.org/drawingml/2006/table">
            <a:tbl>
              <a:tblPr firstRow="1" bandRow="1">
                <a:tableStyleId>{5C22544A-7EE6-4342-B048-85BDC9FD1C3A}</a:tableStyleId>
              </a:tblPr>
              <a:tblGrid>
                <a:gridCol w="757600">
                  <a:extLst>
                    <a:ext uri="{9D8B030D-6E8A-4147-A177-3AD203B41FA5}">
                      <a16:colId xmlns:a16="http://schemas.microsoft.com/office/drawing/2014/main" val="1813026838"/>
                    </a:ext>
                  </a:extLst>
                </a:gridCol>
                <a:gridCol w="605307">
                  <a:extLst>
                    <a:ext uri="{9D8B030D-6E8A-4147-A177-3AD203B41FA5}">
                      <a16:colId xmlns:a16="http://schemas.microsoft.com/office/drawing/2014/main" val="1493221981"/>
                    </a:ext>
                  </a:extLst>
                </a:gridCol>
                <a:gridCol w="695459">
                  <a:extLst>
                    <a:ext uri="{9D8B030D-6E8A-4147-A177-3AD203B41FA5}">
                      <a16:colId xmlns:a16="http://schemas.microsoft.com/office/drawing/2014/main" val="3814137133"/>
                    </a:ext>
                  </a:extLst>
                </a:gridCol>
                <a:gridCol w="708338">
                  <a:extLst>
                    <a:ext uri="{9D8B030D-6E8A-4147-A177-3AD203B41FA5}">
                      <a16:colId xmlns:a16="http://schemas.microsoft.com/office/drawing/2014/main" val="3897492034"/>
                    </a:ext>
                  </a:extLst>
                </a:gridCol>
                <a:gridCol w="579549">
                  <a:extLst>
                    <a:ext uri="{9D8B030D-6E8A-4147-A177-3AD203B41FA5}">
                      <a16:colId xmlns:a16="http://schemas.microsoft.com/office/drawing/2014/main" val="4036141166"/>
                    </a:ext>
                  </a:extLst>
                </a:gridCol>
                <a:gridCol w="695459">
                  <a:extLst>
                    <a:ext uri="{9D8B030D-6E8A-4147-A177-3AD203B41FA5}">
                      <a16:colId xmlns:a16="http://schemas.microsoft.com/office/drawing/2014/main" val="4046666710"/>
                    </a:ext>
                  </a:extLst>
                </a:gridCol>
                <a:gridCol w="746975">
                  <a:extLst>
                    <a:ext uri="{9D8B030D-6E8A-4147-A177-3AD203B41FA5}">
                      <a16:colId xmlns:a16="http://schemas.microsoft.com/office/drawing/2014/main" val="3003711001"/>
                    </a:ext>
                  </a:extLst>
                </a:gridCol>
                <a:gridCol w="656823">
                  <a:extLst>
                    <a:ext uri="{9D8B030D-6E8A-4147-A177-3AD203B41FA5}">
                      <a16:colId xmlns:a16="http://schemas.microsoft.com/office/drawing/2014/main" val="178505908"/>
                    </a:ext>
                  </a:extLst>
                </a:gridCol>
                <a:gridCol w="682580">
                  <a:extLst>
                    <a:ext uri="{9D8B030D-6E8A-4147-A177-3AD203B41FA5}">
                      <a16:colId xmlns:a16="http://schemas.microsoft.com/office/drawing/2014/main" val="2067818084"/>
                    </a:ext>
                  </a:extLst>
                </a:gridCol>
                <a:gridCol w="914400">
                  <a:extLst>
                    <a:ext uri="{9D8B030D-6E8A-4147-A177-3AD203B41FA5}">
                      <a16:colId xmlns:a16="http://schemas.microsoft.com/office/drawing/2014/main" val="2121235526"/>
                    </a:ext>
                  </a:extLst>
                </a:gridCol>
              </a:tblGrid>
              <a:tr h="370840">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FCC</a:t>
                      </a:r>
                    </a:p>
                  </a:txBody>
                  <a:tcPr/>
                </a:tc>
                <a:tc>
                  <a:txBody>
                    <a:bodyPr/>
                    <a:lstStyle/>
                    <a:p>
                      <a:pPr algn="ctr"/>
                      <a:r>
                        <a:rPr lang="en-US" sz="1600" dirty="0">
                          <a:latin typeface="Arial" panose="020B0604020202020204" pitchFamily="34" charset="0"/>
                          <a:cs typeface="Arial" panose="020B0604020202020204" pitchFamily="34" charset="0"/>
                        </a:rPr>
                        <a:t>AM</a:t>
                      </a:r>
                    </a:p>
                  </a:txBody>
                  <a:tcPr/>
                </a:tc>
                <a:tc>
                  <a:txBody>
                    <a:bodyPr/>
                    <a:lstStyle/>
                    <a:p>
                      <a:pPr algn="ctr"/>
                      <a:r>
                        <a:rPr lang="en-US" sz="1600" dirty="0">
                          <a:latin typeface="Arial" panose="020B0604020202020204" pitchFamily="34" charset="0"/>
                          <a:cs typeface="Arial" panose="020B0604020202020204" pitchFamily="34" charset="0"/>
                        </a:rPr>
                        <a:t>HCC</a:t>
                      </a:r>
                    </a:p>
                  </a:txBody>
                  <a:tcPr/>
                </a:tc>
                <a:tc>
                  <a:txBody>
                    <a:bodyPr/>
                    <a:lstStyle/>
                    <a:p>
                      <a:pPr algn="ctr"/>
                      <a:r>
                        <a:rPr lang="en-US" sz="1600" dirty="0">
                          <a:latin typeface="Arial" panose="020B0604020202020204" pitchFamily="34" charset="0"/>
                          <a:cs typeface="Arial" panose="020B0604020202020204" pitchFamily="34" charset="0"/>
                        </a:rPr>
                        <a:t>AQ</a:t>
                      </a:r>
                    </a:p>
                  </a:txBody>
                  <a:tcPr/>
                </a:tc>
                <a:tc>
                  <a:txBody>
                    <a:bodyPr/>
                    <a:lstStyle/>
                    <a:p>
                      <a:pPr algn="ctr"/>
                      <a:r>
                        <a:rPr lang="en-US" sz="1600" dirty="0">
                          <a:latin typeface="Arial" panose="020B0604020202020204" pitchFamily="34" charset="0"/>
                          <a:cs typeface="Arial" panose="020B0604020202020204" pitchFamily="34" charset="0"/>
                        </a:rPr>
                        <a:t>CBM</a:t>
                      </a:r>
                    </a:p>
                  </a:txBody>
                  <a:tcPr/>
                </a:tc>
                <a:tc>
                  <a:txBody>
                    <a:bodyPr/>
                    <a:lstStyle/>
                    <a:p>
                      <a:pPr algn="ctr"/>
                      <a:r>
                        <a:rPr lang="en-US" sz="1600" dirty="0">
                          <a:latin typeface="Arial" panose="020B0604020202020204" pitchFamily="34" charset="0"/>
                          <a:cs typeface="Arial" panose="020B0604020202020204" pitchFamily="34" charset="0"/>
                        </a:rPr>
                        <a:t>CCE</a:t>
                      </a:r>
                    </a:p>
                  </a:txBody>
                  <a:tcPr/>
                </a:tc>
                <a:tc>
                  <a:txBody>
                    <a:bodyPr/>
                    <a:lstStyle/>
                    <a:p>
                      <a:pPr algn="ctr"/>
                      <a:r>
                        <a:rPr lang="en-US" sz="1600" dirty="0">
                          <a:latin typeface="Arial" panose="020B0604020202020204" pitchFamily="34" charset="0"/>
                          <a:cs typeface="Arial" panose="020B0604020202020204" pitchFamily="34" charset="0"/>
                        </a:rPr>
                        <a:t>CCM</a:t>
                      </a:r>
                    </a:p>
                  </a:txBody>
                  <a:tcPr/>
                </a:tc>
                <a:tc>
                  <a:txBody>
                    <a:bodyPr/>
                    <a:lstStyle/>
                    <a:p>
                      <a:pPr algn="ctr"/>
                      <a:r>
                        <a:rPr lang="en-US" sz="1600" dirty="0">
                          <a:latin typeface="Arial" panose="020B0604020202020204" pitchFamily="34" charset="0"/>
                          <a:cs typeface="Arial" panose="020B0604020202020204" pitchFamily="34" charset="0"/>
                        </a:rPr>
                        <a:t>CHM</a:t>
                      </a:r>
                    </a:p>
                  </a:txBody>
                  <a:tcPr/>
                </a:tc>
                <a:tc>
                  <a:txBody>
                    <a:bodyPr/>
                    <a:lstStyle/>
                    <a:p>
                      <a:pPr algn="ctr"/>
                      <a:r>
                        <a:rPr lang="en-US" sz="1600" dirty="0">
                          <a:latin typeface="Arial" panose="020B0604020202020204" pitchFamily="34" charset="0"/>
                          <a:cs typeface="Arial" panose="020B0604020202020204" pitchFamily="34" charset="0"/>
                        </a:rPr>
                        <a:t>JC</a:t>
                      </a:r>
                    </a:p>
                  </a:txBody>
                  <a:tcPr/>
                </a:tc>
                <a:extLst>
                  <a:ext uri="{0D108BD9-81ED-4DB2-BD59-A6C34878D82A}">
                    <a16:rowId xmlns:a16="http://schemas.microsoft.com/office/drawing/2014/main" val="2318886937"/>
                  </a:ext>
                </a:extLst>
              </a:tr>
              <a:tr h="158775">
                <a:tc>
                  <a:txBody>
                    <a:bodyPr/>
                    <a:lstStyle/>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AOS</a:t>
                      </a:r>
                    </a:p>
                  </a:txBody>
                  <a:tcPr/>
                </a:tc>
                <a:tc>
                  <a:txBody>
                    <a:bodyPr/>
                    <a:lstStyle/>
                    <a:p>
                      <a:pPr algn="ctr"/>
                      <a:r>
                        <a:rPr lang="en-US" sz="1600" dirty="0">
                          <a:latin typeface="Arial" panose="020B0604020202020204" pitchFamily="34" charset="0"/>
                          <a:cs typeface="Arial" panose="020B0604020202020204" pitchFamily="34" charset="0"/>
                        </a:rPr>
                        <a:t>-</a:t>
                      </a:r>
                    </a:p>
                  </a:txBody>
                  <a:tcPr/>
                </a:tc>
                <a:tc>
                  <a:txBody>
                    <a:bodyPr/>
                    <a:lstStyle/>
                    <a:p>
                      <a:pPr algn="ctr"/>
                      <a:r>
                        <a:rPr lang="en-US" sz="1600" dirty="0">
                          <a:latin typeface="Arial" panose="020B0604020202020204" pitchFamily="34" charset="0"/>
                          <a:cs typeface="Arial" panose="020B0604020202020204" pitchFamily="34" charset="0"/>
                        </a:rPr>
                        <a:t>1</a:t>
                      </a:r>
                    </a:p>
                  </a:txBody>
                  <a:tcPr/>
                </a:tc>
                <a:tc>
                  <a:txBody>
                    <a:bodyPr/>
                    <a:lstStyle/>
                    <a:p>
                      <a:pPr algn="ctr"/>
                      <a:r>
                        <a:rPr lang="en-US" sz="1600" dirty="0">
                          <a:latin typeface="Arial" panose="020B0604020202020204" pitchFamily="34" charset="0"/>
                          <a:cs typeface="Arial" panose="020B0604020202020204" pitchFamily="34" charset="0"/>
                        </a:rPr>
                        <a:t>2</a:t>
                      </a:r>
                    </a:p>
                  </a:txBody>
                  <a:tcPr/>
                </a:tc>
                <a:tc>
                  <a:txBody>
                    <a:bodyPr/>
                    <a:lstStyle/>
                    <a:p>
                      <a:pPr algn="ctr"/>
                      <a:r>
                        <a:rPr lang="en-US" sz="1600" dirty="0">
                          <a:latin typeface="Arial" panose="020B0604020202020204" pitchFamily="34" charset="0"/>
                          <a:cs typeface="Arial" panose="020B0604020202020204" pitchFamily="34" charset="0"/>
                        </a:rPr>
                        <a:t>-</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3</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3541871870"/>
                  </a:ext>
                </a:extLst>
              </a:tr>
              <a:tr h="370840">
                <a:tc>
                  <a:txBody>
                    <a:bodyPr/>
                    <a:lstStyle/>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Year</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2005</a:t>
                      </a:r>
                    </a:p>
                  </a:txBody>
                  <a:tcPr/>
                </a:tc>
                <a:tc>
                  <a:txBody>
                    <a:bodyPr/>
                    <a:lstStyle/>
                    <a:p>
                      <a:pPr algn="ctr"/>
                      <a:r>
                        <a:rPr lang="en-US" sz="1600" dirty="0">
                          <a:latin typeface="Arial" panose="020B0604020202020204" pitchFamily="34" charset="0"/>
                          <a:cs typeface="Arial" panose="020B0604020202020204" pitchFamily="34" charset="0"/>
                        </a:rPr>
                        <a:t>1991</a:t>
                      </a:r>
                    </a:p>
                    <a:p>
                      <a:pPr algn="ctr"/>
                      <a:r>
                        <a:rPr lang="en-US" sz="1600" dirty="0">
                          <a:latin typeface="Arial" panose="020B0604020202020204" pitchFamily="34" charset="0"/>
                          <a:cs typeface="Arial" panose="020B0604020202020204" pitchFamily="34" charset="0"/>
                        </a:rPr>
                        <a:t>1998</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1981</a:t>
                      </a:r>
                    </a:p>
                    <a:p>
                      <a:pPr algn="ctr"/>
                      <a:r>
                        <a:rPr lang="en-US" sz="1600" dirty="0">
                          <a:latin typeface="Arial" panose="020B0604020202020204" pitchFamily="34" charset="0"/>
                          <a:cs typeface="Arial" panose="020B0604020202020204" pitchFamily="34" charset="0"/>
                        </a:rPr>
                        <a:t>1982</a:t>
                      </a:r>
                    </a:p>
                    <a:p>
                      <a:pPr algn="ctr"/>
                      <a:r>
                        <a:rPr lang="en-US" sz="1600" dirty="0">
                          <a:latin typeface="Arial" panose="020B0604020202020204" pitchFamily="34" charset="0"/>
                          <a:cs typeface="Arial" panose="020B0604020202020204" pitchFamily="34" charset="0"/>
                        </a:rPr>
                        <a:t>2008</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1969</a:t>
                      </a:r>
                    </a:p>
                    <a:p>
                      <a:pPr algn="ctr"/>
                      <a:r>
                        <a:rPr lang="en-US" sz="1600" dirty="0">
                          <a:latin typeface="Arial" panose="020B0604020202020204" pitchFamily="34" charset="0"/>
                          <a:cs typeface="Arial" panose="020B0604020202020204" pitchFamily="34" charset="0"/>
                        </a:rPr>
                        <a:t>1981</a:t>
                      </a:r>
                    </a:p>
                    <a:p>
                      <a:pPr algn="ct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04238479"/>
                  </a:ext>
                </a:extLst>
              </a:tr>
            </a:tbl>
          </a:graphicData>
        </a:graphic>
      </p:graphicFrame>
      <p:sp>
        <p:nvSpPr>
          <p:cNvPr id="4" name="Slide Number Placeholder 3">
            <a:extLst>
              <a:ext uri="{FF2B5EF4-FFF2-40B4-BE49-F238E27FC236}">
                <a16:creationId xmlns:a16="http://schemas.microsoft.com/office/drawing/2014/main" id="{894E2BD5-FB6F-3BC1-8D28-C7B3FA94212D}"/>
              </a:ext>
            </a:extLst>
          </p:cNvPr>
          <p:cNvSpPr>
            <a:spLocks noGrp="1"/>
          </p:cNvSpPr>
          <p:nvPr>
            <p:ph type="sldNum" sz="quarter" idx="12"/>
          </p:nvPr>
        </p:nvSpPr>
        <p:spPr/>
        <p:txBody>
          <a:bodyPr/>
          <a:lstStyle/>
          <a:p>
            <a:fld id="{B49EFE17-B099-484B-97C0-ABDCD6AFD1BA}" type="slidenum">
              <a:rPr lang="en-US" smtClean="0"/>
              <a:pPr/>
              <a:t>11</a:t>
            </a:fld>
            <a:endParaRPr lang="en-US" dirty="0"/>
          </a:p>
        </p:txBody>
      </p:sp>
      <p:pic>
        <p:nvPicPr>
          <p:cNvPr id="8" name="Picture 7">
            <a:extLst>
              <a:ext uri="{FF2B5EF4-FFF2-40B4-BE49-F238E27FC236}">
                <a16:creationId xmlns:a16="http://schemas.microsoft.com/office/drawing/2014/main" id="{FBC7BC18-9A6F-FAEE-6194-9FC7B3441686}"/>
              </a:ext>
            </a:extLst>
          </p:cNvPr>
          <p:cNvPicPr>
            <a:picLocks noChangeAspect="1"/>
          </p:cNvPicPr>
          <p:nvPr/>
        </p:nvPicPr>
        <p:blipFill>
          <a:blip r:embed="rId3"/>
          <a:stretch>
            <a:fillRect/>
          </a:stretch>
        </p:blipFill>
        <p:spPr>
          <a:xfrm>
            <a:off x="991673" y="4752304"/>
            <a:ext cx="5872765" cy="4043966"/>
          </a:xfrm>
          <a:prstGeom prst="rect">
            <a:avLst/>
          </a:prstGeom>
        </p:spPr>
      </p:pic>
      <p:sp>
        <p:nvSpPr>
          <p:cNvPr id="9" name="TextBox 8">
            <a:extLst>
              <a:ext uri="{FF2B5EF4-FFF2-40B4-BE49-F238E27FC236}">
                <a16:creationId xmlns:a16="http://schemas.microsoft.com/office/drawing/2014/main" id="{94063B1E-D61C-1E47-FA88-F4A0ED2E0175}"/>
              </a:ext>
            </a:extLst>
          </p:cNvPr>
          <p:cNvSpPr txBox="1"/>
          <p:nvPr/>
        </p:nvSpPr>
        <p:spPr>
          <a:xfrm>
            <a:off x="1039968" y="8860983"/>
            <a:ext cx="5872765" cy="646331"/>
          </a:xfrm>
          <a:prstGeom prst="rect">
            <a:avLst/>
          </a:prstGeom>
          <a:noFill/>
        </p:spPr>
        <p:txBody>
          <a:bodyPr wrap="square" rtlCol="0">
            <a:spAutoFit/>
          </a:bodyPr>
          <a:lstStyle/>
          <a:p>
            <a:pPr marL="0" marR="0" algn="ctr">
              <a:spcBef>
                <a:spcPts val="0"/>
              </a:spcBef>
              <a:spcAft>
                <a:spcPts val="0"/>
              </a:spcAft>
            </a:pPr>
            <a:r>
              <a:rPr lang="en-US" sz="1800" dirty="0">
                <a:ln>
                  <a:noFill/>
                </a:ln>
                <a:solidFill>
                  <a:srgbClr val="000000"/>
                </a:solidFill>
                <a:effectLst/>
                <a:latin typeface="Arial" panose="020B0604020202020204" pitchFamily="34" charset="0"/>
                <a:ea typeface="Arial Unicode MS"/>
                <a:cs typeface="Arial Unicode MS"/>
              </a:rPr>
              <a:t>Cymbidium eburneum ‘Kaiji’ CCM/AOS, 84 points, 1981 Photography OWZ Lib</a:t>
            </a:r>
            <a:endParaRPr lang="en-US" sz="1800" dirty="0">
              <a:ln>
                <a:noFill/>
              </a:ln>
              <a:solidFill>
                <a:srgbClr val="000000"/>
              </a:solidFill>
              <a:effectLst/>
              <a:latin typeface="Helvetica Neue"/>
              <a:ea typeface="Arial Unicode MS"/>
              <a:cs typeface="Arial Unicode MS"/>
            </a:endParaRPr>
          </a:p>
        </p:txBody>
      </p:sp>
    </p:spTree>
    <p:extLst>
      <p:ext uri="{BB962C8B-B14F-4D97-AF65-F5344CB8AC3E}">
        <p14:creationId xmlns:p14="http://schemas.microsoft.com/office/powerpoint/2010/main" val="3359397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89557-480F-7C86-6808-AA024D26C3AA}"/>
              </a:ext>
            </a:extLst>
          </p:cNvPr>
          <p:cNvSpPr>
            <a:spLocks noGrp="1"/>
          </p:cNvSpPr>
          <p:nvPr>
            <p:ph type="title"/>
          </p:nvPr>
        </p:nvSpPr>
        <p:spPr>
          <a:solidFill>
            <a:srgbClr val="0070C0"/>
          </a:solidFill>
        </p:spPr>
        <p:txBody>
          <a:bodyPr>
            <a:normAutofit/>
          </a:bodyPr>
          <a:lstStyle/>
          <a:p>
            <a:r>
              <a:rPr lang="en-US" sz="4000" dirty="0">
                <a:solidFill>
                  <a:schemeClr val="bg1"/>
                </a:solidFill>
              </a:rPr>
              <a:t>Hybridizing </a:t>
            </a:r>
          </a:p>
        </p:txBody>
      </p:sp>
      <p:sp>
        <p:nvSpPr>
          <p:cNvPr id="3" name="Content Placeholder 2">
            <a:extLst>
              <a:ext uri="{FF2B5EF4-FFF2-40B4-BE49-F238E27FC236}">
                <a16:creationId xmlns:a16="http://schemas.microsoft.com/office/drawing/2014/main" id="{26E3B13F-5EC1-6F64-0FA0-609C3B70F2FA}"/>
              </a:ext>
            </a:extLst>
          </p:cNvPr>
          <p:cNvSpPr>
            <a:spLocks noGrp="1"/>
          </p:cNvSpPr>
          <p:nvPr>
            <p:ph idx="1"/>
          </p:nvPr>
        </p:nvSpPr>
        <p:spPr>
          <a:xfrm>
            <a:off x="388620" y="2346962"/>
            <a:ext cx="6995160" cy="7131889"/>
          </a:xfrm>
        </p:spPr>
        <p:txBody>
          <a:bodyPr>
            <a:normAutofit/>
          </a:bodyPr>
          <a:lstStyle/>
          <a:p>
            <a:pPr marL="0" indent="0">
              <a:buNone/>
            </a:pPr>
            <a:r>
              <a:rPr lang="en-US" sz="1800" dirty="0">
                <a:latin typeface="Arial" panose="020B0604020202020204" pitchFamily="34" charset="0"/>
                <a:cs typeface="Arial" panose="020B0604020202020204" pitchFamily="34" charset="0"/>
              </a:rPr>
              <a:t>Cymbidium </a:t>
            </a:r>
            <a:r>
              <a:rPr lang="en-US" sz="1800" i="1" dirty="0">
                <a:latin typeface="Arial" panose="020B0604020202020204" pitchFamily="34" charset="0"/>
                <a:cs typeface="Arial" panose="020B0604020202020204" pitchFamily="34" charset="0"/>
              </a:rPr>
              <a:t>eburneum</a:t>
            </a:r>
            <a:r>
              <a:rPr lang="en-US" sz="1800" dirty="0">
                <a:latin typeface="Arial" panose="020B0604020202020204" pitchFamily="34" charset="0"/>
                <a:cs typeface="Arial" panose="020B0604020202020204" pitchFamily="34" charset="0"/>
              </a:rPr>
              <a:t> has been used 26 times as the seed parent and 34 times as the pollen parent.  </a:t>
            </a:r>
          </a:p>
          <a:p>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60 F1 generation offspring</a:t>
            </a:r>
          </a:p>
          <a:p>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16,528 progeny   </a:t>
            </a:r>
          </a:p>
          <a:p>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Inherited Traits</a:t>
            </a:r>
          </a:p>
          <a:p>
            <a:pPr marL="0" indent="0">
              <a:buNone/>
            </a:pPr>
            <a:r>
              <a:rPr lang="en-US" sz="1800" dirty="0">
                <a:latin typeface="Arial" panose="020B0604020202020204" pitchFamily="34" charset="0"/>
                <a:cs typeface="Arial" panose="020B0604020202020204" pitchFamily="34" charset="0"/>
              </a:rPr>
              <a:t>	Positive – large flower size, white color, erect 	inflorescence, long lasting flowers, and compact grower </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	Negative – low flower count, </a:t>
            </a:r>
            <a:r>
              <a:rPr lang="en-US" sz="1800" dirty="0">
                <a:effectLst/>
                <a:latin typeface="Arial" panose="020B0604020202020204" pitchFamily="34" charset="0"/>
                <a:ea typeface="Arial Unicode MS"/>
              </a:rPr>
              <a:t>fenestration, rolling lip, 	reflex of petals, and dorsal sepal cupping tendency, short 	inflorescence </a:t>
            </a:r>
          </a:p>
          <a:p>
            <a:pPr marL="0" indent="0">
              <a:buNone/>
            </a:pPr>
            <a:r>
              <a:rPr lang="en-US" sz="1800" dirty="0">
                <a:effectLst/>
                <a:latin typeface="Arial" panose="020B0604020202020204" pitchFamily="34" charset="0"/>
                <a:ea typeface="Arial Unicode MS"/>
              </a:rPr>
              <a:t> </a:t>
            </a:r>
            <a:r>
              <a:rPr lang="en-US" sz="1800" dirty="0">
                <a:latin typeface="Arial" panose="020B0604020202020204" pitchFamily="34" charset="0"/>
                <a:cs typeface="Arial" panose="020B0604020202020204" pitchFamily="34" charset="0"/>
              </a:rPr>
              <a:t>		  </a:t>
            </a: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F952F56-632A-9D34-E580-1EA52B34D7A3}"/>
              </a:ext>
            </a:extLst>
          </p:cNvPr>
          <p:cNvSpPr>
            <a:spLocks noGrp="1"/>
          </p:cNvSpPr>
          <p:nvPr>
            <p:ph type="sldNum" sz="quarter" idx="12"/>
          </p:nvPr>
        </p:nvSpPr>
        <p:spPr/>
        <p:txBody>
          <a:bodyPr/>
          <a:lstStyle/>
          <a:p>
            <a:fld id="{B49EFE17-B099-484B-97C0-ABDCD6AFD1BA}" type="slidenum">
              <a:rPr lang="en-US" smtClean="0"/>
              <a:pPr/>
              <a:t>12</a:t>
            </a:fld>
            <a:endParaRPr lang="en-US" dirty="0"/>
          </a:p>
        </p:txBody>
      </p:sp>
      <p:pic>
        <p:nvPicPr>
          <p:cNvPr id="7" name="Picture 6">
            <a:extLst>
              <a:ext uri="{FF2B5EF4-FFF2-40B4-BE49-F238E27FC236}">
                <a16:creationId xmlns:a16="http://schemas.microsoft.com/office/drawing/2014/main" id="{9D255F7A-7F78-DFEB-2520-20E47F211745}"/>
              </a:ext>
            </a:extLst>
          </p:cNvPr>
          <p:cNvPicPr>
            <a:picLocks noChangeAspect="1"/>
          </p:cNvPicPr>
          <p:nvPr/>
        </p:nvPicPr>
        <p:blipFill>
          <a:blip r:embed="rId3"/>
          <a:stretch>
            <a:fillRect/>
          </a:stretch>
        </p:blipFill>
        <p:spPr>
          <a:xfrm>
            <a:off x="591821" y="6876789"/>
            <a:ext cx="2415038" cy="2602061"/>
          </a:xfrm>
          <a:prstGeom prst="rect">
            <a:avLst/>
          </a:prstGeom>
        </p:spPr>
      </p:pic>
      <p:sp>
        <p:nvSpPr>
          <p:cNvPr id="8" name="TextBox 7">
            <a:extLst>
              <a:ext uri="{FF2B5EF4-FFF2-40B4-BE49-F238E27FC236}">
                <a16:creationId xmlns:a16="http://schemas.microsoft.com/office/drawing/2014/main" id="{E45A5851-AA37-9ADA-1332-B9BB3B422C29}"/>
              </a:ext>
            </a:extLst>
          </p:cNvPr>
          <p:cNvSpPr txBox="1"/>
          <p:nvPr/>
        </p:nvSpPr>
        <p:spPr>
          <a:xfrm>
            <a:off x="3515360" y="7863293"/>
            <a:ext cx="398526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Cymbidium eburneum  </a:t>
            </a:r>
          </a:p>
          <a:p>
            <a:r>
              <a:rPr lang="en-US" sz="1400" dirty="0">
                <a:latin typeface="Arial" panose="020B0604020202020204" pitchFamily="34" charset="0"/>
                <a:cs typeface="Arial" panose="020B0604020202020204" pitchFamily="34" charset="0"/>
              </a:rPr>
              <a:t>Photography by Manot Qualphanit  </a:t>
            </a:r>
          </a:p>
        </p:txBody>
      </p:sp>
    </p:spTree>
    <p:extLst>
      <p:ext uri="{BB962C8B-B14F-4D97-AF65-F5344CB8AC3E}">
        <p14:creationId xmlns:p14="http://schemas.microsoft.com/office/powerpoint/2010/main" val="3874211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87FB-D983-B4A6-E9BC-AF1F64FAD3FE}"/>
              </a:ext>
            </a:extLst>
          </p:cNvPr>
          <p:cNvSpPr>
            <a:spLocks noGrp="1"/>
          </p:cNvSpPr>
          <p:nvPr>
            <p:ph type="title"/>
          </p:nvPr>
        </p:nvSpPr>
        <p:spPr>
          <a:solidFill>
            <a:srgbClr val="0070C0"/>
          </a:solidFill>
        </p:spPr>
        <p:txBody>
          <a:bodyPr>
            <a:normAutofit fontScale="90000"/>
          </a:bodyPr>
          <a:lstStyle/>
          <a:p>
            <a:br>
              <a:rPr lang="en-US" sz="2700" dirty="0">
                <a:solidFill>
                  <a:schemeClr val="bg1"/>
                </a:solidFill>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First Cymbidium hybrid made in cultivation was Cymbidium Eburneo-lowianum (C. </a:t>
            </a:r>
            <a:r>
              <a:rPr lang="en-US" sz="2700" i="1" dirty="0">
                <a:solidFill>
                  <a:schemeClr val="bg1"/>
                </a:solidFill>
                <a:latin typeface="Arial" panose="020B0604020202020204" pitchFamily="34" charset="0"/>
                <a:cs typeface="Arial" panose="020B0604020202020204" pitchFamily="34" charset="0"/>
              </a:rPr>
              <a:t>eburneum </a:t>
            </a:r>
            <a:r>
              <a:rPr lang="en-US" sz="2700" dirty="0">
                <a:solidFill>
                  <a:schemeClr val="bg1"/>
                </a:solidFill>
                <a:latin typeface="Arial" panose="020B0604020202020204" pitchFamily="34" charset="0"/>
                <a:cs typeface="Arial" panose="020B0604020202020204" pitchFamily="34" charset="0"/>
              </a:rPr>
              <a:t>x C. </a:t>
            </a:r>
            <a:r>
              <a:rPr lang="en-US" sz="2700" i="1" dirty="0">
                <a:solidFill>
                  <a:schemeClr val="bg1"/>
                </a:solidFill>
                <a:latin typeface="Arial" panose="020B0604020202020204" pitchFamily="34" charset="0"/>
                <a:cs typeface="Arial" panose="020B0604020202020204" pitchFamily="34" charset="0"/>
              </a:rPr>
              <a:t>lowianum</a:t>
            </a:r>
            <a:r>
              <a:rPr lang="en-US" sz="2700" dirty="0">
                <a:solidFill>
                  <a:schemeClr val="bg1"/>
                </a:solidFill>
                <a:latin typeface="Arial" panose="020B0604020202020204" pitchFamily="34" charset="0"/>
                <a:cs typeface="Arial" panose="020B0604020202020204" pitchFamily="34" charset="0"/>
              </a:rPr>
              <a:t>), originated and registered by Harry Veitch in 1889  </a:t>
            </a:r>
            <a:br>
              <a:rPr lang="en-US" sz="2000" dirty="0">
                <a:latin typeface="Arial" panose="020B0604020202020204" pitchFamily="34" charset="0"/>
                <a:cs typeface="Arial" panose="020B0604020202020204" pitchFamily="34" charset="0"/>
              </a:rPr>
            </a:br>
            <a:endParaRPr lang="en-US" sz="2000" dirty="0"/>
          </a:p>
        </p:txBody>
      </p:sp>
      <p:pic>
        <p:nvPicPr>
          <p:cNvPr id="6" name="Content Placeholder 5">
            <a:extLst>
              <a:ext uri="{FF2B5EF4-FFF2-40B4-BE49-F238E27FC236}">
                <a16:creationId xmlns:a16="http://schemas.microsoft.com/office/drawing/2014/main" id="{9623EDF1-60B6-7273-F3AA-8E49171F101A}"/>
              </a:ext>
            </a:extLst>
          </p:cNvPr>
          <p:cNvPicPr>
            <a:picLocks noGrp="1" noChangeAspect="1"/>
          </p:cNvPicPr>
          <p:nvPr>
            <p:ph idx="1"/>
          </p:nvPr>
        </p:nvPicPr>
        <p:blipFill>
          <a:blip r:embed="rId3"/>
          <a:stretch>
            <a:fillRect/>
          </a:stretch>
        </p:blipFill>
        <p:spPr>
          <a:xfrm>
            <a:off x="388620" y="2236787"/>
            <a:ext cx="2921000" cy="2190750"/>
          </a:xfrm>
        </p:spPr>
      </p:pic>
      <p:sp>
        <p:nvSpPr>
          <p:cNvPr id="4" name="Slide Number Placeholder 3">
            <a:extLst>
              <a:ext uri="{FF2B5EF4-FFF2-40B4-BE49-F238E27FC236}">
                <a16:creationId xmlns:a16="http://schemas.microsoft.com/office/drawing/2014/main" id="{25D522E2-9CB5-7FEB-3F44-40971DD0EAC8}"/>
              </a:ext>
            </a:extLst>
          </p:cNvPr>
          <p:cNvSpPr>
            <a:spLocks noGrp="1"/>
          </p:cNvSpPr>
          <p:nvPr>
            <p:ph type="sldNum" sz="quarter" idx="12"/>
          </p:nvPr>
        </p:nvSpPr>
        <p:spPr/>
        <p:txBody>
          <a:bodyPr/>
          <a:lstStyle/>
          <a:p>
            <a:fld id="{B49EFE17-B099-484B-97C0-ABDCD6AFD1BA}" type="slidenum">
              <a:rPr lang="en-US" smtClean="0"/>
              <a:pPr/>
              <a:t>13</a:t>
            </a:fld>
            <a:endParaRPr lang="en-US" dirty="0"/>
          </a:p>
        </p:txBody>
      </p:sp>
      <p:sp>
        <p:nvSpPr>
          <p:cNvPr id="7" name="TextBox 6">
            <a:extLst>
              <a:ext uri="{FF2B5EF4-FFF2-40B4-BE49-F238E27FC236}">
                <a16:creationId xmlns:a16="http://schemas.microsoft.com/office/drawing/2014/main" id="{1A693395-3CD2-4113-404F-791B2F7DDEA9}"/>
              </a:ext>
            </a:extLst>
          </p:cNvPr>
          <p:cNvSpPr txBox="1"/>
          <p:nvPr/>
        </p:nvSpPr>
        <p:spPr>
          <a:xfrm>
            <a:off x="136279" y="4505980"/>
            <a:ext cx="351731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Cymbidium eburneum ‘Gillian’ HCC/AOS</a:t>
            </a:r>
          </a:p>
          <a:p>
            <a:pPr algn="ctr"/>
            <a:r>
              <a:rPr lang="en-US" sz="1400" dirty="0">
                <a:latin typeface="Arial" panose="020B0604020202020204" pitchFamily="34" charset="0"/>
                <a:cs typeface="Arial" panose="020B0604020202020204" pitchFamily="34" charset="0"/>
              </a:rPr>
              <a:t>79 points, 1991, Photography by OWZ Lib</a:t>
            </a:r>
          </a:p>
        </p:txBody>
      </p:sp>
      <p:sp>
        <p:nvSpPr>
          <p:cNvPr id="9" name="TextBox 8">
            <a:extLst>
              <a:ext uri="{FF2B5EF4-FFF2-40B4-BE49-F238E27FC236}">
                <a16:creationId xmlns:a16="http://schemas.microsoft.com/office/drawing/2014/main" id="{99EC0E67-A8E1-B4F6-E646-FAF00F178151}"/>
              </a:ext>
            </a:extLst>
          </p:cNvPr>
          <p:cNvSpPr txBox="1"/>
          <p:nvPr/>
        </p:nvSpPr>
        <p:spPr>
          <a:xfrm>
            <a:off x="4462780" y="4505980"/>
            <a:ext cx="2885470" cy="95410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Cymbidium lowianum, ‘Compte d’ </a:t>
            </a:r>
          </a:p>
          <a:p>
            <a:pPr algn="ctr"/>
            <a:r>
              <a:rPr lang="en-US" sz="1400" dirty="0">
                <a:latin typeface="Arial" panose="020B0604020202020204" pitchFamily="34" charset="0"/>
                <a:cs typeface="Arial" panose="020B0604020202020204" pitchFamily="34" charset="0"/>
              </a:rPr>
              <a:t>Hemptinne’ HCC/CHM/AOS</a:t>
            </a:r>
          </a:p>
          <a:p>
            <a:pPr algn="ctr"/>
            <a:r>
              <a:rPr lang="en-US" sz="1400" dirty="0">
                <a:latin typeface="Arial" panose="020B0604020202020204" pitchFamily="34" charset="0"/>
                <a:cs typeface="Arial" panose="020B0604020202020204" pitchFamily="34" charset="0"/>
              </a:rPr>
              <a:t>77 points, 2015; 82 points, 1992. </a:t>
            </a:r>
          </a:p>
          <a:p>
            <a:pPr algn="ctr"/>
            <a:r>
              <a:rPr lang="en-US" sz="1400" dirty="0">
                <a:latin typeface="Arial" panose="020B0604020202020204" pitchFamily="34" charset="0"/>
                <a:cs typeface="Arial" panose="020B0604020202020204" pitchFamily="34" charset="0"/>
              </a:rPr>
              <a:t>Photography by OWZ Lib</a:t>
            </a:r>
          </a:p>
        </p:txBody>
      </p:sp>
      <p:pic>
        <p:nvPicPr>
          <p:cNvPr id="12" name="Picture 11">
            <a:extLst>
              <a:ext uri="{FF2B5EF4-FFF2-40B4-BE49-F238E27FC236}">
                <a16:creationId xmlns:a16="http://schemas.microsoft.com/office/drawing/2014/main" id="{34DA4D9E-E67B-1482-C7F5-DB0B9F48935A}"/>
              </a:ext>
            </a:extLst>
          </p:cNvPr>
          <p:cNvPicPr>
            <a:picLocks noChangeAspect="1"/>
          </p:cNvPicPr>
          <p:nvPr/>
        </p:nvPicPr>
        <p:blipFill>
          <a:blip r:embed="rId4"/>
          <a:stretch>
            <a:fillRect/>
          </a:stretch>
        </p:blipFill>
        <p:spPr>
          <a:xfrm flipH="1">
            <a:off x="4413080" y="2236787"/>
            <a:ext cx="2920999" cy="2190751"/>
          </a:xfrm>
          <a:prstGeom prst="rect">
            <a:avLst/>
          </a:prstGeom>
        </p:spPr>
      </p:pic>
      <p:sp>
        <p:nvSpPr>
          <p:cNvPr id="13" name="TextBox 12">
            <a:extLst>
              <a:ext uri="{FF2B5EF4-FFF2-40B4-BE49-F238E27FC236}">
                <a16:creationId xmlns:a16="http://schemas.microsoft.com/office/drawing/2014/main" id="{A5621A6E-C012-665C-FD6C-3914A46D412C}"/>
              </a:ext>
            </a:extLst>
          </p:cNvPr>
          <p:cNvSpPr txBox="1"/>
          <p:nvPr/>
        </p:nvSpPr>
        <p:spPr>
          <a:xfrm>
            <a:off x="3653589" y="3131658"/>
            <a:ext cx="317716" cy="401007"/>
          </a:xfrm>
          <a:prstGeom prst="rect">
            <a:avLst/>
          </a:prstGeom>
          <a:noFill/>
        </p:spPr>
        <p:txBody>
          <a:bodyPr wrap="none" rtlCol="0">
            <a:spAutoFit/>
          </a:bodyPr>
          <a:lstStyle/>
          <a:p>
            <a:r>
              <a:rPr lang="en-US" dirty="0"/>
              <a:t>X</a:t>
            </a:r>
          </a:p>
        </p:txBody>
      </p:sp>
      <p:pic>
        <p:nvPicPr>
          <p:cNvPr id="14" name="Picture 13">
            <a:extLst>
              <a:ext uri="{FF2B5EF4-FFF2-40B4-BE49-F238E27FC236}">
                <a16:creationId xmlns:a16="http://schemas.microsoft.com/office/drawing/2014/main" id="{CA1254FC-3E06-CAD1-4042-6C2DEC2ADD83}"/>
              </a:ext>
            </a:extLst>
          </p:cNvPr>
          <p:cNvPicPr>
            <a:picLocks noChangeAspect="1"/>
          </p:cNvPicPr>
          <p:nvPr/>
        </p:nvPicPr>
        <p:blipFill>
          <a:blip r:embed="rId5"/>
          <a:stretch>
            <a:fillRect/>
          </a:stretch>
        </p:blipFill>
        <p:spPr>
          <a:xfrm>
            <a:off x="2021191" y="5549603"/>
            <a:ext cx="3730018" cy="2855714"/>
          </a:xfrm>
          <a:prstGeom prst="rect">
            <a:avLst/>
          </a:prstGeom>
        </p:spPr>
      </p:pic>
      <p:sp>
        <p:nvSpPr>
          <p:cNvPr id="15" name="TextBox 14">
            <a:extLst>
              <a:ext uri="{FF2B5EF4-FFF2-40B4-BE49-F238E27FC236}">
                <a16:creationId xmlns:a16="http://schemas.microsoft.com/office/drawing/2014/main" id="{49D059AF-B0D7-896B-EBA6-8CB26B40FA90}"/>
              </a:ext>
            </a:extLst>
          </p:cNvPr>
          <p:cNvSpPr txBox="1"/>
          <p:nvPr/>
        </p:nvSpPr>
        <p:spPr>
          <a:xfrm>
            <a:off x="1164388" y="8430923"/>
            <a:ext cx="5793574"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Cymbidium Eburneo-lowianum, Photography by L. Batchman </a:t>
            </a:r>
          </a:p>
        </p:txBody>
      </p:sp>
      <p:sp>
        <p:nvSpPr>
          <p:cNvPr id="16" name="TextBox 15">
            <a:extLst>
              <a:ext uri="{FF2B5EF4-FFF2-40B4-BE49-F238E27FC236}">
                <a16:creationId xmlns:a16="http://schemas.microsoft.com/office/drawing/2014/main" id="{F7A75F6C-4BCB-0F55-780E-81D1E33E7335}"/>
              </a:ext>
            </a:extLst>
          </p:cNvPr>
          <p:cNvSpPr txBox="1"/>
          <p:nvPr/>
        </p:nvSpPr>
        <p:spPr>
          <a:xfrm>
            <a:off x="2086326" y="8706820"/>
            <a:ext cx="3949699" cy="401007"/>
          </a:xfrm>
          <a:prstGeom prst="rect">
            <a:avLst/>
          </a:prstGeom>
          <a:noFill/>
        </p:spPr>
        <p:txBody>
          <a:bodyPr wrap="square" rtlCol="0">
            <a:spAutoFit/>
          </a:bodyPr>
          <a:lstStyle/>
          <a:p>
            <a:pPr algn="ctr"/>
            <a:r>
              <a:rPr lang="en-US" dirty="0"/>
              <a:t>No awarded clones</a:t>
            </a:r>
          </a:p>
        </p:txBody>
      </p:sp>
      <p:sp>
        <p:nvSpPr>
          <p:cNvPr id="17" name="TextBox 16">
            <a:extLst>
              <a:ext uri="{FF2B5EF4-FFF2-40B4-BE49-F238E27FC236}">
                <a16:creationId xmlns:a16="http://schemas.microsoft.com/office/drawing/2014/main" id="{BA9D4415-0F61-7B4B-CC98-C1DD45894D2C}"/>
              </a:ext>
            </a:extLst>
          </p:cNvPr>
          <p:cNvSpPr txBox="1"/>
          <p:nvPr/>
        </p:nvSpPr>
        <p:spPr>
          <a:xfrm>
            <a:off x="2086326" y="9043108"/>
            <a:ext cx="4123973" cy="401007"/>
          </a:xfrm>
          <a:prstGeom prst="rect">
            <a:avLst/>
          </a:prstGeom>
          <a:noFill/>
        </p:spPr>
        <p:txBody>
          <a:bodyPr wrap="square" rtlCol="0">
            <a:spAutoFit/>
          </a:bodyPr>
          <a:lstStyle/>
          <a:p>
            <a:pPr algn="ctr"/>
            <a:r>
              <a:rPr lang="en-US" dirty="0"/>
              <a:t>42 offspring, 16,109 progeny</a:t>
            </a:r>
          </a:p>
        </p:txBody>
      </p:sp>
    </p:spTree>
    <p:extLst>
      <p:ext uri="{BB962C8B-B14F-4D97-AF65-F5344CB8AC3E}">
        <p14:creationId xmlns:p14="http://schemas.microsoft.com/office/powerpoint/2010/main" val="1645383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B42F-C33C-98A5-99D7-729A5A090492}"/>
              </a:ext>
            </a:extLst>
          </p:cNvPr>
          <p:cNvSpPr>
            <a:spLocks noGrp="1"/>
          </p:cNvSpPr>
          <p:nvPr>
            <p:ph type="title"/>
          </p:nvPr>
        </p:nvSpPr>
        <p:spPr>
          <a:solidFill>
            <a:srgbClr val="0070C0"/>
          </a:solidFill>
        </p:spPr>
        <p:txBody>
          <a:bodyPr>
            <a:normAutofit fontScale="90000"/>
          </a:bodyPr>
          <a:lstStyle/>
          <a:p>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First Generation of Cymbidium Eburneo-lowianum</a:t>
            </a: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5400" dirty="0">
                <a:latin typeface="Arial" panose="020B0604020202020204" pitchFamily="34" charset="0"/>
                <a:cs typeface="Arial" panose="020B0604020202020204" pitchFamily="34" charset="0"/>
              </a:rPr>
            </a:br>
            <a:endParaRPr lang="en-US" dirty="0"/>
          </a:p>
        </p:txBody>
      </p:sp>
      <p:pic>
        <p:nvPicPr>
          <p:cNvPr id="5" name="Content Placeholder 4">
            <a:extLst>
              <a:ext uri="{FF2B5EF4-FFF2-40B4-BE49-F238E27FC236}">
                <a16:creationId xmlns:a16="http://schemas.microsoft.com/office/drawing/2014/main" id="{9A857CBA-EAE6-3A43-4258-D5F4D4A70481}"/>
              </a:ext>
            </a:extLst>
          </p:cNvPr>
          <p:cNvPicPr>
            <a:picLocks noGrp="1" noChangeAspect="1"/>
          </p:cNvPicPr>
          <p:nvPr>
            <p:ph idx="1"/>
          </p:nvPr>
        </p:nvPicPr>
        <p:blipFill>
          <a:blip r:embed="rId3"/>
          <a:stretch>
            <a:fillRect/>
          </a:stretch>
        </p:blipFill>
        <p:spPr>
          <a:xfrm>
            <a:off x="4515486" y="2292577"/>
            <a:ext cx="2725148" cy="2072820"/>
          </a:xfrm>
          <a:prstGeom prst="rect">
            <a:avLst/>
          </a:prstGeom>
        </p:spPr>
      </p:pic>
      <p:sp>
        <p:nvSpPr>
          <p:cNvPr id="4" name="Slide Number Placeholder 3">
            <a:extLst>
              <a:ext uri="{FF2B5EF4-FFF2-40B4-BE49-F238E27FC236}">
                <a16:creationId xmlns:a16="http://schemas.microsoft.com/office/drawing/2014/main" id="{1F0B1CD4-9982-1CDA-7693-C0318B65A665}"/>
              </a:ext>
            </a:extLst>
          </p:cNvPr>
          <p:cNvSpPr>
            <a:spLocks noGrp="1"/>
          </p:cNvSpPr>
          <p:nvPr>
            <p:ph type="sldNum" sz="quarter" idx="12"/>
          </p:nvPr>
        </p:nvSpPr>
        <p:spPr/>
        <p:txBody>
          <a:bodyPr/>
          <a:lstStyle/>
          <a:p>
            <a:fld id="{B49EFE17-B099-484B-97C0-ABDCD6AFD1BA}" type="slidenum">
              <a:rPr lang="en-US" smtClean="0"/>
              <a:pPr/>
              <a:t>14</a:t>
            </a:fld>
            <a:endParaRPr lang="en-US" dirty="0"/>
          </a:p>
        </p:txBody>
      </p:sp>
      <p:pic>
        <p:nvPicPr>
          <p:cNvPr id="6" name="Picture 5">
            <a:extLst>
              <a:ext uri="{FF2B5EF4-FFF2-40B4-BE49-F238E27FC236}">
                <a16:creationId xmlns:a16="http://schemas.microsoft.com/office/drawing/2014/main" id="{83EF4B75-AA4D-FD75-5AC5-C017EDAD5A75}"/>
              </a:ext>
            </a:extLst>
          </p:cNvPr>
          <p:cNvPicPr>
            <a:picLocks noChangeAspect="1"/>
          </p:cNvPicPr>
          <p:nvPr/>
        </p:nvPicPr>
        <p:blipFill>
          <a:blip r:embed="rId4"/>
          <a:stretch>
            <a:fillRect/>
          </a:stretch>
        </p:blipFill>
        <p:spPr>
          <a:xfrm>
            <a:off x="2523626" y="5489656"/>
            <a:ext cx="2725148" cy="2121592"/>
          </a:xfrm>
          <a:prstGeom prst="rect">
            <a:avLst/>
          </a:prstGeom>
        </p:spPr>
      </p:pic>
      <p:pic>
        <p:nvPicPr>
          <p:cNvPr id="7" name="Picture 6">
            <a:extLst>
              <a:ext uri="{FF2B5EF4-FFF2-40B4-BE49-F238E27FC236}">
                <a16:creationId xmlns:a16="http://schemas.microsoft.com/office/drawing/2014/main" id="{346EE9BA-C438-8266-5A6D-558ECD5B8542}"/>
              </a:ext>
            </a:extLst>
          </p:cNvPr>
          <p:cNvPicPr>
            <a:picLocks noChangeAspect="1"/>
          </p:cNvPicPr>
          <p:nvPr/>
        </p:nvPicPr>
        <p:blipFill>
          <a:blip r:embed="rId5"/>
          <a:stretch>
            <a:fillRect/>
          </a:stretch>
        </p:blipFill>
        <p:spPr>
          <a:xfrm>
            <a:off x="623978" y="2292577"/>
            <a:ext cx="2725148" cy="2069416"/>
          </a:xfrm>
          <a:prstGeom prst="rect">
            <a:avLst/>
          </a:prstGeom>
        </p:spPr>
      </p:pic>
      <p:sp>
        <p:nvSpPr>
          <p:cNvPr id="8" name="TextBox 7">
            <a:extLst>
              <a:ext uri="{FF2B5EF4-FFF2-40B4-BE49-F238E27FC236}">
                <a16:creationId xmlns:a16="http://schemas.microsoft.com/office/drawing/2014/main" id="{A0B16C52-4C57-5835-C0FB-05300C503879}"/>
              </a:ext>
            </a:extLst>
          </p:cNvPr>
          <p:cNvSpPr txBox="1"/>
          <p:nvPr/>
        </p:nvSpPr>
        <p:spPr>
          <a:xfrm>
            <a:off x="443502" y="4361993"/>
            <a:ext cx="308610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Cymbidium Eburneo-lowianum, Photography by L. Batchman </a:t>
            </a:r>
          </a:p>
        </p:txBody>
      </p:sp>
      <p:sp>
        <p:nvSpPr>
          <p:cNvPr id="9" name="TextBox 8">
            <a:extLst>
              <a:ext uri="{FF2B5EF4-FFF2-40B4-BE49-F238E27FC236}">
                <a16:creationId xmlns:a16="http://schemas.microsoft.com/office/drawing/2014/main" id="{FA452380-E341-30AC-3EDA-186DE07BE89E}"/>
              </a:ext>
            </a:extLst>
          </p:cNvPr>
          <p:cNvSpPr txBox="1"/>
          <p:nvPr/>
        </p:nvSpPr>
        <p:spPr>
          <a:xfrm>
            <a:off x="4051300" y="4361307"/>
            <a:ext cx="365352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Cymbidium </a:t>
            </a:r>
            <a:r>
              <a:rPr lang="en-US" sz="1400" i="1" dirty="0">
                <a:latin typeface="Arial" panose="020B0604020202020204" pitchFamily="34" charset="0"/>
                <a:cs typeface="Arial" panose="020B0604020202020204" pitchFamily="34" charset="0"/>
              </a:rPr>
              <a:t>insigne</a:t>
            </a:r>
            <a:r>
              <a:rPr lang="en-US" sz="1400" dirty="0">
                <a:latin typeface="Arial" panose="020B0604020202020204" pitchFamily="34" charset="0"/>
                <a:cs typeface="Arial" panose="020B0604020202020204" pitchFamily="34" charset="0"/>
              </a:rPr>
              <a:t> ‘Winter Rose’ BM/CSA, 71 points, 1998, Photography CSA</a:t>
            </a:r>
            <a:endParaRPr lang="en-US" sz="1400" dirty="0"/>
          </a:p>
        </p:txBody>
      </p:sp>
      <p:sp>
        <p:nvSpPr>
          <p:cNvPr id="10" name="TextBox 9">
            <a:extLst>
              <a:ext uri="{FF2B5EF4-FFF2-40B4-BE49-F238E27FC236}">
                <a16:creationId xmlns:a16="http://schemas.microsoft.com/office/drawing/2014/main" id="{5C3C067A-4877-750E-BA26-68FC0DDDD636}"/>
              </a:ext>
            </a:extLst>
          </p:cNvPr>
          <p:cNvSpPr txBox="1"/>
          <p:nvPr/>
        </p:nvSpPr>
        <p:spPr>
          <a:xfrm>
            <a:off x="2155190" y="7611934"/>
            <a:ext cx="346202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Cymbidium Alexanderi ‘Sixty’ HCC/AOS</a:t>
            </a:r>
          </a:p>
          <a:p>
            <a:pPr algn="ctr"/>
            <a:r>
              <a:rPr lang="en-US" sz="1400" dirty="0">
                <a:latin typeface="Arial" panose="020B0604020202020204" pitchFamily="34" charset="0"/>
                <a:cs typeface="Arial" panose="020B0604020202020204" pitchFamily="34" charset="0"/>
              </a:rPr>
              <a:t>76 points, 1958, Photography CSA</a:t>
            </a:r>
            <a:endParaRPr lang="en-US" sz="1400" dirty="0"/>
          </a:p>
        </p:txBody>
      </p:sp>
      <p:sp>
        <p:nvSpPr>
          <p:cNvPr id="12" name="TextBox 11">
            <a:extLst>
              <a:ext uri="{FF2B5EF4-FFF2-40B4-BE49-F238E27FC236}">
                <a16:creationId xmlns:a16="http://schemas.microsoft.com/office/drawing/2014/main" id="{E8007B00-D3F5-540E-FF4C-2B8859D53E41}"/>
              </a:ext>
            </a:extLst>
          </p:cNvPr>
          <p:cNvSpPr txBox="1"/>
          <p:nvPr/>
        </p:nvSpPr>
        <p:spPr>
          <a:xfrm>
            <a:off x="2155190" y="8081905"/>
            <a:ext cx="355981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427 offspring, 15,905 prodigy</a:t>
            </a:r>
          </a:p>
        </p:txBody>
      </p:sp>
      <p:sp>
        <p:nvSpPr>
          <p:cNvPr id="13" name="TextBox 12">
            <a:extLst>
              <a:ext uri="{FF2B5EF4-FFF2-40B4-BE49-F238E27FC236}">
                <a16:creationId xmlns:a16="http://schemas.microsoft.com/office/drawing/2014/main" id="{9852311C-540F-1BE2-5190-7A9A306265D7}"/>
              </a:ext>
            </a:extLst>
          </p:cNvPr>
          <p:cNvSpPr txBox="1"/>
          <p:nvPr/>
        </p:nvSpPr>
        <p:spPr>
          <a:xfrm>
            <a:off x="1498600" y="8376781"/>
            <a:ext cx="497840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Six awards (AD -1; AM-1; CC-1; CCM-1; FCC-1; and HCC-1)</a:t>
            </a:r>
          </a:p>
        </p:txBody>
      </p:sp>
      <p:sp>
        <p:nvSpPr>
          <p:cNvPr id="14" name="TextBox 13">
            <a:extLst>
              <a:ext uri="{FF2B5EF4-FFF2-40B4-BE49-F238E27FC236}">
                <a16:creationId xmlns:a16="http://schemas.microsoft.com/office/drawing/2014/main" id="{00214F78-B6A2-CF54-04FB-2A8D4D34AF0D}"/>
              </a:ext>
            </a:extLst>
          </p:cNvPr>
          <p:cNvSpPr txBox="1"/>
          <p:nvPr/>
        </p:nvSpPr>
        <p:spPr>
          <a:xfrm>
            <a:off x="3823858" y="3126781"/>
            <a:ext cx="45719" cy="401007"/>
          </a:xfrm>
          <a:prstGeom prst="rect">
            <a:avLst/>
          </a:prstGeom>
          <a:noFill/>
        </p:spPr>
        <p:txBody>
          <a:bodyPr wrap="square" rtlCol="0">
            <a:spAutoFit/>
          </a:bodyPr>
          <a:lstStyle/>
          <a:p>
            <a:r>
              <a:rPr lang="en-US" dirty="0"/>
              <a:t>X</a:t>
            </a:r>
          </a:p>
        </p:txBody>
      </p:sp>
    </p:spTree>
    <p:extLst>
      <p:ext uri="{BB962C8B-B14F-4D97-AF65-F5344CB8AC3E}">
        <p14:creationId xmlns:p14="http://schemas.microsoft.com/office/powerpoint/2010/main" val="248026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B42F-C33C-98A5-99D7-729A5A090492}"/>
              </a:ext>
            </a:extLst>
          </p:cNvPr>
          <p:cNvSpPr>
            <a:spLocks noGrp="1"/>
          </p:cNvSpPr>
          <p:nvPr>
            <p:ph type="title"/>
          </p:nvPr>
        </p:nvSpPr>
        <p:spPr>
          <a:solidFill>
            <a:srgbClr val="0070C0"/>
          </a:solidFill>
        </p:spPr>
        <p:txBody>
          <a:bodyPr>
            <a:normAutofit fontScale="90000"/>
          </a:bodyPr>
          <a:lstStyle/>
          <a:p>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Cymbidium Alexanderi</a:t>
            </a:r>
            <a:br>
              <a:rPr lang="en-US" sz="40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Progeny</a:t>
            </a: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5400" dirty="0">
                <a:latin typeface="Arial" panose="020B0604020202020204" pitchFamily="34" charset="0"/>
                <a:cs typeface="Arial" panose="020B0604020202020204" pitchFamily="34" charset="0"/>
              </a:rPr>
            </a:br>
            <a:endParaRPr lang="en-US" dirty="0"/>
          </a:p>
        </p:txBody>
      </p:sp>
      <p:sp>
        <p:nvSpPr>
          <p:cNvPr id="4" name="Slide Number Placeholder 3">
            <a:extLst>
              <a:ext uri="{FF2B5EF4-FFF2-40B4-BE49-F238E27FC236}">
                <a16:creationId xmlns:a16="http://schemas.microsoft.com/office/drawing/2014/main" id="{1F0B1CD4-9982-1CDA-7693-C0318B65A665}"/>
              </a:ext>
            </a:extLst>
          </p:cNvPr>
          <p:cNvSpPr>
            <a:spLocks noGrp="1"/>
          </p:cNvSpPr>
          <p:nvPr>
            <p:ph type="sldNum" sz="quarter" idx="12"/>
          </p:nvPr>
        </p:nvSpPr>
        <p:spPr/>
        <p:txBody>
          <a:bodyPr/>
          <a:lstStyle/>
          <a:p>
            <a:fld id="{B49EFE17-B099-484B-97C0-ABDCD6AFD1BA}" type="slidenum">
              <a:rPr lang="en-US" smtClean="0"/>
              <a:pPr/>
              <a:t>15</a:t>
            </a:fld>
            <a:endParaRPr lang="en-US" dirty="0"/>
          </a:p>
        </p:txBody>
      </p:sp>
      <p:graphicFrame>
        <p:nvGraphicFramePr>
          <p:cNvPr id="15" name="Table 15">
            <a:extLst>
              <a:ext uri="{FF2B5EF4-FFF2-40B4-BE49-F238E27FC236}">
                <a16:creationId xmlns:a16="http://schemas.microsoft.com/office/drawing/2014/main" id="{2421B30B-AEBF-1920-2C7F-DB30B177DE0E}"/>
              </a:ext>
            </a:extLst>
          </p:cNvPr>
          <p:cNvGraphicFramePr>
            <a:graphicFrameLocks noGrp="1"/>
          </p:cNvGraphicFramePr>
          <p:nvPr>
            <p:ph idx="1"/>
            <p:extLst>
              <p:ext uri="{D42A27DB-BD31-4B8C-83A1-F6EECF244321}">
                <p14:modId xmlns:p14="http://schemas.microsoft.com/office/powerpoint/2010/main" val="4129474385"/>
              </p:ext>
            </p:extLst>
          </p:nvPr>
        </p:nvGraphicFramePr>
        <p:xfrm>
          <a:off x="388937" y="3063240"/>
          <a:ext cx="6994525" cy="3931920"/>
        </p:xfrm>
        <a:graphic>
          <a:graphicData uri="http://schemas.openxmlformats.org/drawingml/2006/table">
            <a:tbl>
              <a:tblPr firstRow="1" bandRow="1">
                <a:tableStyleId>{5C22544A-7EE6-4342-B048-85BDC9FD1C3A}</a:tableStyleId>
              </a:tblPr>
              <a:tblGrid>
                <a:gridCol w="1398905">
                  <a:extLst>
                    <a:ext uri="{9D8B030D-6E8A-4147-A177-3AD203B41FA5}">
                      <a16:colId xmlns:a16="http://schemas.microsoft.com/office/drawing/2014/main" val="1136507613"/>
                    </a:ext>
                  </a:extLst>
                </a:gridCol>
                <a:gridCol w="1398905">
                  <a:extLst>
                    <a:ext uri="{9D8B030D-6E8A-4147-A177-3AD203B41FA5}">
                      <a16:colId xmlns:a16="http://schemas.microsoft.com/office/drawing/2014/main" val="2665731262"/>
                    </a:ext>
                  </a:extLst>
                </a:gridCol>
                <a:gridCol w="1398905">
                  <a:extLst>
                    <a:ext uri="{9D8B030D-6E8A-4147-A177-3AD203B41FA5}">
                      <a16:colId xmlns:a16="http://schemas.microsoft.com/office/drawing/2014/main" val="1799735733"/>
                    </a:ext>
                  </a:extLst>
                </a:gridCol>
                <a:gridCol w="1398905">
                  <a:extLst>
                    <a:ext uri="{9D8B030D-6E8A-4147-A177-3AD203B41FA5}">
                      <a16:colId xmlns:a16="http://schemas.microsoft.com/office/drawing/2014/main" val="2314196035"/>
                    </a:ext>
                  </a:extLst>
                </a:gridCol>
                <a:gridCol w="1398905">
                  <a:extLst>
                    <a:ext uri="{9D8B030D-6E8A-4147-A177-3AD203B41FA5}">
                      <a16:colId xmlns:a16="http://schemas.microsoft.com/office/drawing/2014/main" val="3650931588"/>
                    </a:ext>
                  </a:extLst>
                </a:gridCol>
              </a:tblGrid>
              <a:tr h="370840">
                <a:tc gridSpan="5">
                  <a:txBody>
                    <a:bodyPr/>
                    <a:lstStyle/>
                    <a:p>
                      <a:r>
                        <a:rPr lang="en-US" dirty="0"/>
                        <a:t>Eight Generations of Progeny</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786474679"/>
                  </a:ext>
                </a:extLst>
              </a:tr>
              <a:tr h="370840">
                <a:tc>
                  <a:txBody>
                    <a:bodyPr/>
                    <a:lstStyle/>
                    <a:p>
                      <a:pPr algn="ctr"/>
                      <a:r>
                        <a:rPr lang="en-US" dirty="0"/>
                        <a:t>G</a:t>
                      </a:r>
                    </a:p>
                  </a:txBody>
                  <a:tcPr/>
                </a:tc>
                <a:tc>
                  <a:txBody>
                    <a:bodyPr/>
                    <a:lstStyle/>
                    <a:p>
                      <a:pPr algn="ctr"/>
                      <a:r>
                        <a:rPr lang="en-US" dirty="0"/>
                        <a:t>Grexes</a:t>
                      </a:r>
                    </a:p>
                  </a:txBody>
                  <a:tcPr/>
                </a:tc>
                <a:tc>
                  <a:txBody>
                    <a:bodyPr/>
                    <a:lstStyle/>
                    <a:p>
                      <a:pPr algn="ctr"/>
                      <a:r>
                        <a:rPr lang="en-US" dirty="0"/>
                        <a:t>Awarded</a:t>
                      </a:r>
                    </a:p>
                  </a:txBody>
                  <a:tcPr/>
                </a:tc>
                <a:tc>
                  <a:txBody>
                    <a:bodyPr/>
                    <a:lstStyle/>
                    <a:p>
                      <a:pPr algn="ctr"/>
                      <a:r>
                        <a:rPr lang="en-US" dirty="0"/>
                        <a:t>% Awarded</a:t>
                      </a:r>
                    </a:p>
                  </a:txBody>
                  <a:tcPr/>
                </a:tc>
                <a:tc>
                  <a:txBody>
                    <a:bodyPr/>
                    <a:lstStyle/>
                    <a:p>
                      <a:pPr algn="ctr"/>
                      <a:r>
                        <a:rPr lang="en-US" dirty="0"/>
                        <a:t>Awards</a:t>
                      </a:r>
                    </a:p>
                  </a:txBody>
                  <a:tcPr/>
                </a:tc>
                <a:extLst>
                  <a:ext uri="{0D108BD9-81ED-4DB2-BD59-A6C34878D82A}">
                    <a16:rowId xmlns:a16="http://schemas.microsoft.com/office/drawing/2014/main" val="531330598"/>
                  </a:ext>
                </a:extLst>
              </a:tr>
              <a:tr h="370840">
                <a:tc>
                  <a:txBody>
                    <a:bodyPr/>
                    <a:lstStyle/>
                    <a:p>
                      <a:pPr algn="ctr"/>
                      <a:r>
                        <a:rPr lang="en-US" dirty="0"/>
                        <a:t>1</a:t>
                      </a:r>
                    </a:p>
                  </a:txBody>
                  <a:tcPr/>
                </a:tc>
                <a:tc>
                  <a:txBody>
                    <a:bodyPr/>
                    <a:lstStyle/>
                    <a:p>
                      <a:pPr algn="ctr"/>
                      <a:r>
                        <a:rPr lang="en-US" dirty="0"/>
                        <a:t>427</a:t>
                      </a:r>
                    </a:p>
                  </a:txBody>
                  <a:tcPr/>
                </a:tc>
                <a:tc>
                  <a:txBody>
                    <a:bodyPr/>
                    <a:lstStyle/>
                    <a:p>
                      <a:pPr algn="ctr"/>
                      <a:r>
                        <a:rPr lang="en-US" dirty="0"/>
                        <a:t>98</a:t>
                      </a:r>
                    </a:p>
                  </a:txBody>
                  <a:tcPr/>
                </a:tc>
                <a:tc>
                  <a:txBody>
                    <a:bodyPr/>
                    <a:lstStyle/>
                    <a:p>
                      <a:pPr algn="ctr"/>
                      <a:r>
                        <a:rPr lang="en-US" dirty="0"/>
                        <a:t>23.0%</a:t>
                      </a:r>
                    </a:p>
                  </a:txBody>
                  <a:tcPr/>
                </a:tc>
                <a:tc>
                  <a:txBody>
                    <a:bodyPr/>
                    <a:lstStyle/>
                    <a:p>
                      <a:pPr algn="ctr"/>
                      <a:r>
                        <a:rPr lang="en-US" dirty="0"/>
                        <a:t>719</a:t>
                      </a:r>
                    </a:p>
                  </a:txBody>
                  <a:tcPr/>
                </a:tc>
                <a:extLst>
                  <a:ext uri="{0D108BD9-81ED-4DB2-BD59-A6C34878D82A}">
                    <a16:rowId xmlns:a16="http://schemas.microsoft.com/office/drawing/2014/main" val="332636700"/>
                  </a:ext>
                </a:extLst>
              </a:tr>
              <a:tr h="370840">
                <a:tc>
                  <a:txBody>
                    <a:bodyPr/>
                    <a:lstStyle/>
                    <a:p>
                      <a:pPr algn="ctr"/>
                      <a:r>
                        <a:rPr lang="en-US" dirty="0"/>
                        <a:t>2</a:t>
                      </a:r>
                    </a:p>
                  </a:txBody>
                  <a:tcPr/>
                </a:tc>
                <a:tc>
                  <a:txBody>
                    <a:bodyPr/>
                    <a:lstStyle/>
                    <a:p>
                      <a:pPr algn="ctr"/>
                      <a:r>
                        <a:rPr lang="en-US" dirty="0"/>
                        <a:t>2,160</a:t>
                      </a:r>
                    </a:p>
                  </a:txBody>
                  <a:tcPr/>
                </a:tc>
                <a:tc>
                  <a:txBody>
                    <a:bodyPr/>
                    <a:lstStyle/>
                    <a:p>
                      <a:pPr algn="ctr"/>
                      <a:r>
                        <a:rPr lang="en-US" dirty="0"/>
                        <a:t>326</a:t>
                      </a:r>
                    </a:p>
                  </a:txBody>
                  <a:tcPr/>
                </a:tc>
                <a:tc>
                  <a:txBody>
                    <a:bodyPr/>
                    <a:lstStyle/>
                    <a:p>
                      <a:pPr algn="ctr"/>
                      <a:r>
                        <a:rPr lang="en-US" dirty="0"/>
                        <a:t>15.1%</a:t>
                      </a:r>
                    </a:p>
                  </a:txBody>
                  <a:tcPr/>
                </a:tc>
                <a:tc>
                  <a:txBody>
                    <a:bodyPr/>
                    <a:lstStyle/>
                    <a:p>
                      <a:pPr algn="ctr"/>
                      <a:r>
                        <a:rPr lang="en-US" dirty="0"/>
                        <a:t>1,503</a:t>
                      </a:r>
                    </a:p>
                  </a:txBody>
                  <a:tcPr/>
                </a:tc>
                <a:extLst>
                  <a:ext uri="{0D108BD9-81ED-4DB2-BD59-A6C34878D82A}">
                    <a16:rowId xmlns:a16="http://schemas.microsoft.com/office/drawing/2014/main" val="1570093987"/>
                  </a:ext>
                </a:extLst>
              </a:tr>
              <a:tr h="370840">
                <a:tc>
                  <a:txBody>
                    <a:bodyPr/>
                    <a:lstStyle/>
                    <a:p>
                      <a:pPr algn="ctr"/>
                      <a:r>
                        <a:rPr lang="en-US" dirty="0"/>
                        <a:t>3</a:t>
                      </a:r>
                    </a:p>
                  </a:txBody>
                  <a:tcPr/>
                </a:tc>
                <a:tc>
                  <a:txBody>
                    <a:bodyPr/>
                    <a:lstStyle/>
                    <a:p>
                      <a:pPr algn="ctr"/>
                      <a:r>
                        <a:rPr lang="en-US" dirty="0"/>
                        <a:t>3,525</a:t>
                      </a:r>
                    </a:p>
                  </a:txBody>
                  <a:tcPr/>
                </a:tc>
                <a:tc>
                  <a:txBody>
                    <a:bodyPr/>
                    <a:lstStyle/>
                    <a:p>
                      <a:pPr algn="ctr"/>
                      <a:r>
                        <a:rPr lang="en-US" dirty="0"/>
                        <a:t>509</a:t>
                      </a:r>
                    </a:p>
                  </a:txBody>
                  <a:tcPr/>
                </a:tc>
                <a:tc>
                  <a:txBody>
                    <a:bodyPr/>
                    <a:lstStyle/>
                    <a:p>
                      <a:pPr algn="ctr"/>
                      <a:r>
                        <a:rPr lang="en-US" dirty="0"/>
                        <a:t>14.4%</a:t>
                      </a:r>
                    </a:p>
                  </a:txBody>
                  <a:tcPr/>
                </a:tc>
                <a:tc>
                  <a:txBody>
                    <a:bodyPr/>
                    <a:lstStyle/>
                    <a:p>
                      <a:pPr algn="ctr"/>
                      <a:r>
                        <a:rPr lang="en-US" dirty="0"/>
                        <a:t>1,589</a:t>
                      </a:r>
                    </a:p>
                  </a:txBody>
                  <a:tcPr/>
                </a:tc>
                <a:extLst>
                  <a:ext uri="{0D108BD9-81ED-4DB2-BD59-A6C34878D82A}">
                    <a16:rowId xmlns:a16="http://schemas.microsoft.com/office/drawing/2014/main" val="3726118309"/>
                  </a:ext>
                </a:extLst>
              </a:tr>
              <a:tr h="370840">
                <a:tc>
                  <a:txBody>
                    <a:bodyPr/>
                    <a:lstStyle/>
                    <a:p>
                      <a:pPr algn="ctr"/>
                      <a:r>
                        <a:rPr lang="en-US" dirty="0"/>
                        <a:t>4</a:t>
                      </a:r>
                    </a:p>
                  </a:txBody>
                  <a:tcPr/>
                </a:tc>
                <a:tc>
                  <a:txBody>
                    <a:bodyPr/>
                    <a:lstStyle/>
                    <a:p>
                      <a:pPr algn="ctr"/>
                      <a:r>
                        <a:rPr lang="en-US" dirty="0"/>
                        <a:t>4,293</a:t>
                      </a:r>
                    </a:p>
                  </a:txBody>
                  <a:tcPr/>
                </a:tc>
                <a:tc>
                  <a:txBody>
                    <a:bodyPr/>
                    <a:lstStyle/>
                    <a:p>
                      <a:pPr algn="ctr"/>
                      <a:r>
                        <a:rPr lang="en-US" dirty="0"/>
                        <a:t>517</a:t>
                      </a:r>
                    </a:p>
                  </a:txBody>
                  <a:tcPr/>
                </a:tc>
                <a:tc>
                  <a:txBody>
                    <a:bodyPr/>
                    <a:lstStyle/>
                    <a:p>
                      <a:pPr algn="ctr"/>
                      <a:r>
                        <a:rPr lang="en-US" dirty="0"/>
                        <a:t>12.0%</a:t>
                      </a:r>
                    </a:p>
                  </a:txBody>
                  <a:tcPr/>
                </a:tc>
                <a:tc>
                  <a:txBody>
                    <a:bodyPr/>
                    <a:lstStyle/>
                    <a:p>
                      <a:pPr algn="ctr"/>
                      <a:r>
                        <a:rPr lang="en-US" dirty="0"/>
                        <a:t>1,497</a:t>
                      </a:r>
                    </a:p>
                  </a:txBody>
                  <a:tcPr/>
                </a:tc>
                <a:extLst>
                  <a:ext uri="{0D108BD9-81ED-4DB2-BD59-A6C34878D82A}">
                    <a16:rowId xmlns:a16="http://schemas.microsoft.com/office/drawing/2014/main" val="3252759176"/>
                  </a:ext>
                </a:extLst>
              </a:tr>
              <a:tr h="370840">
                <a:tc>
                  <a:txBody>
                    <a:bodyPr/>
                    <a:lstStyle/>
                    <a:p>
                      <a:pPr algn="ctr"/>
                      <a:r>
                        <a:rPr lang="en-US" dirty="0"/>
                        <a:t>5</a:t>
                      </a:r>
                    </a:p>
                  </a:txBody>
                  <a:tcPr/>
                </a:tc>
                <a:tc>
                  <a:txBody>
                    <a:bodyPr/>
                    <a:lstStyle/>
                    <a:p>
                      <a:pPr algn="ctr"/>
                      <a:r>
                        <a:rPr lang="en-US" dirty="0"/>
                        <a:t>3,728</a:t>
                      </a:r>
                    </a:p>
                  </a:txBody>
                  <a:tcPr/>
                </a:tc>
                <a:tc>
                  <a:txBody>
                    <a:bodyPr/>
                    <a:lstStyle/>
                    <a:p>
                      <a:pPr algn="ctr"/>
                      <a:r>
                        <a:rPr lang="en-US" dirty="0"/>
                        <a:t>480</a:t>
                      </a:r>
                    </a:p>
                  </a:txBody>
                  <a:tcPr/>
                </a:tc>
                <a:tc>
                  <a:txBody>
                    <a:bodyPr/>
                    <a:lstStyle/>
                    <a:p>
                      <a:pPr algn="ctr"/>
                      <a:r>
                        <a:rPr lang="en-US" dirty="0"/>
                        <a:t>12.9%</a:t>
                      </a:r>
                    </a:p>
                  </a:txBody>
                  <a:tcPr/>
                </a:tc>
                <a:tc>
                  <a:txBody>
                    <a:bodyPr/>
                    <a:lstStyle/>
                    <a:p>
                      <a:pPr algn="ctr"/>
                      <a:r>
                        <a:rPr lang="en-US" dirty="0"/>
                        <a:t>1,319</a:t>
                      </a:r>
                    </a:p>
                  </a:txBody>
                  <a:tcPr/>
                </a:tc>
                <a:extLst>
                  <a:ext uri="{0D108BD9-81ED-4DB2-BD59-A6C34878D82A}">
                    <a16:rowId xmlns:a16="http://schemas.microsoft.com/office/drawing/2014/main" val="2567983927"/>
                  </a:ext>
                </a:extLst>
              </a:tr>
              <a:tr h="370840">
                <a:tc>
                  <a:txBody>
                    <a:bodyPr/>
                    <a:lstStyle/>
                    <a:p>
                      <a:pPr algn="ctr"/>
                      <a:r>
                        <a:rPr lang="en-US" dirty="0"/>
                        <a:t>6</a:t>
                      </a:r>
                    </a:p>
                  </a:txBody>
                  <a:tcPr/>
                </a:tc>
                <a:tc>
                  <a:txBody>
                    <a:bodyPr/>
                    <a:lstStyle/>
                    <a:p>
                      <a:pPr algn="ctr"/>
                      <a:r>
                        <a:rPr lang="en-US" dirty="0"/>
                        <a:t>1,548</a:t>
                      </a:r>
                    </a:p>
                  </a:txBody>
                  <a:tcPr/>
                </a:tc>
                <a:tc>
                  <a:txBody>
                    <a:bodyPr/>
                    <a:lstStyle/>
                    <a:p>
                      <a:pPr algn="ctr"/>
                      <a:r>
                        <a:rPr lang="en-US" dirty="0"/>
                        <a:t>150</a:t>
                      </a:r>
                    </a:p>
                  </a:txBody>
                  <a:tcPr/>
                </a:tc>
                <a:tc>
                  <a:txBody>
                    <a:bodyPr/>
                    <a:lstStyle/>
                    <a:p>
                      <a:pPr algn="ctr"/>
                      <a:r>
                        <a:rPr lang="en-US" dirty="0"/>
                        <a:t>9.7%</a:t>
                      </a:r>
                    </a:p>
                  </a:txBody>
                  <a:tcPr/>
                </a:tc>
                <a:tc>
                  <a:txBody>
                    <a:bodyPr/>
                    <a:lstStyle/>
                    <a:p>
                      <a:pPr algn="ctr"/>
                      <a:r>
                        <a:rPr lang="en-US" dirty="0"/>
                        <a:t>451</a:t>
                      </a:r>
                    </a:p>
                  </a:txBody>
                  <a:tcPr/>
                </a:tc>
                <a:extLst>
                  <a:ext uri="{0D108BD9-81ED-4DB2-BD59-A6C34878D82A}">
                    <a16:rowId xmlns:a16="http://schemas.microsoft.com/office/drawing/2014/main" val="128361729"/>
                  </a:ext>
                </a:extLst>
              </a:tr>
              <a:tr h="370840">
                <a:tc>
                  <a:txBody>
                    <a:bodyPr/>
                    <a:lstStyle/>
                    <a:p>
                      <a:pPr algn="ctr"/>
                      <a:r>
                        <a:rPr lang="en-US" dirty="0"/>
                        <a:t>7</a:t>
                      </a:r>
                    </a:p>
                  </a:txBody>
                  <a:tcPr/>
                </a:tc>
                <a:tc>
                  <a:txBody>
                    <a:bodyPr/>
                    <a:lstStyle/>
                    <a:p>
                      <a:pPr algn="ctr"/>
                      <a:r>
                        <a:rPr lang="en-US" dirty="0"/>
                        <a:t>211</a:t>
                      </a:r>
                    </a:p>
                  </a:txBody>
                  <a:tcPr/>
                </a:tc>
                <a:tc>
                  <a:txBody>
                    <a:bodyPr/>
                    <a:lstStyle/>
                    <a:p>
                      <a:pPr algn="ctr"/>
                      <a:r>
                        <a:rPr lang="en-US" dirty="0"/>
                        <a:t>26</a:t>
                      </a:r>
                    </a:p>
                  </a:txBody>
                  <a:tcPr/>
                </a:tc>
                <a:tc>
                  <a:txBody>
                    <a:bodyPr/>
                    <a:lstStyle/>
                    <a:p>
                      <a:pPr algn="ctr"/>
                      <a:r>
                        <a:rPr lang="en-US" dirty="0"/>
                        <a:t>12.3%</a:t>
                      </a:r>
                    </a:p>
                  </a:txBody>
                  <a:tcPr/>
                </a:tc>
                <a:tc>
                  <a:txBody>
                    <a:bodyPr/>
                    <a:lstStyle/>
                    <a:p>
                      <a:pPr algn="ctr"/>
                      <a:r>
                        <a:rPr lang="en-US" dirty="0"/>
                        <a:t>63</a:t>
                      </a:r>
                    </a:p>
                  </a:txBody>
                  <a:tcPr/>
                </a:tc>
                <a:extLst>
                  <a:ext uri="{0D108BD9-81ED-4DB2-BD59-A6C34878D82A}">
                    <a16:rowId xmlns:a16="http://schemas.microsoft.com/office/drawing/2014/main" val="1598160167"/>
                  </a:ext>
                </a:extLst>
              </a:tr>
              <a:tr h="370840">
                <a:tc>
                  <a:txBody>
                    <a:bodyPr/>
                    <a:lstStyle/>
                    <a:p>
                      <a:pPr algn="ctr"/>
                      <a:r>
                        <a:rPr lang="en-US" dirty="0"/>
                        <a:t>8</a:t>
                      </a:r>
                    </a:p>
                  </a:txBody>
                  <a:tcPr/>
                </a:tc>
                <a:tc>
                  <a:txBody>
                    <a:bodyPr/>
                    <a:lstStyle/>
                    <a:p>
                      <a:pPr algn="ctr"/>
                      <a:r>
                        <a:rPr lang="en-US" dirty="0"/>
                        <a:t>13</a:t>
                      </a:r>
                    </a:p>
                  </a:txBody>
                  <a:tcPr/>
                </a:tc>
                <a:tc>
                  <a:txBody>
                    <a:bodyPr/>
                    <a:lstStyle/>
                    <a:p>
                      <a:pPr algn="ctr"/>
                      <a:r>
                        <a:rPr lang="en-US" dirty="0"/>
                        <a:t>2</a:t>
                      </a:r>
                    </a:p>
                  </a:txBody>
                  <a:tcPr/>
                </a:tc>
                <a:tc>
                  <a:txBody>
                    <a:bodyPr/>
                    <a:lstStyle/>
                    <a:p>
                      <a:pPr algn="ctr"/>
                      <a:r>
                        <a:rPr lang="en-US" dirty="0"/>
                        <a:t>15.4%</a:t>
                      </a:r>
                    </a:p>
                  </a:txBody>
                  <a:tcPr/>
                </a:tc>
                <a:tc>
                  <a:txBody>
                    <a:bodyPr/>
                    <a:lstStyle/>
                    <a:p>
                      <a:pPr algn="ctr"/>
                      <a:r>
                        <a:rPr lang="en-US" dirty="0"/>
                        <a:t>11</a:t>
                      </a:r>
                    </a:p>
                  </a:txBody>
                  <a:tcPr/>
                </a:tc>
                <a:extLst>
                  <a:ext uri="{0D108BD9-81ED-4DB2-BD59-A6C34878D82A}">
                    <a16:rowId xmlns:a16="http://schemas.microsoft.com/office/drawing/2014/main" val="306815699"/>
                  </a:ext>
                </a:extLst>
              </a:tr>
            </a:tbl>
          </a:graphicData>
        </a:graphic>
      </p:graphicFrame>
      <p:graphicFrame>
        <p:nvGraphicFramePr>
          <p:cNvPr id="17" name="Table 16">
            <a:extLst>
              <a:ext uri="{FF2B5EF4-FFF2-40B4-BE49-F238E27FC236}">
                <a16:creationId xmlns:a16="http://schemas.microsoft.com/office/drawing/2014/main" id="{42A1BB94-2084-A725-7D2B-3E5F5F7E7241}"/>
              </a:ext>
            </a:extLst>
          </p:cNvPr>
          <p:cNvGraphicFramePr>
            <a:graphicFrameLocks noGrp="1"/>
          </p:cNvGraphicFramePr>
          <p:nvPr>
            <p:extLst>
              <p:ext uri="{D42A27DB-BD31-4B8C-83A1-F6EECF244321}">
                <p14:modId xmlns:p14="http://schemas.microsoft.com/office/powerpoint/2010/main" val="1041357672"/>
              </p:ext>
            </p:extLst>
          </p:nvPr>
        </p:nvGraphicFramePr>
        <p:xfrm>
          <a:off x="388620" y="7122287"/>
          <a:ext cx="6994525" cy="393192"/>
        </p:xfrm>
        <a:graphic>
          <a:graphicData uri="http://schemas.openxmlformats.org/drawingml/2006/table">
            <a:tbl>
              <a:tblPr firstRow="1" bandRow="1">
                <a:tableStyleId>{5C22544A-7EE6-4342-B048-85BDC9FD1C3A}</a:tableStyleId>
              </a:tblPr>
              <a:tblGrid>
                <a:gridCol w="1398905">
                  <a:extLst>
                    <a:ext uri="{9D8B030D-6E8A-4147-A177-3AD203B41FA5}">
                      <a16:colId xmlns:a16="http://schemas.microsoft.com/office/drawing/2014/main" val="3835304874"/>
                    </a:ext>
                  </a:extLst>
                </a:gridCol>
                <a:gridCol w="1398905">
                  <a:extLst>
                    <a:ext uri="{9D8B030D-6E8A-4147-A177-3AD203B41FA5}">
                      <a16:colId xmlns:a16="http://schemas.microsoft.com/office/drawing/2014/main" val="547722874"/>
                    </a:ext>
                  </a:extLst>
                </a:gridCol>
                <a:gridCol w="1398905">
                  <a:extLst>
                    <a:ext uri="{9D8B030D-6E8A-4147-A177-3AD203B41FA5}">
                      <a16:colId xmlns:a16="http://schemas.microsoft.com/office/drawing/2014/main" val="4239796101"/>
                    </a:ext>
                  </a:extLst>
                </a:gridCol>
                <a:gridCol w="1398905">
                  <a:extLst>
                    <a:ext uri="{9D8B030D-6E8A-4147-A177-3AD203B41FA5}">
                      <a16:colId xmlns:a16="http://schemas.microsoft.com/office/drawing/2014/main" val="3842202461"/>
                    </a:ext>
                  </a:extLst>
                </a:gridCol>
                <a:gridCol w="1398905">
                  <a:extLst>
                    <a:ext uri="{9D8B030D-6E8A-4147-A177-3AD203B41FA5}">
                      <a16:colId xmlns:a16="http://schemas.microsoft.com/office/drawing/2014/main" val="1246978938"/>
                    </a:ext>
                  </a:extLst>
                </a:gridCol>
              </a:tblGrid>
              <a:tr h="370840">
                <a:tc>
                  <a:txBody>
                    <a:bodyPr/>
                    <a:lstStyle/>
                    <a:p>
                      <a:pPr algn="ctr"/>
                      <a:r>
                        <a:rPr lang="en-US" dirty="0"/>
                        <a:t>Total</a:t>
                      </a:r>
                    </a:p>
                  </a:txBody>
                  <a:tcPr/>
                </a:tc>
                <a:tc>
                  <a:txBody>
                    <a:bodyPr/>
                    <a:lstStyle/>
                    <a:p>
                      <a:pPr algn="ctr"/>
                      <a:r>
                        <a:rPr lang="en-US" dirty="0"/>
                        <a:t>15,905</a:t>
                      </a:r>
                    </a:p>
                  </a:txBody>
                  <a:tcPr/>
                </a:tc>
                <a:tc>
                  <a:txBody>
                    <a:bodyPr/>
                    <a:lstStyle/>
                    <a:p>
                      <a:pPr algn="ctr"/>
                      <a:r>
                        <a:rPr lang="en-US" dirty="0"/>
                        <a:t>2,108</a:t>
                      </a:r>
                    </a:p>
                  </a:txBody>
                  <a:tcPr/>
                </a:tc>
                <a:tc>
                  <a:txBody>
                    <a:bodyPr/>
                    <a:lstStyle/>
                    <a:p>
                      <a:pPr algn="ctr"/>
                      <a:r>
                        <a:rPr lang="en-US" dirty="0"/>
                        <a:t>13.3%</a:t>
                      </a:r>
                    </a:p>
                  </a:txBody>
                  <a:tcPr/>
                </a:tc>
                <a:tc>
                  <a:txBody>
                    <a:bodyPr/>
                    <a:lstStyle/>
                    <a:p>
                      <a:pPr algn="ctr"/>
                      <a:r>
                        <a:rPr lang="en-US" dirty="0"/>
                        <a:t>7,152</a:t>
                      </a:r>
                    </a:p>
                  </a:txBody>
                  <a:tcPr/>
                </a:tc>
                <a:extLst>
                  <a:ext uri="{0D108BD9-81ED-4DB2-BD59-A6C34878D82A}">
                    <a16:rowId xmlns:a16="http://schemas.microsoft.com/office/drawing/2014/main" val="1713606154"/>
                  </a:ext>
                </a:extLst>
              </a:tr>
            </a:tbl>
          </a:graphicData>
        </a:graphic>
      </p:graphicFrame>
    </p:spTree>
    <p:extLst>
      <p:ext uri="{BB962C8B-B14F-4D97-AF65-F5344CB8AC3E}">
        <p14:creationId xmlns:p14="http://schemas.microsoft.com/office/powerpoint/2010/main" val="1499183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87FB-D983-B4A6-E9BC-AF1F64FAD3FE}"/>
              </a:ext>
            </a:extLst>
          </p:cNvPr>
          <p:cNvSpPr>
            <a:spLocks noGrp="1"/>
          </p:cNvSpPr>
          <p:nvPr>
            <p:ph type="title"/>
          </p:nvPr>
        </p:nvSpPr>
        <p:spPr>
          <a:solidFill>
            <a:srgbClr val="0070C0"/>
          </a:solidFill>
        </p:spPr>
        <p:txBody>
          <a:bodyPr>
            <a:normAutofit/>
          </a:bodyPr>
          <a:lstStyle/>
          <a:p>
            <a:r>
              <a:rPr lang="en-US" sz="2000" dirty="0">
                <a:solidFill>
                  <a:schemeClr val="bg1"/>
                </a:solidFill>
                <a:latin typeface="Arial" panose="020B0604020202020204" pitchFamily="34" charset="0"/>
                <a:cs typeface="Arial" panose="020B0604020202020204" pitchFamily="34" charset="0"/>
              </a:rPr>
              <a:t>Cymbidium Gottianum (C. </a:t>
            </a:r>
            <a:r>
              <a:rPr lang="en-US" sz="2000" i="1" dirty="0">
                <a:solidFill>
                  <a:schemeClr val="bg1"/>
                </a:solidFill>
                <a:latin typeface="Arial" panose="020B0604020202020204" pitchFamily="34" charset="0"/>
                <a:cs typeface="Arial" panose="020B0604020202020204" pitchFamily="34" charset="0"/>
              </a:rPr>
              <a:t>eburneum </a:t>
            </a:r>
            <a:r>
              <a:rPr lang="en-US" sz="2000" dirty="0">
                <a:solidFill>
                  <a:schemeClr val="bg1"/>
                </a:solidFill>
                <a:latin typeface="Arial" panose="020B0604020202020204" pitchFamily="34" charset="0"/>
                <a:cs typeface="Arial" panose="020B0604020202020204" pitchFamily="34" charset="0"/>
              </a:rPr>
              <a:t>x C. insigne), originated and registered by Sanders (St. Albans) in 1911  </a:t>
            </a:r>
            <a:br>
              <a:rPr lang="en-US" sz="2000" dirty="0">
                <a:latin typeface="Arial" panose="020B0604020202020204" pitchFamily="34" charset="0"/>
                <a:cs typeface="Arial" panose="020B0604020202020204" pitchFamily="34" charset="0"/>
              </a:rPr>
            </a:br>
            <a:endParaRPr lang="en-US" sz="2000" dirty="0"/>
          </a:p>
        </p:txBody>
      </p:sp>
      <p:pic>
        <p:nvPicPr>
          <p:cNvPr id="6" name="Content Placeholder 5">
            <a:extLst>
              <a:ext uri="{FF2B5EF4-FFF2-40B4-BE49-F238E27FC236}">
                <a16:creationId xmlns:a16="http://schemas.microsoft.com/office/drawing/2014/main" id="{9623EDF1-60B6-7273-F3AA-8E49171F101A}"/>
              </a:ext>
            </a:extLst>
          </p:cNvPr>
          <p:cNvPicPr>
            <a:picLocks noGrp="1" noChangeAspect="1"/>
          </p:cNvPicPr>
          <p:nvPr>
            <p:ph idx="1"/>
          </p:nvPr>
        </p:nvPicPr>
        <p:blipFill>
          <a:blip r:embed="rId3"/>
          <a:stretch>
            <a:fillRect/>
          </a:stretch>
        </p:blipFill>
        <p:spPr>
          <a:xfrm>
            <a:off x="388620" y="2236787"/>
            <a:ext cx="2921000" cy="2190750"/>
          </a:xfrm>
        </p:spPr>
      </p:pic>
      <p:sp>
        <p:nvSpPr>
          <p:cNvPr id="4" name="Slide Number Placeholder 3">
            <a:extLst>
              <a:ext uri="{FF2B5EF4-FFF2-40B4-BE49-F238E27FC236}">
                <a16:creationId xmlns:a16="http://schemas.microsoft.com/office/drawing/2014/main" id="{25D522E2-9CB5-7FEB-3F44-40971DD0EAC8}"/>
              </a:ext>
            </a:extLst>
          </p:cNvPr>
          <p:cNvSpPr>
            <a:spLocks noGrp="1"/>
          </p:cNvSpPr>
          <p:nvPr>
            <p:ph type="sldNum" sz="quarter" idx="12"/>
          </p:nvPr>
        </p:nvSpPr>
        <p:spPr/>
        <p:txBody>
          <a:bodyPr/>
          <a:lstStyle/>
          <a:p>
            <a:fld id="{B49EFE17-B099-484B-97C0-ABDCD6AFD1BA}" type="slidenum">
              <a:rPr lang="en-US" smtClean="0"/>
              <a:pPr/>
              <a:t>16</a:t>
            </a:fld>
            <a:endParaRPr lang="en-US" dirty="0"/>
          </a:p>
        </p:txBody>
      </p:sp>
      <p:sp>
        <p:nvSpPr>
          <p:cNvPr id="7" name="TextBox 6">
            <a:extLst>
              <a:ext uri="{FF2B5EF4-FFF2-40B4-BE49-F238E27FC236}">
                <a16:creationId xmlns:a16="http://schemas.microsoft.com/office/drawing/2014/main" id="{1A693395-3CD2-4113-404F-791B2F7DDEA9}"/>
              </a:ext>
            </a:extLst>
          </p:cNvPr>
          <p:cNvSpPr txBox="1"/>
          <p:nvPr/>
        </p:nvSpPr>
        <p:spPr>
          <a:xfrm>
            <a:off x="136279" y="4505980"/>
            <a:ext cx="351731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Cymbidium eburneum ‘Gillian’ HCC/AOS</a:t>
            </a:r>
          </a:p>
          <a:p>
            <a:pPr algn="ctr"/>
            <a:r>
              <a:rPr lang="en-US" sz="1400" dirty="0">
                <a:latin typeface="Arial" panose="020B0604020202020204" pitchFamily="34" charset="0"/>
                <a:cs typeface="Arial" panose="020B0604020202020204" pitchFamily="34" charset="0"/>
              </a:rPr>
              <a:t>79 points, 1991, Photography by OWZ Lib</a:t>
            </a:r>
          </a:p>
        </p:txBody>
      </p:sp>
      <p:sp>
        <p:nvSpPr>
          <p:cNvPr id="9" name="TextBox 8">
            <a:extLst>
              <a:ext uri="{FF2B5EF4-FFF2-40B4-BE49-F238E27FC236}">
                <a16:creationId xmlns:a16="http://schemas.microsoft.com/office/drawing/2014/main" id="{99EC0E67-A8E1-B4F6-E646-FAF00F178151}"/>
              </a:ext>
            </a:extLst>
          </p:cNvPr>
          <p:cNvSpPr txBox="1"/>
          <p:nvPr/>
        </p:nvSpPr>
        <p:spPr>
          <a:xfrm>
            <a:off x="4000501" y="4505980"/>
            <a:ext cx="3652828"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Cymbidium insigne ‘Winter Rose’ BM/CSA, 71 points, 1998, Photography CSA</a:t>
            </a:r>
            <a:endParaRPr lang="en-US" sz="1400" dirty="0"/>
          </a:p>
        </p:txBody>
      </p:sp>
      <p:sp>
        <p:nvSpPr>
          <p:cNvPr id="13" name="TextBox 12">
            <a:extLst>
              <a:ext uri="{FF2B5EF4-FFF2-40B4-BE49-F238E27FC236}">
                <a16:creationId xmlns:a16="http://schemas.microsoft.com/office/drawing/2014/main" id="{A5621A6E-C012-665C-FD6C-3914A46D412C}"/>
              </a:ext>
            </a:extLst>
          </p:cNvPr>
          <p:cNvSpPr txBox="1"/>
          <p:nvPr/>
        </p:nvSpPr>
        <p:spPr>
          <a:xfrm>
            <a:off x="3653589" y="3131658"/>
            <a:ext cx="317716" cy="401007"/>
          </a:xfrm>
          <a:prstGeom prst="rect">
            <a:avLst/>
          </a:prstGeom>
          <a:noFill/>
        </p:spPr>
        <p:txBody>
          <a:bodyPr wrap="none" rtlCol="0">
            <a:spAutoFit/>
          </a:bodyPr>
          <a:lstStyle/>
          <a:p>
            <a:r>
              <a:rPr lang="en-US" dirty="0"/>
              <a:t>X</a:t>
            </a:r>
          </a:p>
        </p:txBody>
      </p:sp>
      <p:sp>
        <p:nvSpPr>
          <p:cNvPr id="15" name="TextBox 14">
            <a:extLst>
              <a:ext uri="{FF2B5EF4-FFF2-40B4-BE49-F238E27FC236}">
                <a16:creationId xmlns:a16="http://schemas.microsoft.com/office/drawing/2014/main" id="{49D059AF-B0D7-896B-EBA6-8CB26B40FA90}"/>
              </a:ext>
            </a:extLst>
          </p:cNvPr>
          <p:cNvSpPr txBox="1"/>
          <p:nvPr/>
        </p:nvSpPr>
        <p:spPr>
          <a:xfrm>
            <a:off x="1544302" y="8430923"/>
            <a:ext cx="5033749"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Cymbidium Gottianum, Photography by L. Batchman </a:t>
            </a:r>
          </a:p>
        </p:txBody>
      </p:sp>
      <p:sp>
        <p:nvSpPr>
          <p:cNvPr id="16" name="TextBox 15">
            <a:extLst>
              <a:ext uri="{FF2B5EF4-FFF2-40B4-BE49-F238E27FC236}">
                <a16:creationId xmlns:a16="http://schemas.microsoft.com/office/drawing/2014/main" id="{F7A75F6C-4BCB-0F55-780E-81D1E33E7335}"/>
              </a:ext>
            </a:extLst>
          </p:cNvPr>
          <p:cNvSpPr txBox="1"/>
          <p:nvPr/>
        </p:nvSpPr>
        <p:spPr>
          <a:xfrm>
            <a:off x="2086326" y="8706820"/>
            <a:ext cx="3949699" cy="401007"/>
          </a:xfrm>
          <a:prstGeom prst="rect">
            <a:avLst/>
          </a:prstGeom>
          <a:noFill/>
        </p:spPr>
        <p:txBody>
          <a:bodyPr wrap="square" rtlCol="0">
            <a:spAutoFit/>
          </a:bodyPr>
          <a:lstStyle/>
          <a:p>
            <a:pPr algn="ctr"/>
            <a:r>
              <a:rPr lang="en-US" dirty="0"/>
              <a:t>No awarded clones</a:t>
            </a:r>
          </a:p>
        </p:txBody>
      </p:sp>
      <p:sp>
        <p:nvSpPr>
          <p:cNvPr id="17" name="TextBox 16">
            <a:extLst>
              <a:ext uri="{FF2B5EF4-FFF2-40B4-BE49-F238E27FC236}">
                <a16:creationId xmlns:a16="http://schemas.microsoft.com/office/drawing/2014/main" id="{BA9D4415-0F61-7B4B-CC98-C1DD45894D2C}"/>
              </a:ext>
            </a:extLst>
          </p:cNvPr>
          <p:cNvSpPr txBox="1"/>
          <p:nvPr/>
        </p:nvSpPr>
        <p:spPr>
          <a:xfrm>
            <a:off x="2086326" y="9045374"/>
            <a:ext cx="4123973" cy="401007"/>
          </a:xfrm>
          <a:prstGeom prst="rect">
            <a:avLst/>
          </a:prstGeom>
          <a:noFill/>
        </p:spPr>
        <p:txBody>
          <a:bodyPr wrap="square" rtlCol="0">
            <a:spAutoFit/>
          </a:bodyPr>
          <a:lstStyle/>
          <a:p>
            <a:pPr algn="ctr"/>
            <a:r>
              <a:rPr lang="en-US" dirty="0"/>
              <a:t>70 offspring, 9,908 progeny</a:t>
            </a:r>
          </a:p>
        </p:txBody>
      </p:sp>
      <p:pic>
        <p:nvPicPr>
          <p:cNvPr id="5" name="Picture 4">
            <a:extLst>
              <a:ext uri="{FF2B5EF4-FFF2-40B4-BE49-F238E27FC236}">
                <a16:creationId xmlns:a16="http://schemas.microsoft.com/office/drawing/2014/main" id="{C3CF7A38-E65A-AB03-63AD-378DD2295F57}"/>
              </a:ext>
            </a:extLst>
          </p:cNvPr>
          <p:cNvPicPr>
            <a:picLocks noChangeAspect="1"/>
          </p:cNvPicPr>
          <p:nvPr/>
        </p:nvPicPr>
        <p:blipFill>
          <a:blip r:embed="rId4"/>
          <a:stretch>
            <a:fillRect/>
          </a:stretch>
        </p:blipFill>
        <p:spPr>
          <a:xfrm>
            <a:off x="2157745" y="5417642"/>
            <a:ext cx="3627120" cy="2873346"/>
          </a:xfrm>
          <a:prstGeom prst="rect">
            <a:avLst/>
          </a:prstGeom>
        </p:spPr>
      </p:pic>
      <p:pic>
        <p:nvPicPr>
          <p:cNvPr id="8" name="Picture 7">
            <a:extLst>
              <a:ext uri="{FF2B5EF4-FFF2-40B4-BE49-F238E27FC236}">
                <a16:creationId xmlns:a16="http://schemas.microsoft.com/office/drawing/2014/main" id="{26224C68-296A-9F05-1602-9AEC82FD49A6}"/>
              </a:ext>
            </a:extLst>
          </p:cNvPr>
          <p:cNvPicPr>
            <a:picLocks noChangeAspect="1"/>
          </p:cNvPicPr>
          <p:nvPr/>
        </p:nvPicPr>
        <p:blipFill>
          <a:blip r:embed="rId5"/>
          <a:stretch>
            <a:fillRect/>
          </a:stretch>
        </p:blipFill>
        <p:spPr>
          <a:xfrm>
            <a:off x="4427250" y="2247415"/>
            <a:ext cx="2921000" cy="2188598"/>
          </a:xfrm>
          <a:prstGeom prst="rect">
            <a:avLst/>
          </a:prstGeom>
        </p:spPr>
      </p:pic>
    </p:spTree>
    <p:extLst>
      <p:ext uri="{BB962C8B-B14F-4D97-AF65-F5344CB8AC3E}">
        <p14:creationId xmlns:p14="http://schemas.microsoft.com/office/powerpoint/2010/main" val="4087575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B42F-C33C-98A5-99D7-729A5A090492}"/>
              </a:ext>
            </a:extLst>
          </p:cNvPr>
          <p:cNvSpPr>
            <a:spLocks noGrp="1"/>
          </p:cNvSpPr>
          <p:nvPr>
            <p:ph type="title"/>
          </p:nvPr>
        </p:nvSpPr>
        <p:spPr>
          <a:solidFill>
            <a:srgbClr val="0070C0"/>
          </a:solidFill>
        </p:spPr>
        <p:txBody>
          <a:bodyPr>
            <a:normAutofit fontScale="90000"/>
          </a:bodyPr>
          <a:lstStyle/>
          <a:p>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First Generation of Cymbidium Gottianum </a:t>
            </a: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5400" dirty="0">
                <a:latin typeface="Arial" panose="020B0604020202020204" pitchFamily="34" charset="0"/>
                <a:cs typeface="Arial" panose="020B0604020202020204" pitchFamily="34" charset="0"/>
              </a:rPr>
            </a:br>
            <a:endParaRPr lang="en-US" dirty="0"/>
          </a:p>
        </p:txBody>
      </p:sp>
      <p:sp>
        <p:nvSpPr>
          <p:cNvPr id="4" name="Slide Number Placeholder 3">
            <a:extLst>
              <a:ext uri="{FF2B5EF4-FFF2-40B4-BE49-F238E27FC236}">
                <a16:creationId xmlns:a16="http://schemas.microsoft.com/office/drawing/2014/main" id="{1F0B1CD4-9982-1CDA-7693-C0318B65A665}"/>
              </a:ext>
            </a:extLst>
          </p:cNvPr>
          <p:cNvSpPr>
            <a:spLocks noGrp="1"/>
          </p:cNvSpPr>
          <p:nvPr>
            <p:ph type="sldNum" sz="quarter" idx="12"/>
          </p:nvPr>
        </p:nvSpPr>
        <p:spPr/>
        <p:txBody>
          <a:bodyPr/>
          <a:lstStyle/>
          <a:p>
            <a:fld id="{B49EFE17-B099-484B-97C0-ABDCD6AFD1BA}" type="slidenum">
              <a:rPr lang="en-US" smtClean="0"/>
              <a:pPr/>
              <a:t>17</a:t>
            </a:fld>
            <a:endParaRPr lang="en-US" dirty="0"/>
          </a:p>
        </p:txBody>
      </p:sp>
      <p:pic>
        <p:nvPicPr>
          <p:cNvPr id="6" name="Picture 5">
            <a:extLst>
              <a:ext uri="{FF2B5EF4-FFF2-40B4-BE49-F238E27FC236}">
                <a16:creationId xmlns:a16="http://schemas.microsoft.com/office/drawing/2014/main" id="{83EF4B75-AA4D-FD75-5AC5-C017EDAD5A75}"/>
              </a:ext>
            </a:extLst>
          </p:cNvPr>
          <p:cNvPicPr>
            <a:picLocks noChangeAspect="1"/>
          </p:cNvPicPr>
          <p:nvPr/>
        </p:nvPicPr>
        <p:blipFill>
          <a:blip r:embed="rId3"/>
          <a:stretch>
            <a:fillRect/>
          </a:stretch>
        </p:blipFill>
        <p:spPr>
          <a:xfrm>
            <a:off x="4492776" y="2320829"/>
            <a:ext cx="2725148" cy="2072820"/>
          </a:xfrm>
          <a:prstGeom prst="rect">
            <a:avLst/>
          </a:prstGeom>
        </p:spPr>
      </p:pic>
      <p:sp>
        <p:nvSpPr>
          <p:cNvPr id="8" name="TextBox 7">
            <a:extLst>
              <a:ext uri="{FF2B5EF4-FFF2-40B4-BE49-F238E27FC236}">
                <a16:creationId xmlns:a16="http://schemas.microsoft.com/office/drawing/2014/main" id="{A0B16C52-4C57-5835-C0FB-05300C503879}"/>
              </a:ext>
            </a:extLst>
          </p:cNvPr>
          <p:cNvSpPr txBox="1"/>
          <p:nvPr/>
        </p:nvSpPr>
        <p:spPr>
          <a:xfrm>
            <a:off x="443502" y="4361993"/>
            <a:ext cx="308610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Cymbidium Gottianum, Unawarded</a:t>
            </a:r>
          </a:p>
          <a:p>
            <a:pPr algn="ctr"/>
            <a:r>
              <a:rPr lang="en-US" sz="1400" dirty="0">
                <a:latin typeface="Arial" panose="020B0604020202020204" pitchFamily="34" charset="0"/>
                <a:cs typeface="Arial" panose="020B0604020202020204" pitchFamily="34" charset="0"/>
              </a:rPr>
              <a:t>Photography by L. Batchman </a:t>
            </a:r>
          </a:p>
        </p:txBody>
      </p:sp>
      <p:sp>
        <p:nvSpPr>
          <p:cNvPr id="9" name="TextBox 8">
            <a:extLst>
              <a:ext uri="{FF2B5EF4-FFF2-40B4-BE49-F238E27FC236}">
                <a16:creationId xmlns:a16="http://schemas.microsoft.com/office/drawing/2014/main" id="{FA452380-E341-30AC-3EDA-186DE07BE89E}"/>
              </a:ext>
            </a:extLst>
          </p:cNvPr>
          <p:cNvSpPr txBox="1"/>
          <p:nvPr/>
        </p:nvSpPr>
        <p:spPr>
          <a:xfrm>
            <a:off x="4145010" y="4361307"/>
            <a:ext cx="372899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Cymbidium Alexanderi ‘Sixty’ HCC/AOS</a:t>
            </a:r>
          </a:p>
          <a:p>
            <a:pPr algn="ctr"/>
            <a:r>
              <a:rPr lang="en-US" sz="1400" dirty="0">
                <a:latin typeface="Arial" panose="020B0604020202020204" pitchFamily="34" charset="0"/>
                <a:cs typeface="Arial" panose="020B0604020202020204" pitchFamily="34" charset="0"/>
              </a:rPr>
              <a:t>76 points, 1958, Photography CSA</a:t>
            </a:r>
            <a:endParaRPr lang="en-US" sz="1400" dirty="0"/>
          </a:p>
        </p:txBody>
      </p:sp>
      <p:sp>
        <p:nvSpPr>
          <p:cNvPr id="10" name="TextBox 9">
            <a:extLst>
              <a:ext uri="{FF2B5EF4-FFF2-40B4-BE49-F238E27FC236}">
                <a16:creationId xmlns:a16="http://schemas.microsoft.com/office/drawing/2014/main" id="{5C3C067A-4877-750E-BA26-68FC0DDDD636}"/>
              </a:ext>
            </a:extLst>
          </p:cNvPr>
          <p:cNvSpPr txBox="1"/>
          <p:nvPr/>
        </p:nvSpPr>
        <p:spPr>
          <a:xfrm>
            <a:off x="2108200" y="8130986"/>
            <a:ext cx="346202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Cymbidium Eagle, unawarded</a:t>
            </a:r>
          </a:p>
          <a:p>
            <a:pPr algn="ctr"/>
            <a:r>
              <a:rPr lang="en-US" sz="1400" dirty="0">
                <a:latin typeface="Arial" panose="020B0604020202020204" pitchFamily="34" charset="0"/>
                <a:cs typeface="Arial" panose="020B0604020202020204" pitchFamily="34" charset="0"/>
              </a:rPr>
              <a:t>Photographer unknown</a:t>
            </a:r>
            <a:endParaRPr lang="en-US" sz="1400" dirty="0"/>
          </a:p>
        </p:txBody>
      </p:sp>
      <p:sp>
        <p:nvSpPr>
          <p:cNvPr id="12" name="TextBox 11">
            <a:extLst>
              <a:ext uri="{FF2B5EF4-FFF2-40B4-BE49-F238E27FC236}">
                <a16:creationId xmlns:a16="http://schemas.microsoft.com/office/drawing/2014/main" id="{E8007B00-D3F5-540E-FF4C-2B8859D53E41}"/>
              </a:ext>
            </a:extLst>
          </p:cNvPr>
          <p:cNvSpPr txBox="1"/>
          <p:nvPr/>
        </p:nvSpPr>
        <p:spPr>
          <a:xfrm>
            <a:off x="2155190" y="8654892"/>
            <a:ext cx="355981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34 offspring, 1,132 prodigy</a:t>
            </a:r>
          </a:p>
        </p:txBody>
      </p:sp>
      <p:sp>
        <p:nvSpPr>
          <p:cNvPr id="13" name="TextBox 12">
            <a:extLst>
              <a:ext uri="{FF2B5EF4-FFF2-40B4-BE49-F238E27FC236}">
                <a16:creationId xmlns:a16="http://schemas.microsoft.com/office/drawing/2014/main" id="{9852311C-540F-1BE2-5190-7A9A306265D7}"/>
              </a:ext>
            </a:extLst>
          </p:cNvPr>
          <p:cNvSpPr txBox="1"/>
          <p:nvPr/>
        </p:nvSpPr>
        <p:spPr>
          <a:xfrm>
            <a:off x="1445895" y="8988770"/>
            <a:ext cx="497840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Two awards (AM-1 and FCC-1)</a:t>
            </a:r>
          </a:p>
        </p:txBody>
      </p:sp>
      <p:pic>
        <p:nvPicPr>
          <p:cNvPr id="3" name="Picture 2">
            <a:extLst>
              <a:ext uri="{FF2B5EF4-FFF2-40B4-BE49-F238E27FC236}">
                <a16:creationId xmlns:a16="http://schemas.microsoft.com/office/drawing/2014/main" id="{5CF87360-22B4-42F8-6942-F5BB07A4CB36}"/>
              </a:ext>
            </a:extLst>
          </p:cNvPr>
          <p:cNvPicPr>
            <a:picLocks noChangeAspect="1"/>
          </p:cNvPicPr>
          <p:nvPr/>
        </p:nvPicPr>
        <p:blipFill>
          <a:blip r:embed="rId4"/>
          <a:stretch>
            <a:fillRect/>
          </a:stretch>
        </p:blipFill>
        <p:spPr>
          <a:xfrm>
            <a:off x="693478" y="2288487"/>
            <a:ext cx="2586148" cy="2072820"/>
          </a:xfrm>
          <a:prstGeom prst="rect">
            <a:avLst/>
          </a:prstGeom>
        </p:spPr>
      </p:pic>
      <p:pic>
        <p:nvPicPr>
          <p:cNvPr id="17" name="Content Placeholder 16">
            <a:extLst>
              <a:ext uri="{FF2B5EF4-FFF2-40B4-BE49-F238E27FC236}">
                <a16:creationId xmlns:a16="http://schemas.microsoft.com/office/drawing/2014/main" id="{71EF3ABD-93CD-6A52-D15E-6B88831E6252}"/>
              </a:ext>
            </a:extLst>
          </p:cNvPr>
          <p:cNvPicPr>
            <a:picLocks noGrp="1" noChangeAspect="1"/>
          </p:cNvPicPr>
          <p:nvPr>
            <p:ph idx="1"/>
          </p:nvPr>
        </p:nvPicPr>
        <p:blipFill>
          <a:blip r:embed="rId5"/>
          <a:stretch>
            <a:fillRect/>
          </a:stretch>
        </p:blipFill>
        <p:spPr>
          <a:xfrm>
            <a:off x="2811894" y="5097296"/>
            <a:ext cx="2351809" cy="2990380"/>
          </a:xfrm>
          <a:prstGeom prst="rect">
            <a:avLst/>
          </a:prstGeom>
        </p:spPr>
      </p:pic>
    </p:spTree>
    <p:extLst>
      <p:ext uri="{BB962C8B-B14F-4D97-AF65-F5344CB8AC3E}">
        <p14:creationId xmlns:p14="http://schemas.microsoft.com/office/powerpoint/2010/main" val="1255929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B42F-C33C-98A5-99D7-729A5A090492}"/>
              </a:ext>
            </a:extLst>
          </p:cNvPr>
          <p:cNvSpPr>
            <a:spLocks noGrp="1"/>
          </p:cNvSpPr>
          <p:nvPr>
            <p:ph type="title"/>
          </p:nvPr>
        </p:nvSpPr>
        <p:spPr>
          <a:solidFill>
            <a:srgbClr val="0070C0"/>
          </a:solidFill>
        </p:spPr>
        <p:txBody>
          <a:bodyPr>
            <a:normAutofit fontScale="90000"/>
          </a:bodyPr>
          <a:lstStyle/>
          <a:p>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Post 2000 Cymbidium </a:t>
            </a:r>
            <a:r>
              <a:rPr lang="en-US" sz="2700" i="1" dirty="0">
                <a:solidFill>
                  <a:schemeClr val="bg1"/>
                </a:solidFill>
                <a:latin typeface="Arial" panose="020B0604020202020204" pitchFamily="34" charset="0"/>
                <a:cs typeface="Arial" panose="020B0604020202020204" pitchFamily="34" charset="0"/>
              </a:rPr>
              <a:t>eburneum</a:t>
            </a:r>
            <a:r>
              <a:rPr lang="en-US" sz="2700" dirty="0">
                <a:solidFill>
                  <a:schemeClr val="bg1"/>
                </a:solidFill>
                <a:latin typeface="Arial" panose="020B0604020202020204" pitchFamily="34" charset="0"/>
                <a:cs typeface="Arial" panose="020B0604020202020204" pitchFamily="34" charset="0"/>
              </a:rPr>
              <a:t> </a:t>
            </a:r>
            <a:br>
              <a:rPr lang="en-US" sz="2700" dirty="0">
                <a:solidFill>
                  <a:schemeClr val="bg1"/>
                </a:solidFill>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Primary Hybrid</a:t>
            </a: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5400" dirty="0">
                <a:latin typeface="Arial" panose="020B0604020202020204" pitchFamily="34" charset="0"/>
                <a:cs typeface="Arial" panose="020B0604020202020204" pitchFamily="34" charset="0"/>
              </a:rPr>
            </a:br>
            <a:endParaRPr lang="en-US" dirty="0"/>
          </a:p>
        </p:txBody>
      </p:sp>
      <p:sp>
        <p:nvSpPr>
          <p:cNvPr id="4" name="Slide Number Placeholder 3">
            <a:extLst>
              <a:ext uri="{FF2B5EF4-FFF2-40B4-BE49-F238E27FC236}">
                <a16:creationId xmlns:a16="http://schemas.microsoft.com/office/drawing/2014/main" id="{1F0B1CD4-9982-1CDA-7693-C0318B65A665}"/>
              </a:ext>
            </a:extLst>
          </p:cNvPr>
          <p:cNvSpPr>
            <a:spLocks noGrp="1"/>
          </p:cNvSpPr>
          <p:nvPr>
            <p:ph type="sldNum" sz="quarter" idx="12"/>
          </p:nvPr>
        </p:nvSpPr>
        <p:spPr/>
        <p:txBody>
          <a:bodyPr/>
          <a:lstStyle/>
          <a:p>
            <a:fld id="{B49EFE17-B099-484B-97C0-ABDCD6AFD1BA}" type="slidenum">
              <a:rPr lang="en-US" smtClean="0"/>
              <a:pPr/>
              <a:t>18</a:t>
            </a:fld>
            <a:endParaRPr lang="en-US" dirty="0"/>
          </a:p>
        </p:txBody>
      </p:sp>
      <p:sp>
        <p:nvSpPr>
          <p:cNvPr id="8" name="TextBox 7">
            <a:extLst>
              <a:ext uri="{FF2B5EF4-FFF2-40B4-BE49-F238E27FC236}">
                <a16:creationId xmlns:a16="http://schemas.microsoft.com/office/drawing/2014/main" id="{A0B16C52-4C57-5835-C0FB-05300C503879}"/>
              </a:ext>
            </a:extLst>
          </p:cNvPr>
          <p:cNvSpPr txBox="1"/>
          <p:nvPr/>
        </p:nvSpPr>
        <p:spPr>
          <a:xfrm>
            <a:off x="388620" y="4361993"/>
            <a:ext cx="349758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Cymbidium eburneum ‘Gillian’ HCC/AOS</a:t>
            </a:r>
          </a:p>
          <a:p>
            <a:pPr algn="ctr"/>
            <a:r>
              <a:rPr lang="en-US" sz="1400" dirty="0">
                <a:latin typeface="Arial" panose="020B0604020202020204" pitchFamily="34" charset="0"/>
                <a:cs typeface="Arial" panose="020B0604020202020204" pitchFamily="34" charset="0"/>
              </a:rPr>
              <a:t>79 points, 1991, Photography by OWZ Lib</a:t>
            </a:r>
          </a:p>
        </p:txBody>
      </p:sp>
      <p:sp>
        <p:nvSpPr>
          <p:cNvPr id="9" name="TextBox 8">
            <a:extLst>
              <a:ext uri="{FF2B5EF4-FFF2-40B4-BE49-F238E27FC236}">
                <a16:creationId xmlns:a16="http://schemas.microsoft.com/office/drawing/2014/main" id="{FA452380-E341-30AC-3EDA-186DE07BE89E}"/>
              </a:ext>
            </a:extLst>
          </p:cNvPr>
          <p:cNvSpPr txBox="1"/>
          <p:nvPr/>
        </p:nvSpPr>
        <p:spPr>
          <a:xfrm>
            <a:off x="4145010" y="4361307"/>
            <a:ext cx="372899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Cymbidium </a:t>
            </a:r>
            <a:r>
              <a:rPr lang="en-US" sz="1400" i="1" dirty="0">
                <a:latin typeface="Arial" panose="020B0604020202020204" pitchFamily="34" charset="0"/>
                <a:cs typeface="Arial" panose="020B0604020202020204" pitchFamily="34" charset="0"/>
              </a:rPr>
              <a:t>madidum</a:t>
            </a:r>
            <a:r>
              <a:rPr lang="en-US" sz="1400" dirty="0">
                <a:latin typeface="Arial" panose="020B0604020202020204" pitchFamily="34" charset="0"/>
                <a:cs typeface="Arial" panose="020B0604020202020204" pitchFamily="34" charset="0"/>
              </a:rPr>
              <a:t> ‘Leroy’ AM/AOS</a:t>
            </a:r>
          </a:p>
          <a:p>
            <a:pPr algn="ctr"/>
            <a:r>
              <a:rPr lang="en-US" sz="1400" dirty="0">
                <a:latin typeface="Arial" panose="020B0604020202020204" pitchFamily="34" charset="0"/>
                <a:cs typeface="Arial" panose="020B0604020202020204" pitchFamily="34" charset="0"/>
              </a:rPr>
              <a:t>80 points, 1998, Photography Bob Harris</a:t>
            </a:r>
            <a:endParaRPr lang="en-US" sz="1400" dirty="0"/>
          </a:p>
        </p:txBody>
      </p:sp>
      <p:sp>
        <p:nvSpPr>
          <p:cNvPr id="10" name="TextBox 9">
            <a:extLst>
              <a:ext uri="{FF2B5EF4-FFF2-40B4-BE49-F238E27FC236}">
                <a16:creationId xmlns:a16="http://schemas.microsoft.com/office/drawing/2014/main" id="{5C3C067A-4877-750E-BA26-68FC0DDDD636}"/>
              </a:ext>
            </a:extLst>
          </p:cNvPr>
          <p:cNvSpPr txBox="1"/>
          <p:nvPr/>
        </p:nvSpPr>
        <p:spPr>
          <a:xfrm>
            <a:off x="2155190" y="8314207"/>
            <a:ext cx="346202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Cymbidium Madurneum, unawarded</a:t>
            </a:r>
          </a:p>
          <a:p>
            <a:pPr algn="ctr"/>
            <a:r>
              <a:rPr lang="en-US" sz="1400" dirty="0">
                <a:latin typeface="Arial" panose="020B0604020202020204" pitchFamily="34" charset="0"/>
                <a:cs typeface="Arial" panose="020B0604020202020204" pitchFamily="34" charset="0"/>
              </a:rPr>
              <a:t>Photography by Nado Lenkic</a:t>
            </a:r>
            <a:endParaRPr lang="en-US" sz="1400" dirty="0"/>
          </a:p>
        </p:txBody>
      </p:sp>
      <p:sp>
        <p:nvSpPr>
          <p:cNvPr id="12" name="TextBox 11">
            <a:extLst>
              <a:ext uri="{FF2B5EF4-FFF2-40B4-BE49-F238E27FC236}">
                <a16:creationId xmlns:a16="http://schemas.microsoft.com/office/drawing/2014/main" id="{E8007B00-D3F5-540E-FF4C-2B8859D53E41}"/>
              </a:ext>
            </a:extLst>
          </p:cNvPr>
          <p:cNvSpPr txBox="1"/>
          <p:nvPr/>
        </p:nvSpPr>
        <p:spPr>
          <a:xfrm>
            <a:off x="2167048" y="8754639"/>
            <a:ext cx="355981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No offspring found</a:t>
            </a:r>
          </a:p>
        </p:txBody>
      </p:sp>
      <p:sp>
        <p:nvSpPr>
          <p:cNvPr id="13" name="TextBox 12">
            <a:extLst>
              <a:ext uri="{FF2B5EF4-FFF2-40B4-BE49-F238E27FC236}">
                <a16:creationId xmlns:a16="http://schemas.microsoft.com/office/drawing/2014/main" id="{9852311C-540F-1BE2-5190-7A9A306265D7}"/>
              </a:ext>
            </a:extLst>
          </p:cNvPr>
          <p:cNvSpPr txBox="1"/>
          <p:nvPr/>
        </p:nvSpPr>
        <p:spPr>
          <a:xfrm>
            <a:off x="1498599" y="9063102"/>
            <a:ext cx="497840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Originated and Registered in 2021by N. Lenkic </a:t>
            </a:r>
          </a:p>
        </p:txBody>
      </p:sp>
      <p:pic>
        <p:nvPicPr>
          <p:cNvPr id="17" name="Content Placeholder 16">
            <a:extLst>
              <a:ext uri="{FF2B5EF4-FFF2-40B4-BE49-F238E27FC236}">
                <a16:creationId xmlns:a16="http://schemas.microsoft.com/office/drawing/2014/main" id="{71EF3ABD-93CD-6A52-D15E-6B88831E6252}"/>
              </a:ext>
            </a:extLst>
          </p:cNvPr>
          <p:cNvPicPr>
            <a:picLocks noGrp="1" noChangeAspect="1"/>
          </p:cNvPicPr>
          <p:nvPr>
            <p:ph idx="1"/>
          </p:nvPr>
        </p:nvPicPr>
        <p:blipFill>
          <a:blip r:embed="rId3"/>
          <a:stretch>
            <a:fillRect/>
          </a:stretch>
        </p:blipFill>
        <p:spPr>
          <a:xfrm>
            <a:off x="2811893" y="5210990"/>
            <a:ext cx="2351809" cy="2990380"/>
          </a:xfrm>
          <a:prstGeom prst="rect">
            <a:avLst/>
          </a:prstGeom>
        </p:spPr>
      </p:pic>
      <p:pic>
        <p:nvPicPr>
          <p:cNvPr id="19" name="Picture 18">
            <a:extLst>
              <a:ext uri="{FF2B5EF4-FFF2-40B4-BE49-F238E27FC236}">
                <a16:creationId xmlns:a16="http://schemas.microsoft.com/office/drawing/2014/main" id="{8ACDA7AF-C2D2-0789-DE72-4E03A5F4D38C}"/>
              </a:ext>
            </a:extLst>
          </p:cNvPr>
          <p:cNvPicPr>
            <a:picLocks noChangeAspect="1"/>
          </p:cNvPicPr>
          <p:nvPr/>
        </p:nvPicPr>
        <p:blipFill>
          <a:blip r:embed="rId4"/>
          <a:stretch>
            <a:fillRect/>
          </a:stretch>
        </p:blipFill>
        <p:spPr>
          <a:xfrm>
            <a:off x="2035522" y="5144073"/>
            <a:ext cx="3904552" cy="3141944"/>
          </a:xfrm>
          <a:prstGeom prst="rect">
            <a:avLst/>
          </a:prstGeom>
        </p:spPr>
      </p:pic>
      <p:pic>
        <p:nvPicPr>
          <p:cNvPr id="23" name="Picture 22">
            <a:extLst>
              <a:ext uri="{FF2B5EF4-FFF2-40B4-BE49-F238E27FC236}">
                <a16:creationId xmlns:a16="http://schemas.microsoft.com/office/drawing/2014/main" id="{25B8DF2F-D5A3-5EE5-6FD9-4E390A9B12CF}"/>
              </a:ext>
            </a:extLst>
          </p:cNvPr>
          <p:cNvPicPr>
            <a:picLocks noChangeAspect="1"/>
          </p:cNvPicPr>
          <p:nvPr/>
        </p:nvPicPr>
        <p:blipFill>
          <a:blip r:embed="rId5"/>
          <a:stretch>
            <a:fillRect/>
          </a:stretch>
        </p:blipFill>
        <p:spPr>
          <a:xfrm>
            <a:off x="4647000" y="2264888"/>
            <a:ext cx="2586148" cy="2033374"/>
          </a:xfrm>
          <a:prstGeom prst="rect">
            <a:avLst/>
          </a:prstGeom>
        </p:spPr>
      </p:pic>
      <p:pic>
        <p:nvPicPr>
          <p:cNvPr id="24" name="Picture 23">
            <a:extLst>
              <a:ext uri="{FF2B5EF4-FFF2-40B4-BE49-F238E27FC236}">
                <a16:creationId xmlns:a16="http://schemas.microsoft.com/office/drawing/2014/main" id="{AD696ADF-C683-6681-382A-64DAF1529FC2}"/>
              </a:ext>
            </a:extLst>
          </p:cNvPr>
          <p:cNvPicPr>
            <a:picLocks noChangeAspect="1"/>
          </p:cNvPicPr>
          <p:nvPr/>
        </p:nvPicPr>
        <p:blipFill>
          <a:blip r:embed="rId6"/>
          <a:stretch>
            <a:fillRect/>
          </a:stretch>
        </p:blipFill>
        <p:spPr>
          <a:xfrm>
            <a:off x="609365" y="2230435"/>
            <a:ext cx="2857735" cy="2067827"/>
          </a:xfrm>
          <a:prstGeom prst="rect">
            <a:avLst/>
          </a:prstGeom>
        </p:spPr>
      </p:pic>
      <p:sp>
        <p:nvSpPr>
          <p:cNvPr id="25" name="TextBox 24">
            <a:extLst>
              <a:ext uri="{FF2B5EF4-FFF2-40B4-BE49-F238E27FC236}">
                <a16:creationId xmlns:a16="http://schemas.microsoft.com/office/drawing/2014/main" id="{DF51B2D5-498D-5C2B-28D2-09011FD6BBB1}"/>
              </a:ext>
            </a:extLst>
          </p:cNvPr>
          <p:cNvSpPr txBox="1"/>
          <p:nvPr/>
        </p:nvSpPr>
        <p:spPr>
          <a:xfrm>
            <a:off x="3946953" y="3124258"/>
            <a:ext cx="317716" cy="401007"/>
          </a:xfrm>
          <a:prstGeom prst="rect">
            <a:avLst/>
          </a:prstGeom>
          <a:noFill/>
        </p:spPr>
        <p:txBody>
          <a:bodyPr wrap="none" rtlCol="0">
            <a:spAutoFit/>
          </a:bodyPr>
          <a:lstStyle/>
          <a:p>
            <a:r>
              <a:rPr lang="en-US" dirty="0"/>
              <a:t>X</a:t>
            </a:r>
          </a:p>
        </p:txBody>
      </p:sp>
    </p:spTree>
    <p:extLst>
      <p:ext uri="{BB962C8B-B14F-4D97-AF65-F5344CB8AC3E}">
        <p14:creationId xmlns:p14="http://schemas.microsoft.com/office/powerpoint/2010/main" val="2424718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B42F-C33C-98A5-99D7-729A5A090492}"/>
              </a:ext>
            </a:extLst>
          </p:cNvPr>
          <p:cNvSpPr>
            <a:spLocks noGrp="1"/>
          </p:cNvSpPr>
          <p:nvPr>
            <p:ph type="title"/>
          </p:nvPr>
        </p:nvSpPr>
        <p:spPr>
          <a:solidFill>
            <a:srgbClr val="0070C0"/>
          </a:solidFill>
        </p:spPr>
        <p:txBody>
          <a:bodyPr>
            <a:normAutofit fontScale="90000"/>
          </a:bodyPr>
          <a:lstStyle/>
          <a:p>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Post 2000 Cymbidium </a:t>
            </a:r>
            <a:r>
              <a:rPr lang="en-US" sz="2700" i="1" dirty="0">
                <a:solidFill>
                  <a:schemeClr val="bg1"/>
                </a:solidFill>
                <a:latin typeface="Arial" panose="020B0604020202020204" pitchFamily="34" charset="0"/>
                <a:cs typeface="Arial" panose="020B0604020202020204" pitchFamily="34" charset="0"/>
              </a:rPr>
              <a:t>eburneum Hybrid</a:t>
            </a:r>
            <a:r>
              <a:rPr lang="en-US" sz="2700" dirty="0">
                <a:solidFill>
                  <a:schemeClr val="bg1"/>
                </a:solidFill>
                <a:latin typeface="Arial" panose="020B0604020202020204" pitchFamily="34" charset="0"/>
                <a:cs typeface="Arial" panose="020B0604020202020204" pitchFamily="34" charset="0"/>
              </a:rPr>
              <a:t>  </a:t>
            </a:r>
            <a:br>
              <a:rPr lang="en-US" sz="2700" dirty="0">
                <a:solidFill>
                  <a:schemeClr val="bg1"/>
                </a:solidFill>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Species x Complex </a:t>
            </a: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5400" dirty="0">
                <a:latin typeface="Arial" panose="020B0604020202020204" pitchFamily="34" charset="0"/>
                <a:cs typeface="Arial" panose="020B0604020202020204" pitchFamily="34" charset="0"/>
              </a:rPr>
            </a:br>
            <a:endParaRPr lang="en-US" dirty="0"/>
          </a:p>
        </p:txBody>
      </p:sp>
      <p:sp>
        <p:nvSpPr>
          <p:cNvPr id="4" name="Slide Number Placeholder 3">
            <a:extLst>
              <a:ext uri="{FF2B5EF4-FFF2-40B4-BE49-F238E27FC236}">
                <a16:creationId xmlns:a16="http://schemas.microsoft.com/office/drawing/2014/main" id="{1F0B1CD4-9982-1CDA-7693-C0318B65A665}"/>
              </a:ext>
            </a:extLst>
          </p:cNvPr>
          <p:cNvSpPr>
            <a:spLocks noGrp="1"/>
          </p:cNvSpPr>
          <p:nvPr>
            <p:ph type="sldNum" sz="quarter" idx="12"/>
          </p:nvPr>
        </p:nvSpPr>
        <p:spPr/>
        <p:txBody>
          <a:bodyPr/>
          <a:lstStyle/>
          <a:p>
            <a:fld id="{B49EFE17-B099-484B-97C0-ABDCD6AFD1BA}" type="slidenum">
              <a:rPr lang="en-US" smtClean="0"/>
              <a:pPr/>
              <a:t>19</a:t>
            </a:fld>
            <a:endParaRPr lang="en-US" dirty="0"/>
          </a:p>
        </p:txBody>
      </p:sp>
      <p:sp>
        <p:nvSpPr>
          <p:cNvPr id="8" name="TextBox 7">
            <a:extLst>
              <a:ext uri="{FF2B5EF4-FFF2-40B4-BE49-F238E27FC236}">
                <a16:creationId xmlns:a16="http://schemas.microsoft.com/office/drawing/2014/main" id="{A0B16C52-4C57-5835-C0FB-05300C503879}"/>
              </a:ext>
            </a:extLst>
          </p:cNvPr>
          <p:cNvSpPr txBox="1"/>
          <p:nvPr/>
        </p:nvSpPr>
        <p:spPr>
          <a:xfrm>
            <a:off x="388620" y="4361993"/>
            <a:ext cx="349758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Cymbidium eburneum ‘Gillian’ HCC/AOS</a:t>
            </a:r>
          </a:p>
          <a:p>
            <a:pPr algn="ctr"/>
            <a:r>
              <a:rPr lang="en-US" sz="1400" dirty="0">
                <a:latin typeface="Arial" panose="020B0604020202020204" pitchFamily="34" charset="0"/>
                <a:cs typeface="Arial" panose="020B0604020202020204" pitchFamily="34" charset="0"/>
              </a:rPr>
              <a:t>79 points, 1991, Photography by OWZ Lib</a:t>
            </a:r>
          </a:p>
        </p:txBody>
      </p:sp>
      <p:sp>
        <p:nvSpPr>
          <p:cNvPr id="9" name="TextBox 8">
            <a:extLst>
              <a:ext uri="{FF2B5EF4-FFF2-40B4-BE49-F238E27FC236}">
                <a16:creationId xmlns:a16="http://schemas.microsoft.com/office/drawing/2014/main" id="{FA452380-E341-30AC-3EDA-186DE07BE89E}"/>
              </a:ext>
            </a:extLst>
          </p:cNvPr>
          <p:cNvSpPr txBox="1"/>
          <p:nvPr/>
        </p:nvSpPr>
        <p:spPr>
          <a:xfrm>
            <a:off x="3867848" y="4361993"/>
            <a:ext cx="3904552"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Cymbidium Wallacia ‘Cecil Park’ unawarded</a:t>
            </a:r>
          </a:p>
          <a:p>
            <a:pPr algn="ctr"/>
            <a:r>
              <a:rPr lang="en-US" sz="1400" dirty="0">
                <a:latin typeface="Arial" panose="020B0604020202020204" pitchFamily="34" charset="0"/>
                <a:cs typeface="Arial" panose="020B0604020202020204" pitchFamily="34" charset="0"/>
              </a:rPr>
              <a:t>Originated and Registered  in 1974 by Wondabah, Photography by Wayman Bussey</a:t>
            </a:r>
            <a:endParaRPr lang="en-US" sz="1400" dirty="0"/>
          </a:p>
        </p:txBody>
      </p:sp>
      <p:sp>
        <p:nvSpPr>
          <p:cNvPr id="10" name="TextBox 9">
            <a:extLst>
              <a:ext uri="{FF2B5EF4-FFF2-40B4-BE49-F238E27FC236}">
                <a16:creationId xmlns:a16="http://schemas.microsoft.com/office/drawing/2014/main" id="{5C3C067A-4877-750E-BA26-68FC0DDDD636}"/>
              </a:ext>
            </a:extLst>
          </p:cNvPr>
          <p:cNvSpPr txBox="1"/>
          <p:nvPr/>
        </p:nvSpPr>
        <p:spPr>
          <a:xfrm>
            <a:off x="182621" y="7604047"/>
            <a:ext cx="2141065"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 Eburneum Gold ‘1’</a:t>
            </a:r>
            <a:endParaRPr lang="en-US" sz="1400" dirty="0"/>
          </a:p>
        </p:txBody>
      </p:sp>
      <p:sp>
        <p:nvSpPr>
          <p:cNvPr id="12" name="TextBox 11">
            <a:extLst>
              <a:ext uri="{FF2B5EF4-FFF2-40B4-BE49-F238E27FC236}">
                <a16:creationId xmlns:a16="http://schemas.microsoft.com/office/drawing/2014/main" id="{E8007B00-D3F5-540E-FF4C-2B8859D53E41}"/>
              </a:ext>
            </a:extLst>
          </p:cNvPr>
          <p:cNvSpPr txBox="1"/>
          <p:nvPr/>
        </p:nvSpPr>
        <p:spPr>
          <a:xfrm>
            <a:off x="5277992" y="7573201"/>
            <a:ext cx="235326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 Eburneum Gold ‘2’</a:t>
            </a:r>
          </a:p>
        </p:txBody>
      </p:sp>
      <p:sp>
        <p:nvSpPr>
          <p:cNvPr id="13" name="TextBox 12">
            <a:extLst>
              <a:ext uri="{FF2B5EF4-FFF2-40B4-BE49-F238E27FC236}">
                <a16:creationId xmlns:a16="http://schemas.microsoft.com/office/drawing/2014/main" id="{9852311C-540F-1BE2-5190-7A9A306265D7}"/>
              </a:ext>
            </a:extLst>
          </p:cNvPr>
          <p:cNvSpPr txBox="1"/>
          <p:nvPr/>
        </p:nvSpPr>
        <p:spPr>
          <a:xfrm>
            <a:off x="1378648" y="8770508"/>
            <a:ext cx="4978400"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 Eburneum Gold ‘Santy’</a:t>
            </a:r>
          </a:p>
          <a:p>
            <a:pPr algn="ctr"/>
            <a:r>
              <a:rPr lang="en-US" sz="1400" dirty="0">
                <a:latin typeface="Arial" panose="020B0604020202020204" pitchFamily="34" charset="0"/>
                <a:cs typeface="Arial" panose="020B0604020202020204" pitchFamily="34" charset="0"/>
              </a:rPr>
              <a:t>Originated and Registered in 2021 by Joe Santy</a:t>
            </a:r>
          </a:p>
          <a:p>
            <a:pPr algn="ctr"/>
            <a:r>
              <a:rPr lang="en-US" sz="1400" dirty="0">
                <a:latin typeface="Arial" panose="020B0604020202020204" pitchFamily="34" charset="0"/>
                <a:cs typeface="Arial" panose="020B0604020202020204" pitchFamily="34" charset="0"/>
              </a:rPr>
              <a:t>Photography by Joe Santy</a:t>
            </a:r>
          </a:p>
        </p:txBody>
      </p:sp>
      <p:pic>
        <p:nvPicPr>
          <p:cNvPr id="24" name="Picture 23">
            <a:extLst>
              <a:ext uri="{FF2B5EF4-FFF2-40B4-BE49-F238E27FC236}">
                <a16:creationId xmlns:a16="http://schemas.microsoft.com/office/drawing/2014/main" id="{AD696ADF-C683-6681-382A-64DAF1529FC2}"/>
              </a:ext>
            </a:extLst>
          </p:cNvPr>
          <p:cNvPicPr>
            <a:picLocks noChangeAspect="1"/>
          </p:cNvPicPr>
          <p:nvPr/>
        </p:nvPicPr>
        <p:blipFill>
          <a:blip r:embed="rId3"/>
          <a:stretch>
            <a:fillRect/>
          </a:stretch>
        </p:blipFill>
        <p:spPr>
          <a:xfrm>
            <a:off x="609365" y="2230435"/>
            <a:ext cx="2857735" cy="2067827"/>
          </a:xfrm>
          <a:prstGeom prst="rect">
            <a:avLst/>
          </a:prstGeom>
        </p:spPr>
      </p:pic>
      <p:sp>
        <p:nvSpPr>
          <p:cNvPr id="25" name="TextBox 24">
            <a:extLst>
              <a:ext uri="{FF2B5EF4-FFF2-40B4-BE49-F238E27FC236}">
                <a16:creationId xmlns:a16="http://schemas.microsoft.com/office/drawing/2014/main" id="{DF51B2D5-498D-5C2B-28D2-09011FD6BBB1}"/>
              </a:ext>
            </a:extLst>
          </p:cNvPr>
          <p:cNvSpPr txBox="1"/>
          <p:nvPr/>
        </p:nvSpPr>
        <p:spPr>
          <a:xfrm>
            <a:off x="3946953" y="3124258"/>
            <a:ext cx="317716" cy="401007"/>
          </a:xfrm>
          <a:prstGeom prst="rect">
            <a:avLst/>
          </a:prstGeom>
          <a:noFill/>
        </p:spPr>
        <p:txBody>
          <a:bodyPr wrap="none" rtlCol="0">
            <a:spAutoFit/>
          </a:bodyPr>
          <a:lstStyle/>
          <a:p>
            <a:r>
              <a:rPr lang="en-US" dirty="0"/>
              <a:t>X</a:t>
            </a:r>
          </a:p>
        </p:txBody>
      </p:sp>
      <p:pic>
        <p:nvPicPr>
          <p:cNvPr id="5" name="Picture 4">
            <a:extLst>
              <a:ext uri="{FF2B5EF4-FFF2-40B4-BE49-F238E27FC236}">
                <a16:creationId xmlns:a16="http://schemas.microsoft.com/office/drawing/2014/main" id="{89AB986A-1C58-F7DB-AE14-EFDEF7D77245}"/>
              </a:ext>
            </a:extLst>
          </p:cNvPr>
          <p:cNvPicPr>
            <a:picLocks noChangeAspect="1"/>
          </p:cNvPicPr>
          <p:nvPr/>
        </p:nvPicPr>
        <p:blipFill>
          <a:blip r:embed="rId4"/>
          <a:stretch>
            <a:fillRect/>
          </a:stretch>
        </p:blipFill>
        <p:spPr>
          <a:xfrm>
            <a:off x="4716430" y="2257981"/>
            <a:ext cx="2586149" cy="2053109"/>
          </a:xfrm>
          <a:prstGeom prst="rect">
            <a:avLst/>
          </a:prstGeom>
        </p:spPr>
      </p:pic>
      <p:pic>
        <p:nvPicPr>
          <p:cNvPr id="11" name="Content Placeholder 10">
            <a:extLst>
              <a:ext uri="{FF2B5EF4-FFF2-40B4-BE49-F238E27FC236}">
                <a16:creationId xmlns:a16="http://schemas.microsoft.com/office/drawing/2014/main" id="{48F55194-4B82-689A-3587-87CCE1343EF3}"/>
              </a:ext>
            </a:extLst>
          </p:cNvPr>
          <p:cNvPicPr>
            <a:picLocks noGrp="1" noChangeAspect="1"/>
          </p:cNvPicPr>
          <p:nvPr>
            <p:ph idx="1"/>
          </p:nvPr>
        </p:nvPicPr>
        <p:blipFill>
          <a:blip r:embed="rId5"/>
          <a:stretch>
            <a:fillRect/>
          </a:stretch>
        </p:blipFill>
        <p:spPr>
          <a:xfrm>
            <a:off x="2644879" y="6158274"/>
            <a:ext cx="2353260" cy="1938942"/>
          </a:xfrm>
          <a:prstGeom prst="rect">
            <a:avLst/>
          </a:prstGeom>
        </p:spPr>
      </p:pic>
      <p:pic>
        <p:nvPicPr>
          <p:cNvPr id="16" name="Picture 15" descr="A close up of a flower&#10;&#10;Description automatically generated">
            <a:extLst>
              <a:ext uri="{FF2B5EF4-FFF2-40B4-BE49-F238E27FC236}">
                <a16:creationId xmlns:a16="http://schemas.microsoft.com/office/drawing/2014/main" id="{92E9362A-4726-F3EF-4269-41BC4036E7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621" y="5798821"/>
            <a:ext cx="2141065" cy="1745214"/>
          </a:xfrm>
          <a:prstGeom prst="rect">
            <a:avLst/>
          </a:prstGeom>
        </p:spPr>
      </p:pic>
      <p:pic>
        <p:nvPicPr>
          <p:cNvPr id="20" name="Picture 19" descr="A close up of a flower&#10;&#10;Description automatically generated with medium confidence">
            <a:extLst>
              <a:ext uri="{FF2B5EF4-FFF2-40B4-BE49-F238E27FC236}">
                <a16:creationId xmlns:a16="http://schemas.microsoft.com/office/drawing/2014/main" id="{FC066F78-790E-166F-A4C3-091313F36D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7468" y="5774139"/>
            <a:ext cx="2172311" cy="1799062"/>
          </a:xfrm>
          <a:prstGeom prst="rect">
            <a:avLst/>
          </a:prstGeom>
        </p:spPr>
      </p:pic>
      <p:pic>
        <p:nvPicPr>
          <p:cNvPr id="22" name="Picture 21" descr="A close up of flowers&#10;&#10;Description automatically generated with low confidence">
            <a:extLst>
              <a:ext uri="{FF2B5EF4-FFF2-40B4-BE49-F238E27FC236}">
                <a16:creationId xmlns:a16="http://schemas.microsoft.com/office/drawing/2014/main" id="{9DAB2D2C-73E4-32E4-33A2-C29778F526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4879" y="5343318"/>
            <a:ext cx="2595270" cy="3460360"/>
          </a:xfrm>
          <a:prstGeom prst="rect">
            <a:avLst/>
          </a:prstGeom>
        </p:spPr>
      </p:pic>
    </p:spTree>
    <p:extLst>
      <p:ext uri="{BB962C8B-B14F-4D97-AF65-F5344CB8AC3E}">
        <p14:creationId xmlns:p14="http://schemas.microsoft.com/office/powerpoint/2010/main" val="3561540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EA1927-F8CD-2859-3D84-13C08971EF19}"/>
              </a:ext>
            </a:extLst>
          </p:cNvPr>
          <p:cNvSpPr>
            <a:spLocks noGrp="1"/>
          </p:cNvSpPr>
          <p:nvPr>
            <p:ph idx="1"/>
          </p:nvPr>
        </p:nvSpPr>
        <p:spPr>
          <a:xfrm>
            <a:off x="388620" y="6268431"/>
            <a:ext cx="6995160" cy="3241064"/>
          </a:xfrm>
        </p:spPr>
        <p:txBody>
          <a:bodyPr>
            <a:normAutofit/>
          </a:bodyPr>
          <a:lstStyle/>
          <a:p>
            <a:pPr marL="0" indent="0" algn="l">
              <a:buNone/>
            </a:pPr>
            <a:r>
              <a:rPr lang="en-US" sz="1800" b="0" i="0" dirty="0">
                <a:solidFill>
                  <a:srgbClr val="000000"/>
                </a:solidFill>
                <a:effectLst/>
                <a:latin typeface="Arial" panose="020B0604020202020204" pitchFamily="34" charset="0"/>
              </a:rPr>
              <a:t>Cymbidium </a:t>
            </a:r>
            <a:r>
              <a:rPr lang="en-US" sz="1800" b="0" i="1" dirty="0">
                <a:solidFill>
                  <a:srgbClr val="000000"/>
                </a:solidFill>
                <a:effectLst/>
                <a:latin typeface="Arial" panose="020B0604020202020204" pitchFamily="34" charset="0"/>
              </a:rPr>
              <a:t>eburneum</a:t>
            </a:r>
            <a:r>
              <a:rPr lang="en-US" sz="1800" b="0" i="0" dirty="0">
                <a:solidFill>
                  <a:srgbClr val="000000"/>
                </a:solidFill>
                <a:effectLst/>
                <a:latin typeface="Arial" panose="020B0604020202020204" pitchFamily="34" charset="0"/>
              </a:rPr>
              <a:t> was first described by John Lindley (1847) in the Botanical Register. 33: t. 67.  Type reported ‘East Indies’  </a:t>
            </a:r>
          </a:p>
          <a:p>
            <a:pPr marL="0" indent="0" algn="l">
              <a:buNone/>
            </a:pPr>
            <a:r>
              <a:rPr lang="en-US" sz="1800" dirty="0">
                <a:solidFill>
                  <a:srgbClr val="000000"/>
                </a:solidFill>
                <a:latin typeface="Arial" panose="020B0604020202020204" pitchFamily="34" charset="0"/>
              </a:rPr>
              <a:t>	</a:t>
            </a:r>
          </a:p>
          <a:p>
            <a:pPr marL="0" indent="0" algn="l">
              <a:buNone/>
            </a:pPr>
            <a:r>
              <a:rPr lang="en-US" sz="1800" b="0" i="0" dirty="0">
                <a:solidFill>
                  <a:srgbClr val="000000"/>
                </a:solidFill>
                <a:effectLst/>
                <a:latin typeface="Arial" panose="020B0604020202020204" pitchFamily="34" charset="0"/>
              </a:rPr>
              <a:t>	From specimen cultivated by Loddiges nursery -</a:t>
            </a:r>
          </a:p>
          <a:p>
            <a:pPr marL="0" indent="0" algn="l">
              <a:buNone/>
            </a:pPr>
            <a:r>
              <a:rPr lang="en-US" sz="1800" b="0" i="0" dirty="0">
                <a:solidFill>
                  <a:srgbClr val="000000"/>
                </a:solidFill>
                <a:effectLst/>
                <a:latin typeface="Arial" panose="020B0604020202020204" pitchFamily="34" charset="0"/>
              </a:rPr>
              <a:t>	(</a:t>
            </a:r>
            <a:r>
              <a:rPr lang="en-US" sz="1800" i="0" dirty="0">
                <a:solidFill>
                  <a:srgbClr val="202122"/>
                </a:solidFill>
                <a:effectLst/>
                <a:latin typeface="Arial" panose="020B0604020202020204" pitchFamily="34" charset="0"/>
              </a:rPr>
              <a:t>The Loddiges </a:t>
            </a:r>
            <a:r>
              <a:rPr lang="en-US" sz="1800" b="0" i="0" dirty="0">
                <a:solidFill>
                  <a:srgbClr val="202122"/>
                </a:solidFill>
                <a:effectLst/>
                <a:latin typeface="Arial" panose="020B0604020202020204" pitchFamily="34" charset="0"/>
              </a:rPr>
              <a:t>family managed one of the most </a:t>
            </a:r>
          </a:p>
          <a:p>
            <a:pPr marL="0" indent="0" algn="l">
              <a:buNone/>
            </a:pPr>
            <a:r>
              <a:rPr lang="en-US" sz="1800" dirty="0">
                <a:solidFill>
                  <a:srgbClr val="202122"/>
                </a:solidFill>
                <a:latin typeface="Arial" panose="020B0604020202020204" pitchFamily="34" charset="0"/>
              </a:rPr>
              <a:t>	</a:t>
            </a:r>
            <a:r>
              <a:rPr lang="en-US" sz="1800" b="0" i="0" dirty="0">
                <a:solidFill>
                  <a:srgbClr val="202122"/>
                </a:solidFill>
                <a:effectLst/>
                <a:latin typeface="Arial" panose="020B0604020202020204" pitchFamily="34" charset="0"/>
              </a:rPr>
              <a:t>notable of the 18th and 19th century exotic plant 	nurseries.)</a:t>
            </a:r>
            <a:endParaRPr lang="en-US" sz="1800" b="0" i="0" dirty="0">
              <a:effectLst/>
              <a:latin typeface="Arial" panose="020B0604020202020204" pitchFamily="34" charset="0"/>
            </a:endParaRPr>
          </a:p>
          <a:p>
            <a:pPr marL="0" indent="0" algn="l">
              <a:buNone/>
            </a:pPr>
            <a:endParaRPr lang="en-US" sz="1800" dirty="0">
              <a:solidFill>
                <a:srgbClr val="000000"/>
              </a:solidFill>
              <a:latin typeface="Arial" panose="020B0604020202020204" pitchFamily="34" charset="0"/>
            </a:endParaRPr>
          </a:p>
          <a:p>
            <a:pPr marL="0" indent="0" algn="l">
              <a:buNone/>
            </a:pPr>
            <a:r>
              <a:rPr lang="en-US" sz="1800" b="0" i="0" dirty="0">
                <a:solidFill>
                  <a:srgbClr val="000000"/>
                </a:solidFill>
                <a:effectLst/>
                <a:latin typeface="Arial" panose="020B0604020202020204" pitchFamily="34" charset="0"/>
              </a:rPr>
              <a:t>Sir Joseph Paxton (1849) described Cymbidium </a:t>
            </a:r>
            <a:r>
              <a:rPr lang="en-US" sz="1800" b="0" i="1" dirty="0">
                <a:solidFill>
                  <a:srgbClr val="000000"/>
                </a:solidFill>
                <a:effectLst/>
                <a:latin typeface="Arial" panose="020B0604020202020204" pitchFamily="34" charset="0"/>
              </a:rPr>
              <a:t>eburneum</a:t>
            </a:r>
            <a:r>
              <a:rPr lang="en-US" sz="1800" b="0" i="0" dirty="0">
                <a:solidFill>
                  <a:srgbClr val="000000"/>
                </a:solidFill>
                <a:effectLst/>
                <a:latin typeface="Arial" panose="020B0604020202020204" pitchFamily="34" charset="0"/>
              </a:rPr>
              <a:t> in Botanical Magazine. 145 – 146. Type: India, Khasia Hills</a:t>
            </a:r>
            <a:endParaRPr lang="en-US" b="0" i="0" dirty="0">
              <a:solidFill>
                <a:srgbClr val="000000"/>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9FCB22AC-568C-1DF9-3855-C021BEFE3A9B}"/>
              </a:ext>
            </a:extLst>
          </p:cNvPr>
          <p:cNvSpPr>
            <a:spLocks noGrp="1"/>
          </p:cNvSpPr>
          <p:nvPr>
            <p:ph type="sldNum" sz="quarter" idx="12"/>
          </p:nvPr>
        </p:nvSpPr>
        <p:spPr/>
        <p:txBody>
          <a:bodyPr/>
          <a:lstStyle/>
          <a:p>
            <a:fld id="{B49EFE17-B099-484B-97C0-ABDCD6AFD1BA}" type="slidenum">
              <a:rPr lang="en-US" smtClean="0"/>
              <a:pPr/>
              <a:t>2</a:t>
            </a:fld>
            <a:endParaRPr lang="en-US" dirty="0"/>
          </a:p>
        </p:txBody>
      </p:sp>
      <p:sp>
        <p:nvSpPr>
          <p:cNvPr id="9" name="TextBox 8">
            <a:extLst>
              <a:ext uri="{FF2B5EF4-FFF2-40B4-BE49-F238E27FC236}">
                <a16:creationId xmlns:a16="http://schemas.microsoft.com/office/drawing/2014/main" id="{9DFDB3BA-7020-D119-5FAD-A2170C5EDD16}"/>
              </a:ext>
            </a:extLst>
          </p:cNvPr>
          <p:cNvSpPr txBox="1"/>
          <p:nvPr/>
        </p:nvSpPr>
        <p:spPr>
          <a:xfrm>
            <a:off x="727655" y="5622100"/>
            <a:ext cx="6523151" cy="523220"/>
          </a:xfrm>
          <a:prstGeom prst="rect">
            <a:avLst/>
          </a:prstGeom>
          <a:noFill/>
        </p:spPr>
        <p:txBody>
          <a:bodyPr wrap="square" rtlCol="0">
            <a:spAutoFit/>
          </a:bodyPr>
          <a:lstStyle/>
          <a:p>
            <a:pPr algn="ctr"/>
            <a:r>
              <a:rPr lang="en-US" sz="1400" dirty="0"/>
              <a:t>Cymbidium </a:t>
            </a:r>
            <a:r>
              <a:rPr lang="en-US" sz="1400" i="1" dirty="0"/>
              <a:t>eburneum</a:t>
            </a:r>
            <a:r>
              <a:rPr lang="en-US" sz="1400" dirty="0"/>
              <a:t> found in Select Orchidaceous Plants, </a:t>
            </a:r>
          </a:p>
          <a:p>
            <a:pPr algn="ctr"/>
            <a:r>
              <a:rPr lang="en-US" sz="1400" dirty="0"/>
              <a:t>Illustrator Walter Hood Finch </a:t>
            </a:r>
          </a:p>
        </p:txBody>
      </p:sp>
      <p:pic>
        <p:nvPicPr>
          <p:cNvPr id="13" name="Picture 12">
            <a:extLst>
              <a:ext uri="{FF2B5EF4-FFF2-40B4-BE49-F238E27FC236}">
                <a16:creationId xmlns:a16="http://schemas.microsoft.com/office/drawing/2014/main" id="{DE8E10A6-A00B-D7E2-ED8D-FDE5762738D4}"/>
              </a:ext>
            </a:extLst>
          </p:cNvPr>
          <p:cNvPicPr>
            <a:picLocks noChangeAspect="1"/>
          </p:cNvPicPr>
          <p:nvPr/>
        </p:nvPicPr>
        <p:blipFill>
          <a:blip r:embed="rId3"/>
          <a:stretch>
            <a:fillRect/>
          </a:stretch>
        </p:blipFill>
        <p:spPr>
          <a:xfrm>
            <a:off x="1748306" y="476517"/>
            <a:ext cx="4275787" cy="5069551"/>
          </a:xfrm>
          <a:prstGeom prst="rect">
            <a:avLst/>
          </a:prstGeom>
        </p:spPr>
      </p:pic>
    </p:spTree>
    <p:extLst>
      <p:ext uri="{BB962C8B-B14F-4D97-AF65-F5344CB8AC3E}">
        <p14:creationId xmlns:p14="http://schemas.microsoft.com/office/powerpoint/2010/main" val="1450528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B42F-C33C-98A5-99D7-729A5A090492}"/>
              </a:ext>
            </a:extLst>
          </p:cNvPr>
          <p:cNvSpPr>
            <a:spLocks noGrp="1"/>
          </p:cNvSpPr>
          <p:nvPr>
            <p:ph type="title"/>
          </p:nvPr>
        </p:nvSpPr>
        <p:spPr>
          <a:solidFill>
            <a:srgbClr val="0070C0"/>
          </a:solidFill>
        </p:spPr>
        <p:txBody>
          <a:bodyPr>
            <a:normAutofit fontScale="90000"/>
          </a:bodyPr>
          <a:lstStyle/>
          <a:p>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Traits to Consider When Judging </a:t>
            </a:r>
            <a:br>
              <a:rPr lang="en-US" sz="2700" dirty="0">
                <a:solidFill>
                  <a:schemeClr val="bg1"/>
                </a:solidFill>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Cymbidium </a:t>
            </a:r>
            <a:r>
              <a:rPr lang="en-US" sz="2700" i="1" dirty="0">
                <a:solidFill>
                  <a:schemeClr val="bg1"/>
                </a:solidFill>
                <a:latin typeface="Arial" panose="020B0604020202020204" pitchFamily="34" charset="0"/>
                <a:cs typeface="Arial" panose="020B0604020202020204" pitchFamily="34" charset="0"/>
              </a:rPr>
              <a:t>eburneum</a:t>
            </a:r>
            <a:br>
              <a:rPr lang="en-US" sz="2700" dirty="0">
                <a:solidFill>
                  <a:schemeClr val="bg1"/>
                </a:solidFill>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br>
              <a:rPr lang="en-US" sz="5400" dirty="0">
                <a:latin typeface="Arial" panose="020B0604020202020204" pitchFamily="34" charset="0"/>
                <a:cs typeface="Arial" panose="020B0604020202020204" pitchFamily="34" charset="0"/>
              </a:rPr>
            </a:br>
            <a:endParaRPr lang="en-US" dirty="0"/>
          </a:p>
        </p:txBody>
      </p:sp>
      <p:sp>
        <p:nvSpPr>
          <p:cNvPr id="4" name="Slide Number Placeholder 3">
            <a:extLst>
              <a:ext uri="{FF2B5EF4-FFF2-40B4-BE49-F238E27FC236}">
                <a16:creationId xmlns:a16="http://schemas.microsoft.com/office/drawing/2014/main" id="{1F0B1CD4-9982-1CDA-7693-C0318B65A665}"/>
              </a:ext>
            </a:extLst>
          </p:cNvPr>
          <p:cNvSpPr>
            <a:spLocks noGrp="1"/>
          </p:cNvSpPr>
          <p:nvPr>
            <p:ph type="sldNum" sz="quarter" idx="12"/>
          </p:nvPr>
        </p:nvSpPr>
        <p:spPr/>
        <p:txBody>
          <a:bodyPr/>
          <a:lstStyle/>
          <a:p>
            <a:fld id="{B49EFE17-B099-484B-97C0-ABDCD6AFD1BA}" type="slidenum">
              <a:rPr lang="en-US" smtClean="0"/>
              <a:pPr/>
              <a:t>20</a:t>
            </a:fld>
            <a:endParaRPr lang="en-US" dirty="0"/>
          </a:p>
        </p:txBody>
      </p:sp>
      <p:sp>
        <p:nvSpPr>
          <p:cNvPr id="10" name="TextBox 9">
            <a:extLst>
              <a:ext uri="{FF2B5EF4-FFF2-40B4-BE49-F238E27FC236}">
                <a16:creationId xmlns:a16="http://schemas.microsoft.com/office/drawing/2014/main" id="{5C3C067A-4877-750E-BA26-68FC0DDDD636}"/>
              </a:ext>
            </a:extLst>
          </p:cNvPr>
          <p:cNvSpPr txBox="1"/>
          <p:nvPr/>
        </p:nvSpPr>
        <p:spPr>
          <a:xfrm>
            <a:off x="-2009434" y="7491313"/>
            <a:ext cx="2141065"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endParaRPr lang="en-US" sz="1400" dirty="0"/>
          </a:p>
        </p:txBody>
      </p:sp>
      <p:sp>
        <p:nvSpPr>
          <p:cNvPr id="6" name="Content Placeholder 5">
            <a:extLst>
              <a:ext uri="{FF2B5EF4-FFF2-40B4-BE49-F238E27FC236}">
                <a16:creationId xmlns:a16="http://schemas.microsoft.com/office/drawing/2014/main" id="{797E7917-3ADC-A0A2-F807-7702C54B98B6}"/>
              </a:ext>
            </a:extLst>
          </p:cNvPr>
          <p:cNvSpPr>
            <a:spLocks noGrp="1"/>
          </p:cNvSpPr>
          <p:nvPr>
            <p:ph idx="1"/>
          </p:nvPr>
        </p:nvSpPr>
        <p:spPr>
          <a:xfrm>
            <a:off x="388620" y="2684569"/>
            <a:ext cx="6995160" cy="6638079"/>
          </a:xfrm>
        </p:spPr>
        <p:txBody>
          <a:bodyPr>
            <a:normAutofit/>
          </a:bodyPr>
          <a:lstStyle/>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Fullness of flower segments</a:t>
            </a:r>
          </a:p>
          <a:p>
            <a:r>
              <a:rPr lang="en-US" sz="2400" dirty="0">
                <a:latin typeface="Arial" panose="020B0604020202020204" pitchFamily="34" charset="0"/>
                <a:cs typeface="Arial" panose="020B0604020202020204" pitchFamily="34" charset="0"/>
              </a:rPr>
              <a:t>Flatness – lip must be visible when viewing flower perpendicularly</a:t>
            </a:r>
          </a:p>
          <a:p>
            <a:r>
              <a:rPr lang="en-US" sz="2400" dirty="0">
                <a:latin typeface="Arial" panose="020B0604020202020204" pitchFamily="34" charset="0"/>
                <a:cs typeface="Arial" panose="020B0604020202020204" pitchFamily="34" charset="0"/>
              </a:rPr>
              <a:t>Number of flowers, if hybrid  </a:t>
            </a:r>
          </a:p>
          <a:p>
            <a:r>
              <a:rPr lang="en-US" sz="2400" dirty="0">
                <a:latin typeface="Arial" panose="020B0604020202020204" pitchFamily="34" charset="0"/>
                <a:cs typeface="Arial" panose="020B0604020202020204" pitchFamily="34" charset="0"/>
              </a:rPr>
              <a:t>Balance – overall proportions </a:t>
            </a:r>
          </a:p>
          <a:p>
            <a:r>
              <a:rPr lang="en-US" sz="2400" dirty="0">
                <a:latin typeface="Arial" panose="020B0604020202020204" pitchFamily="34" charset="0"/>
                <a:cs typeface="Arial" panose="020B0604020202020204" pitchFamily="34" charset="0"/>
              </a:rPr>
              <a:t>Lack of fenestration </a:t>
            </a:r>
          </a:p>
          <a:p>
            <a:r>
              <a:rPr lang="en-US" sz="2400" dirty="0">
                <a:latin typeface="Arial" panose="020B0604020202020204" pitchFamily="34" charset="0"/>
                <a:cs typeface="Arial" panose="020B0604020202020204" pitchFamily="34" charset="0"/>
              </a:rPr>
              <a:t>Absence of overly cupped flowers</a:t>
            </a:r>
          </a:p>
          <a:p>
            <a:r>
              <a:rPr lang="en-US" sz="2400" dirty="0">
                <a:latin typeface="Arial" panose="020B0604020202020204" pitchFamily="34" charset="0"/>
                <a:cs typeface="Arial" panose="020B0604020202020204" pitchFamily="34" charset="0"/>
              </a:rPr>
              <a:t>Rolling lip missing </a:t>
            </a:r>
          </a:p>
          <a:p>
            <a:r>
              <a:rPr lang="en-US" sz="2400" dirty="0">
                <a:latin typeface="Arial" panose="020B0604020202020204" pitchFamily="34" charset="0"/>
                <a:cs typeface="Arial" panose="020B0604020202020204" pitchFamily="34" charset="0"/>
              </a:rPr>
              <a:t>Inflorescence height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267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16824-2E3C-AE3D-47B7-C2C2EA82B7C1}"/>
              </a:ext>
            </a:extLst>
          </p:cNvPr>
          <p:cNvSpPr>
            <a:spLocks noGrp="1"/>
          </p:cNvSpPr>
          <p:nvPr>
            <p:ph type="title"/>
          </p:nvPr>
        </p:nvSpPr>
        <p:spPr>
          <a:xfrm>
            <a:off x="406401" y="142651"/>
            <a:ext cx="6995160" cy="1676400"/>
          </a:xfrm>
          <a:solidFill>
            <a:srgbClr val="0070C0"/>
          </a:solidFill>
        </p:spPr>
        <p:txBody>
          <a:bodyPr>
            <a:normAutofit/>
          </a:bodyPr>
          <a:lstStyle/>
          <a:p>
            <a:r>
              <a:rPr lang="en-US" sz="4000" dirty="0">
                <a:solidFill>
                  <a:schemeClr val="bg1"/>
                </a:solidFill>
                <a:latin typeface="Arial" panose="020B0604020202020204" pitchFamily="34" charset="0"/>
                <a:cs typeface="Arial" panose="020B0604020202020204" pitchFamily="34" charset="0"/>
              </a:rPr>
              <a:t>Questions and Answers</a:t>
            </a:r>
          </a:p>
        </p:txBody>
      </p:sp>
      <p:sp>
        <p:nvSpPr>
          <p:cNvPr id="4" name="Slide Number Placeholder 3">
            <a:extLst>
              <a:ext uri="{FF2B5EF4-FFF2-40B4-BE49-F238E27FC236}">
                <a16:creationId xmlns:a16="http://schemas.microsoft.com/office/drawing/2014/main" id="{61765161-20DC-7CED-02CE-528B9885F442}"/>
              </a:ext>
            </a:extLst>
          </p:cNvPr>
          <p:cNvSpPr>
            <a:spLocks noGrp="1"/>
          </p:cNvSpPr>
          <p:nvPr>
            <p:ph type="sldNum" sz="quarter" idx="12"/>
          </p:nvPr>
        </p:nvSpPr>
        <p:spPr/>
        <p:txBody>
          <a:bodyPr/>
          <a:lstStyle/>
          <a:p>
            <a:fld id="{B49EFE17-B099-484B-97C0-ABDCD6AFD1BA}" type="slidenum">
              <a:rPr lang="en-US" smtClean="0"/>
              <a:pPr/>
              <a:t>21</a:t>
            </a:fld>
            <a:endParaRPr lang="en-US" dirty="0"/>
          </a:p>
        </p:txBody>
      </p:sp>
      <p:pic>
        <p:nvPicPr>
          <p:cNvPr id="7" name="Picture 6">
            <a:extLst>
              <a:ext uri="{FF2B5EF4-FFF2-40B4-BE49-F238E27FC236}">
                <a16:creationId xmlns:a16="http://schemas.microsoft.com/office/drawing/2014/main" id="{6A1BE646-CC73-C7D1-0A04-EB5348ED6EFC}"/>
              </a:ext>
            </a:extLst>
          </p:cNvPr>
          <p:cNvPicPr>
            <a:picLocks noChangeAspect="1"/>
          </p:cNvPicPr>
          <p:nvPr/>
        </p:nvPicPr>
        <p:blipFill>
          <a:blip r:embed="rId3"/>
          <a:stretch>
            <a:fillRect/>
          </a:stretch>
        </p:blipFill>
        <p:spPr>
          <a:xfrm>
            <a:off x="406400" y="1939289"/>
            <a:ext cx="2882899" cy="3239875"/>
          </a:xfrm>
          <a:prstGeom prst="rect">
            <a:avLst/>
          </a:prstGeom>
        </p:spPr>
      </p:pic>
      <p:pic>
        <p:nvPicPr>
          <p:cNvPr id="9" name="Picture 8">
            <a:extLst>
              <a:ext uri="{FF2B5EF4-FFF2-40B4-BE49-F238E27FC236}">
                <a16:creationId xmlns:a16="http://schemas.microsoft.com/office/drawing/2014/main" id="{77BC5B10-4DF4-4CE0-495F-8F936E43B83B}"/>
              </a:ext>
            </a:extLst>
          </p:cNvPr>
          <p:cNvPicPr>
            <a:picLocks noChangeAspect="1"/>
          </p:cNvPicPr>
          <p:nvPr/>
        </p:nvPicPr>
        <p:blipFill>
          <a:blip r:embed="rId4"/>
          <a:stretch>
            <a:fillRect/>
          </a:stretch>
        </p:blipFill>
        <p:spPr>
          <a:xfrm>
            <a:off x="4279900" y="1939289"/>
            <a:ext cx="2985770" cy="3239875"/>
          </a:xfrm>
          <a:prstGeom prst="rect">
            <a:avLst/>
          </a:prstGeom>
        </p:spPr>
      </p:pic>
      <p:pic>
        <p:nvPicPr>
          <p:cNvPr id="11" name="Picture 10">
            <a:extLst>
              <a:ext uri="{FF2B5EF4-FFF2-40B4-BE49-F238E27FC236}">
                <a16:creationId xmlns:a16="http://schemas.microsoft.com/office/drawing/2014/main" id="{A1A41F49-8B2B-1684-A6FD-9BF8D4849632}"/>
              </a:ext>
            </a:extLst>
          </p:cNvPr>
          <p:cNvPicPr>
            <a:picLocks noChangeAspect="1"/>
          </p:cNvPicPr>
          <p:nvPr/>
        </p:nvPicPr>
        <p:blipFill>
          <a:blip r:embed="rId5"/>
          <a:stretch>
            <a:fillRect/>
          </a:stretch>
        </p:blipFill>
        <p:spPr>
          <a:xfrm>
            <a:off x="360681" y="5888430"/>
            <a:ext cx="2899409" cy="3239875"/>
          </a:xfrm>
          <a:prstGeom prst="rect">
            <a:avLst/>
          </a:prstGeom>
        </p:spPr>
      </p:pic>
      <p:sp>
        <p:nvSpPr>
          <p:cNvPr id="13" name="TextBox 12">
            <a:extLst>
              <a:ext uri="{FF2B5EF4-FFF2-40B4-BE49-F238E27FC236}">
                <a16:creationId xmlns:a16="http://schemas.microsoft.com/office/drawing/2014/main" id="{671765B0-5CFA-DCE2-8F10-22050B3AFB2E}"/>
              </a:ext>
            </a:extLst>
          </p:cNvPr>
          <p:cNvSpPr txBox="1"/>
          <p:nvPr/>
        </p:nvSpPr>
        <p:spPr>
          <a:xfrm>
            <a:off x="388620" y="5212068"/>
            <a:ext cx="324358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 </a:t>
            </a:r>
            <a:r>
              <a:rPr lang="en-US" sz="1400" i="1" dirty="0">
                <a:latin typeface="Arial" panose="020B0604020202020204" pitchFamily="34" charset="0"/>
                <a:cs typeface="Arial" panose="020B0604020202020204" pitchFamily="34" charset="0"/>
              </a:rPr>
              <a:t>eburneum</a:t>
            </a:r>
            <a:r>
              <a:rPr lang="en-US" sz="1400" dirty="0">
                <a:latin typeface="Arial" panose="020B0604020202020204" pitchFamily="34" charset="0"/>
                <a:cs typeface="Arial" panose="020B0604020202020204" pitchFamily="34" charset="0"/>
              </a:rPr>
              <a:t>, Photography by Manot Quahphanit </a:t>
            </a:r>
          </a:p>
        </p:txBody>
      </p:sp>
      <p:sp>
        <p:nvSpPr>
          <p:cNvPr id="15" name="TextBox 14">
            <a:extLst>
              <a:ext uri="{FF2B5EF4-FFF2-40B4-BE49-F238E27FC236}">
                <a16:creationId xmlns:a16="http://schemas.microsoft.com/office/drawing/2014/main" id="{AC2223D5-7F3D-24CB-1E7A-E8C64989D426}"/>
              </a:ext>
            </a:extLst>
          </p:cNvPr>
          <p:cNvSpPr txBox="1"/>
          <p:nvPr/>
        </p:nvSpPr>
        <p:spPr>
          <a:xfrm>
            <a:off x="245745" y="9163784"/>
            <a:ext cx="3886200"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C. </a:t>
            </a:r>
            <a:r>
              <a:rPr lang="en-US" sz="1400" i="1" dirty="0">
                <a:latin typeface="Arial" panose="020B0604020202020204" pitchFamily="34" charset="0"/>
                <a:cs typeface="Arial" panose="020B0604020202020204" pitchFamily="34" charset="0"/>
              </a:rPr>
              <a:t>eburneum</a:t>
            </a:r>
            <a:r>
              <a:rPr lang="en-US" sz="1400" dirty="0">
                <a:latin typeface="Arial" panose="020B0604020202020204" pitchFamily="34" charset="0"/>
                <a:cs typeface="Arial" panose="020B0604020202020204" pitchFamily="34" charset="0"/>
              </a:rPr>
              <a:t>, Photography by Manot Quahphanit </a:t>
            </a:r>
          </a:p>
        </p:txBody>
      </p:sp>
      <p:sp>
        <p:nvSpPr>
          <p:cNvPr id="19" name="TextBox 18">
            <a:extLst>
              <a:ext uri="{FF2B5EF4-FFF2-40B4-BE49-F238E27FC236}">
                <a16:creationId xmlns:a16="http://schemas.microsoft.com/office/drawing/2014/main" id="{039C3E00-7205-D2D4-F904-E3F73FF06D15}"/>
              </a:ext>
            </a:extLst>
          </p:cNvPr>
          <p:cNvSpPr txBox="1"/>
          <p:nvPr/>
        </p:nvSpPr>
        <p:spPr>
          <a:xfrm>
            <a:off x="4611370" y="5212068"/>
            <a:ext cx="245618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 </a:t>
            </a:r>
            <a:r>
              <a:rPr lang="en-US" sz="1400" i="1" dirty="0">
                <a:latin typeface="Arial" panose="020B0604020202020204" pitchFamily="34" charset="0"/>
                <a:cs typeface="Arial" panose="020B0604020202020204" pitchFamily="34" charset="0"/>
              </a:rPr>
              <a:t>eburneum</a:t>
            </a:r>
            <a:r>
              <a:rPr lang="en-US" sz="1400" dirty="0">
                <a:latin typeface="Arial" panose="020B0604020202020204" pitchFamily="34" charset="0"/>
                <a:cs typeface="Arial" panose="020B0604020202020204" pitchFamily="34" charset="0"/>
              </a:rPr>
              <a:t>, Photography by Andy Easton</a:t>
            </a:r>
          </a:p>
        </p:txBody>
      </p:sp>
      <p:pic>
        <p:nvPicPr>
          <p:cNvPr id="20" name="Picture 19">
            <a:extLst>
              <a:ext uri="{FF2B5EF4-FFF2-40B4-BE49-F238E27FC236}">
                <a16:creationId xmlns:a16="http://schemas.microsoft.com/office/drawing/2014/main" id="{44993BF4-6D13-7870-C0AC-3E39325EF997}"/>
              </a:ext>
            </a:extLst>
          </p:cNvPr>
          <p:cNvPicPr>
            <a:picLocks noChangeAspect="1"/>
          </p:cNvPicPr>
          <p:nvPr/>
        </p:nvPicPr>
        <p:blipFill>
          <a:blip r:embed="rId6"/>
          <a:stretch>
            <a:fillRect/>
          </a:stretch>
        </p:blipFill>
        <p:spPr>
          <a:xfrm>
            <a:off x="4366261" y="5888430"/>
            <a:ext cx="2899409" cy="3239875"/>
          </a:xfrm>
          <a:prstGeom prst="rect">
            <a:avLst/>
          </a:prstGeom>
        </p:spPr>
      </p:pic>
      <p:sp>
        <p:nvSpPr>
          <p:cNvPr id="21" name="TextBox 20">
            <a:extLst>
              <a:ext uri="{FF2B5EF4-FFF2-40B4-BE49-F238E27FC236}">
                <a16:creationId xmlns:a16="http://schemas.microsoft.com/office/drawing/2014/main" id="{1AAE34BE-92C3-2B06-5466-5D060A8F24E4}"/>
              </a:ext>
            </a:extLst>
          </p:cNvPr>
          <p:cNvSpPr txBox="1"/>
          <p:nvPr/>
        </p:nvSpPr>
        <p:spPr>
          <a:xfrm>
            <a:off x="4512310" y="9119500"/>
            <a:ext cx="2654299"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 </a:t>
            </a:r>
            <a:r>
              <a:rPr lang="en-US" sz="1400" i="1" dirty="0">
                <a:latin typeface="Arial" panose="020B0604020202020204" pitchFamily="34" charset="0"/>
                <a:cs typeface="Arial" panose="020B0604020202020204" pitchFamily="34" charset="0"/>
              </a:rPr>
              <a:t>eburneum</a:t>
            </a:r>
            <a:r>
              <a:rPr lang="en-US" sz="1400" dirty="0">
                <a:latin typeface="Arial" panose="020B0604020202020204" pitchFamily="34" charset="0"/>
                <a:cs typeface="Arial" panose="020B0604020202020204" pitchFamily="34" charset="0"/>
              </a:rPr>
              <a:t> ‘Renee Wayland’ JC/AOS, 0 pts, 1969, Photographer unknown  </a:t>
            </a:r>
          </a:p>
        </p:txBody>
      </p:sp>
    </p:spTree>
    <p:extLst>
      <p:ext uri="{BB962C8B-B14F-4D97-AF65-F5344CB8AC3E}">
        <p14:creationId xmlns:p14="http://schemas.microsoft.com/office/powerpoint/2010/main" val="2098582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2A2536-61AF-5797-DE4D-FD2CADD12855}"/>
              </a:ext>
            </a:extLst>
          </p:cNvPr>
          <p:cNvSpPr>
            <a:spLocks noGrp="1"/>
          </p:cNvSpPr>
          <p:nvPr>
            <p:ph type="title"/>
          </p:nvPr>
        </p:nvSpPr>
        <p:spPr>
          <a:xfrm>
            <a:off x="388620" y="402802"/>
            <a:ext cx="6995160" cy="1013874"/>
          </a:xfrm>
          <a:solidFill>
            <a:srgbClr val="0070C0"/>
          </a:solidFill>
        </p:spPr>
        <p:txBody>
          <a:bodyPr>
            <a:normAutofit/>
          </a:bodyPr>
          <a:lstStyle/>
          <a:p>
            <a:r>
              <a:rPr lang="en-US" sz="4000" dirty="0">
                <a:solidFill>
                  <a:schemeClr val="bg1"/>
                </a:solidFill>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E6FF6A89-BBC4-5C40-2D2B-9FFECC437C84}"/>
              </a:ext>
            </a:extLst>
          </p:cNvPr>
          <p:cNvSpPr>
            <a:spLocks noGrp="1"/>
          </p:cNvSpPr>
          <p:nvPr>
            <p:ph idx="1"/>
          </p:nvPr>
        </p:nvSpPr>
        <p:spPr>
          <a:xfrm>
            <a:off x="388620" y="1648496"/>
            <a:ext cx="6995160" cy="7804597"/>
          </a:xfrm>
        </p:spPr>
        <p:txBody>
          <a:bodyPr>
            <a:normAutofit fontScale="92500" lnSpcReduction="20000"/>
          </a:bodyPr>
          <a:lstStyle/>
          <a:p>
            <a:pPr marL="0" indent="0">
              <a:buNone/>
            </a:pPr>
            <a:r>
              <a:rPr lang="en-US" sz="1900" dirty="0">
                <a:latin typeface="Arial" panose="020B0604020202020204" pitchFamily="34" charset="0"/>
                <a:cs typeface="Arial" panose="020B0604020202020204" pitchFamily="34" charset="0"/>
              </a:rPr>
              <a:t>Arora, C.  1985. Flowering of some orchids in Dehra Dun, India, American Orchid Society Bulletin 54(3):322. </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Chen, S.  1999.  Cymbidium: Flora reipublicae poularis sinicae.  Beijing: Science Press.  18: 191 – 227.  </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Du Puy, D. and Crib, P.  1988.  The Genus Cymbidium.  Timber Press.  Portland, Oregon.</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Hawkes, A. 1987. Encyclopedia of cultivated orchids. Faber and Faber, London. </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Liu, F.  1996.  Two new species of Orchidaceae from Yunnan.  Actua Botanica Yunnanica.  18: 411 – 414.  </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Neptuen, W.  1982.  The rewarding and easy-to-grow Cymbidiums, American Orchid Society Bulletin 51(4):367.</a:t>
            </a:r>
          </a:p>
          <a:p>
            <a:pPr marL="0" indent="0">
              <a:buNone/>
            </a:pPr>
            <a:endParaRPr lang="en-US" sz="1900" dirty="0">
              <a:latin typeface="Arial" panose="020B0604020202020204" pitchFamily="34" charset="0"/>
              <a:cs typeface="Arial" panose="020B0604020202020204" pitchFamily="34" charset="0"/>
            </a:endParaRPr>
          </a:p>
          <a:p>
            <a:pPr marL="0" marR="0" indent="0">
              <a:lnSpc>
                <a:spcPct val="106000"/>
              </a:lnSpc>
              <a:spcBef>
                <a:spcPts val="0"/>
              </a:spcBef>
              <a:spcAft>
                <a:spcPts val="800"/>
              </a:spcAft>
              <a:buNone/>
            </a:pPr>
            <a:r>
              <a:rPr lang="en-US" sz="1900" dirty="0">
                <a:effectLst/>
                <a:latin typeface="Arial" panose="020B0604020202020204" pitchFamily="34" charset="0"/>
                <a:ea typeface="Calibri" panose="020F0502020204030204" pitchFamily="34" charset="0"/>
                <a:cs typeface="Arial" panose="020B0604020202020204" pitchFamily="34" charset="0"/>
              </a:rPr>
              <a:t>Orchid Pro Online</a:t>
            </a:r>
          </a:p>
          <a:p>
            <a:pPr marL="0" indent="0">
              <a:buNone/>
            </a:pPr>
            <a:r>
              <a:rPr lang="en-US" sz="1900" dirty="0">
                <a:latin typeface="Arial" panose="020B0604020202020204" pitchFamily="34" charset="0"/>
                <a:cs typeface="Arial" panose="020B0604020202020204" pitchFamily="34" charset="0"/>
              </a:rPr>
              <a:t>OrchidWiz X9.0</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Seth, S., and Cribb, P.  1984.  A reassessment of the sectional limits in the genus Cymbidium.  Orchid Biology, Reviews and Prospectives. 3: 283 – 322  Cornell University Press.  Ithaca, New York.    </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Zhong-Jian, I., and Zheng-Zhong.  2006.  Notes on some taxa of cymbidium sect. eburnean.  Acta Phytotaxonomica Sinica. 44 (2): 178 – 183.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85F45C60-1981-3DE8-6CD2-19CE008BA5D1}"/>
              </a:ext>
            </a:extLst>
          </p:cNvPr>
          <p:cNvSpPr>
            <a:spLocks noGrp="1"/>
          </p:cNvSpPr>
          <p:nvPr>
            <p:ph type="sldNum" sz="quarter" idx="12"/>
          </p:nvPr>
        </p:nvSpPr>
        <p:spPr/>
        <p:txBody>
          <a:bodyPr/>
          <a:lstStyle/>
          <a:p>
            <a:fld id="{B49EFE17-B099-484B-97C0-ABDCD6AFD1BA}" type="slidenum">
              <a:rPr lang="en-US" smtClean="0"/>
              <a:pPr/>
              <a:t>22</a:t>
            </a:fld>
            <a:endParaRPr lang="en-US" dirty="0"/>
          </a:p>
        </p:txBody>
      </p:sp>
    </p:spTree>
    <p:extLst>
      <p:ext uri="{BB962C8B-B14F-4D97-AF65-F5344CB8AC3E}">
        <p14:creationId xmlns:p14="http://schemas.microsoft.com/office/powerpoint/2010/main" val="1240723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E6EFA0-21F6-50C6-6904-D70F7A0FDBDD}"/>
              </a:ext>
            </a:extLst>
          </p:cNvPr>
          <p:cNvSpPr>
            <a:spLocks noGrp="1"/>
          </p:cNvSpPr>
          <p:nvPr>
            <p:ph idx="1"/>
          </p:nvPr>
        </p:nvSpPr>
        <p:spPr>
          <a:xfrm>
            <a:off x="579549" y="5898524"/>
            <a:ext cx="6611048" cy="3550156"/>
          </a:xfrm>
        </p:spPr>
        <p:txBody>
          <a:bodyPr>
            <a:normAutofit/>
          </a:bodyPr>
          <a:lstStyle/>
          <a:p>
            <a:pPr algn="l"/>
            <a:endParaRPr lang="en-US" sz="1800" b="0" i="0" dirty="0">
              <a:solidFill>
                <a:srgbClr val="000000"/>
              </a:solidFill>
              <a:effectLst/>
              <a:latin typeface="Arial" panose="020B0604020202020204" pitchFamily="34" charset="0"/>
            </a:endParaRPr>
          </a:p>
          <a:p>
            <a:pPr algn="l"/>
            <a:endParaRPr lang="en-US" sz="1800" b="0" i="0" dirty="0">
              <a:solidFill>
                <a:srgbClr val="000000"/>
              </a:solidFill>
              <a:effectLst/>
              <a:latin typeface="Arial" panose="020B0604020202020204" pitchFamily="34" charset="0"/>
            </a:endParaRPr>
          </a:p>
          <a:p>
            <a:pPr algn="l"/>
            <a:endParaRPr lang="en-US" sz="1800" dirty="0">
              <a:solidFill>
                <a:srgbClr val="000000"/>
              </a:solidFill>
              <a:latin typeface="Arial" panose="020B0604020202020204" pitchFamily="34" charset="0"/>
            </a:endParaRPr>
          </a:p>
          <a:p>
            <a:pPr algn="l"/>
            <a:endParaRPr lang="en-US" sz="1800" b="0" i="0" dirty="0">
              <a:solidFill>
                <a:srgbClr val="000000"/>
              </a:solidFill>
              <a:effectLst/>
              <a:latin typeface="Arial" panose="020B0604020202020204" pitchFamily="34" charset="0"/>
            </a:endParaRPr>
          </a:p>
          <a:p>
            <a:pPr algn="l"/>
            <a:endParaRPr lang="en-US" sz="1800" dirty="0">
              <a:solidFill>
                <a:srgbClr val="000000"/>
              </a:solidFill>
              <a:latin typeface="Arial" panose="020B0604020202020204" pitchFamily="34" charset="0"/>
            </a:endParaRPr>
          </a:p>
          <a:p>
            <a:pPr marL="0" indent="0" algn="l">
              <a:buNone/>
            </a:pPr>
            <a:endParaRPr lang="en-US" b="0" i="0" dirty="0">
              <a:solidFill>
                <a:srgbClr val="000000"/>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7175DF43-2FD4-5D10-204F-288CE4E82E89}"/>
              </a:ext>
            </a:extLst>
          </p:cNvPr>
          <p:cNvSpPr>
            <a:spLocks noGrp="1"/>
          </p:cNvSpPr>
          <p:nvPr>
            <p:ph type="sldNum" sz="quarter" idx="12"/>
          </p:nvPr>
        </p:nvSpPr>
        <p:spPr/>
        <p:txBody>
          <a:bodyPr/>
          <a:lstStyle/>
          <a:p>
            <a:fld id="{B49EFE17-B099-484B-97C0-ABDCD6AFD1BA}" type="slidenum">
              <a:rPr lang="en-US" smtClean="0"/>
              <a:pPr/>
              <a:t>3</a:t>
            </a:fld>
            <a:endParaRPr lang="en-US" dirty="0"/>
          </a:p>
        </p:txBody>
      </p:sp>
      <p:pic>
        <p:nvPicPr>
          <p:cNvPr id="10" name="Picture 9">
            <a:extLst>
              <a:ext uri="{FF2B5EF4-FFF2-40B4-BE49-F238E27FC236}">
                <a16:creationId xmlns:a16="http://schemas.microsoft.com/office/drawing/2014/main" id="{A54741C5-BC8B-D191-408C-CE1F403F315D}"/>
              </a:ext>
            </a:extLst>
          </p:cNvPr>
          <p:cNvPicPr>
            <a:picLocks noChangeAspect="1"/>
          </p:cNvPicPr>
          <p:nvPr/>
        </p:nvPicPr>
        <p:blipFill>
          <a:blip r:embed="rId3"/>
          <a:stretch>
            <a:fillRect/>
          </a:stretch>
        </p:blipFill>
        <p:spPr>
          <a:xfrm>
            <a:off x="789796" y="677803"/>
            <a:ext cx="6400801" cy="4693736"/>
          </a:xfrm>
          <a:prstGeom prst="rect">
            <a:avLst/>
          </a:prstGeom>
        </p:spPr>
      </p:pic>
      <p:sp>
        <p:nvSpPr>
          <p:cNvPr id="14" name="TextBox 13">
            <a:extLst>
              <a:ext uri="{FF2B5EF4-FFF2-40B4-BE49-F238E27FC236}">
                <a16:creationId xmlns:a16="http://schemas.microsoft.com/office/drawing/2014/main" id="{B6DB0CF1-51BF-3A03-C3BD-E190E9802C0A}"/>
              </a:ext>
            </a:extLst>
          </p:cNvPr>
          <p:cNvSpPr txBox="1"/>
          <p:nvPr/>
        </p:nvSpPr>
        <p:spPr>
          <a:xfrm>
            <a:off x="830687" y="5924607"/>
            <a:ext cx="6456502" cy="3970318"/>
          </a:xfrm>
          <a:prstGeom prst="rect">
            <a:avLst/>
          </a:prstGeom>
          <a:noFill/>
        </p:spPr>
        <p:txBody>
          <a:bodyPr wrap="square">
            <a:spAutoFit/>
          </a:bodyPr>
          <a:lstStyle/>
          <a:p>
            <a:pPr marL="0" indent="0" algn="l">
              <a:buNone/>
            </a:pPr>
            <a:r>
              <a:rPr lang="en-US" sz="1800" b="0" i="0" dirty="0">
                <a:solidFill>
                  <a:srgbClr val="000000"/>
                </a:solidFill>
                <a:effectLst/>
                <a:latin typeface="Arial" panose="020B0604020202020204" pitchFamily="34" charset="0"/>
                <a:cs typeface="Arial" panose="020B0604020202020204" pitchFamily="34" charset="0"/>
              </a:rPr>
              <a:t>William Griffith (1851) described C. </a:t>
            </a:r>
            <a:r>
              <a:rPr lang="en-US" sz="1800" b="0" i="1" dirty="0">
                <a:solidFill>
                  <a:srgbClr val="000000"/>
                </a:solidFill>
                <a:effectLst/>
                <a:latin typeface="Arial" panose="020B0604020202020204" pitchFamily="34" charset="0"/>
                <a:cs typeface="Arial" panose="020B0604020202020204" pitchFamily="34" charset="0"/>
              </a:rPr>
              <a:t>syringodorum</a:t>
            </a:r>
            <a:r>
              <a:rPr lang="en-US" sz="1800" b="0" i="0" dirty="0">
                <a:solidFill>
                  <a:srgbClr val="000000"/>
                </a:solidFill>
                <a:effectLst/>
                <a:latin typeface="Arial" panose="020B0604020202020204" pitchFamily="34" charset="0"/>
                <a:cs typeface="Arial" panose="020B0604020202020204" pitchFamily="34" charset="0"/>
              </a:rPr>
              <a:t> in Notulae Ad Plantas Asiaticas. 3: 338. Type: Northern India, Khasia Hills    </a:t>
            </a:r>
          </a:p>
          <a:p>
            <a:pPr marL="0" indent="0" algn="l">
              <a:buNone/>
            </a:pPr>
            <a:r>
              <a:rPr lang="en-US" sz="1800" b="0" i="0" dirty="0">
                <a:solidFill>
                  <a:srgbClr val="000000"/>
                </a:solidFill>
                <a:effectLst/>
                <a:latin typeface="Arial" panose="020B0604020202020204" pitchFamily="34" charset="0"/>
                <a:cs typeface="Arial" panose="020B0604020202020204" pitchFamily="34" charset="0"/>
              </a:rPr>
              <a:t>       	Referred to as the Lilac-scented Cymbidium</a:t>
            </a:r>
          </a:p>
          <a:p>
            <a:pPr marL="0" indent="0" algn="l">
              <a:buNone/>
            </a:pPr>
            <a:r>
              <a:rPr lang="en-US" sz="1800" b="0" i="0" dirty="0">
                <a:solidFill>
                  <a:srgbClr val="000000"/>
                </a:solidFill>
                <a:effectLst/>
                <a:latin typeface="Arial" panose="020B0604020202020204" pitchFamily="34" charset="0"/>
                <a:cs typeface="Arial" panose="020B0604020202020204" pitchFamily="34" charset="0"/>
              </a:rPr>
              <a:t>	Provided precise locality – Khasia Hills in Assam</a:t>
            </a:r>
          </a:p>
          <a:p>
            <a:pPr marL="0" indent="0" algn="l">
              <a:buNone/>
            </a:pPr>
            <a:endParaRPr lang="en-US" sz="1800" b="0" i="0" dirty="0">
              <a:solidFill>
                <a:srgbClr val="000000"/>
              </a:solidFill>
              <a:effectLst/>
              <a:latin typeface="Arial" panose="020B0604020202020204" pitchFamily="34" charset="0"/>
              <a:cs typeface="Arial" panose="020B0604020202020204" pitchFamily="34" charset="0"/>
            </a:endParaRPr>
          </a:p>
          <a:p>
            <a:pPr marL="0" indent="0" algn="l">
              <a:buNone/>
            </a:pPr>
            <a:r>
              <a:rPr lang="en-US" sz="1800" b="0" i="0" dirty="0">
                <a:solidFill>
                  <a:srgbClr val="000000"/>
                </a:solidFill>
                <a:effectLst/>
                <a:latin typeface="Arial" panose="020B0604020202020204" pitchFamily="34" charset="0"/>
                <a:cs typeface="Arial" panose="020B0604020202020204" pitchFamily="34" charset="0"/>
              </a:rPr>
              <a:t>John Lindley (1858) reduced the Cymbidium </a:t>
            </a:r>
            <a:r>
              <a:rPr lang="en-US" sz="1800" b="0" i="1" dirty="0">
                <a:solidFill>
                  <a:srgbClr val="000000"/>
                </a:solidFill>
                <a:effectLst/>
                <a:latin typeface="Arial" panose="020B0604020202020204" pitchFamily="34" charset="0"/>
                <a:cs typeface="Arial" panose="020B0604020202020204" pitchFamily="34" charset="0"/>
              </a:rPr>
              <a:t>syringodorum</a:t>
            </a:r>
            <a:r>
              <a:rPr lang="en-US" sz="1800" b="0" i="0" dirty="0">
                <a:solidFill>
                  <a:srgbClr val="000000"/>
                </a:solidFill>
                <a:effectLst/>
                <a:latin typeface="Arial" panose="020B0604020202020204" pitchFamily="34" charset="0"/>
                <a:cs typeface="Arial" panose="020B0604020202020204" pitchFamily="34" charset="0"/>
              </a:rPr>
              <a:t> to synonymy with Cymbidium </a:t>
            </a:r>
            <a:r>
              <a:rPr lang="en-US" sz="1800" b="0" i="1" dirty="0">
                <a:solidFill>
                  <a:srgbClr val="000000"/>
                </a:solidFill>
                <a:effectLst/>
                <a:latin typeface="Arial" panose="020B0604020202020204" pitchFamily="34" charset="0"/>
                <a:cs typeface="Arial" panose="020B0604020202020204" pitchFamily="34" charset="0"/>
              </a:rPr>
              <a:t>eburneum</a:t>
            </a:r>
          </a:p>
          <a:p>
            <a:pPr marL="0" indent="0" algn="l">
              <a:buNone/>
            </a:pPr>
            <a:endParaRPr lang="en-US" sz="1800" dirty="0">
              <a:solidFill>
                <a:srgbClr val="000000"/>
              </a:solidFill>
              <a:latin typeface="Arial" panose="020B0604020202020204" pitchFamily="34" charset="0"/>
              <a:cs typeface="Arial" panose="020B0604020202020204" pitchFamily="34" charset="0"/>
            </a:endParaRPr>
          </a:p>
          <a:p>
            <a:pPr marL="0" indent="0" algn="l">
              <a:buNone/>
            </a:pPr>
            <a:r>
              <a:rPr lang="en-US" sz="1800" b="0" i="0" dirty="0">
                <a:solidFill>
                  <a:srgbClr val="000000"/>
                </a:solidFill>
                <a:effectLst/>
                <a:latin typeface="Arial" panose="020B0604020202020204" pitchFamily="34" charset="0"/>
                <a:cs typeface="Arial" panose="020B0604020202020204" pitchFamily="34" charset="0"/>
              </a:rPr>
              <a:t>George King and Robert Pantling (1898) collected Cymbidium </a:t>
            </a:r>
            <a:r>
              <a:rPr lang="en-US" sz="1800" b="0" i="1" dirty="0">
                <a:solidFill>
                  <a:srgbClr val="000000"/>
                </a:solidFill>
                <a:effectLst/>
                <a:latin typeface="Arial" panose="020B0604020202020204" pitchFamily="34" charset="0"/>
                <a:cs typeface="Arial" panose="020B0604020202020204" pitchFamily="34" charset="0"/>
              </a:rPr>
              <a:t>eburneum</a:t>
            </a:r>
            <a:r>
              <a:rPr lang="en-US" sz="1800" b="0" i="0" dirty="0">
                <a:solidFill>
                  <a:srgbClr val="000000"/>
                </a:solidFill>
                <a:effectLst/>
                <a:latin typeface="Arial" panose="020B0604020202020204" pitchFamily="34" charset="0"/>
                <a:cs typeface="Arial" panose="020B0604020202020204" pitchFamily="34" charset="0"/>
              </a:rPr>
              <a:t> from Darjeeling and Sikkim - India </a:t>
            </a:r>
          </a:p>
          <a:p>
            <a:pPr marL="0" indent="0" algn="l">
              <a:buNone/>
            </a:pPr>
            <a:endParaRPr lang="en-US" sz="1800" dirty="0">
              <a:solidFill>
                <a:srgbClr val="000000"/>
              </a:solidFill>
              <a:latin typeface="Arial" panose="020B0604020202020204" pitchFamily="34" charset="0"/>
              <a:cs typeface="Arial" panose="020B0604020202020204" pitchFamily="34" charset="0"/>
            </a:endParaRPr>
          </a:p>
          <a:p>
            <a:pPr marL="0" indent="0" algn="l">
              <a:buNone/>
            </a:pPr>
            <a:r>
              <a:rPr lang="en-US" sz="1800" b="0" i="0" dirty="0">
                <a:solidFill>
                  <a:srgbClr val="262626"/>
                </a:solidFill>
                <a:effectLst/>
                <a:latin typeface="Arial" panose="020B0604020202020204" pitchFamily="34" charset="0"/>
                <a:cs typeface="Arial" panose="020B0604020202020204" pitchFamily="34" charset="0"/>
              </a:rPr>
              <a:t>Phillip Du Puy and David Cribb (1988) placed in section Eburnea </a:t>
            </a:r>
            <a:endParaRPr lang="en-US" sz="1800" b="0" i="0" dirty="0">
              <a:solidFill>
                <a:srgbClr val="000000"/>
              </a:solidFill>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5DBD2C5-08ED-2CF5-9C44-B8C23B40F792}"/>
              </a:ext>
            </a:extLst>
          </p:cNvPr>
          <p:cNvSpPr txBox="1"/>
          <p:nvPr/>
        </p:nvSpPr>
        <p:spPr>
          <a:xfrm>
            <a:off x="705118" y="5371539"/>
            <a:ext cx="6359910" cy="401007"/>
          </a:xfrm>
          <a:prstGeom prst="rect">
            <a:avLst/>
          </a:prstGeom>
          <a:noFill/>
        </p:spPr>
        <p:txBody>
          <a:bodyPr wrap="square" rtlCol="0">
            <a:spAutoFit/>
          </a:bodyPr>
          <a:lstStyle/>
          <a:p>
            <a:pPr algn="ctr"/>
            <a:r>
              <a:rPr lang="en-US" dirty="0"/>
              <a:t>Cymbidium </a:t>
            </a:r>
            <a:r>
              <a:rPr lang="en-US" i="1" dirty="0"/>
              <a:t>eburneum,</a:t>
            </a:r>
            <a:r>
              <a:rPr lang="en-US" dirty="0"/>
              <a:t> photography by Andy Easton</a:t>
            </a:r>
          </a:p>
        </p:txBody>
      </p:sp>
    </p:spTree>
    <p:extLst>
      <p:ext uri="{BB962C8B-B14F-4D97-AF65-F5344CB8AC3E}">
        <p14:creationId xmlns:p14="http://schemas.microsoft.com/office/powerpoint/2010/main" val="3920191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6019-025A-0C6B-A437-E329D99D22DA}"/>
              </a:ext>
            </a:extLst>
          </p:cNvPr>
          <p:cNvSpPr>
            <a:spLocks noGrp="1"/>
          </p:cNvSpPr>
          <p:nvPr>
            <p:ph type="title"/>
          </p:nvPr>
        </p:nvSpPr>
        <p:spPr>
          <a:solidFill>
            <a:srgbClr val="0070C0"/>
          </a:solidFill>
        </p:spPr>
        <p:txBody>
          <a:bodyPr>
            <a:normAutofit/>
          </a:bodyPr>
          <a:lstStyle/>
          <a:p>
            <a:r>
              <a:rPr lang="en-US" sz="2800" b="0" i="0" dirty="0">
                <a:solidFill>
                  <a:schemeClr val="bg1"/>
                </a:solidFill>
                <a:effectLst/>
                <a:latin typeface="Arial" panose="020B0604020202020204" pitchFamily="34" charset="0"/>
                <a:cs typeface="Arial" panose="020B0604020202020204" pitchFamily="34" charset="0"/>
              </a:rPr>
              <a:t>Distribution of Cymbidium </a:t>
            </a:r>
            <a:r>
              <a:rPr lang="en-US" sz="2800" b="0" i="1" dirty="0">
                <a:solidFill>
                  <a:schemeClr val="bg1"/>
                </a:solidFill>
                <a:effectLst/>
                <a:latin typeface="Arial" panose="020B0604020202020204" pitchFamily="34" charset="0"/>
                <a:cs typeface="Arial" panose="020B0604020202020204" pitchFamily="34" charset="0"/>
              </a:rPr>
              <a:t>eburneum</a:t>
            </a:r>
            <a:br>
              <a:rPr lang="en-US" sz="2400" b="0" i="0" dirty="0">
                <a:solidFill>
                  <a:srgbClr val="000000"/>
                </a:solidFill>
                <a:effectLst/>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5E68DBB-2C50-8205-DE2A-A47D9DEEF6EE}"/>
              </a:ext>
            </a:extLst>
          </p:cNvPr>
          <p:cNvSpPr>
            <a:spLocks noGrp="1"/>
          </p:cNvSpPr>
          <p:nvPr>
            <p:ph type="sldNum" sz="quarter" idx="12"/>
          </p:nvPr>
        </p:nvSpPr>
        <p:spPr>
          <a:xfrm>
            <a:off x="6756400" y="8779067"/>
            <a:ext cx="306831" cy="535516"/>
          </a:xfrm>
        </p:spPr>
        <p:txBody>
          <a:bodyPr/>
          <a:lstStyle/>
          <a:p>
            <a:fld id="{B49EFE17-B099-484B-97C0-ABDCD6AFD1BA}" type="slidenum">
              <a:rPr lang="en-US" smtClean="0"/>
              <a:pPr/>
              <a:t>4</a:t>
            </a:fld>
            <a:endParaRPr lang="en-US" dirty="0"/>
          </a:p>
        </p:txBody>
      </p:sp>
      <p:pic>
        <p:nvPicPr>
          <p:cNvPr id="20" name="Content Placeholder 19" descr="A map of asia with different countries/regions&#10;&#10;Description automatically generated with low confidence">
            <a:extLst>
              <a:ext uri="{FF2B5EF4-FFF2-40B4-BE49-F238E27FC236}">
                <a16:creationId xmlns:a16="http://schemas.microsoft.com/office/drawing/2014/main" id="{EE739F0E-7B24-C1BE-3915-6AFBADD21A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300" y="2730500"/>
            <a:ext cx="6718300" cy="4986987"/>
          </a:xfrm>
        </p:spPr>
      </p:pic>
      <p:sp>
        <p:nvSpPr>
          <p:cNvPr id="22" name="TextBox 21">
            <a:extLst>
              <a:ext uri="{FF2B5EF4-FFF2-40B4-BE49-F238E27FC236}">
                <a16:creationId xmlns:a16="http://schemas.microsoft.com/office/drawing/2014/main" id="{A26B42E1-E8E5-07B0-2094-2EC7714FF8E0}"/>
              </a:ext>
            </a:extLst>
          </p:cNvPr>
          <p:cNvSpPr txBox="1"/>
          <p:nvPr/>
        </p:nvSpPr>
        <p:spPr>
          <a:xfrm flipH="1">
            <a:off x="709169" y="7954140"/>
            <a:ext cx="551181" cy="401007"/>
          </a:xfrm>
          <a:prstGeom prst="rect">
            <a:avLst/>
          </a:prstGeom>
          <a:solidFill>
            <a:srgbClr val="669900"/>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C1045A3D-C08C-5F18-1ADA-ED4BD6205D6D}"/>
              </a:ext>
            </a:extLst>
          </p:cNvPr>
          <p:cNvSpPr txBox="1"/>
          <p:nvPr/>
        </p:nvSpPr>
        <p:spPr>
          <a:xfrm flipH="1">
            <a:off x="1260350" y="8047370"/>
            <a:ext cx="412750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Natural Habitat of Cymbidium </a:t>
            </a:r>
            <a:r>
              <a:rPr lang="en-US" sz="1400" i="1" dirty="0">
                <a:latin typeface="Arial" panose="020B0604020202020204" pitchFamily="34" charset="0"/>
                <a:cs typeface="Arial" panose="020B0604020202020204" pitchFamily="34" charset="0"/>
              </a:rPr>
              <a:t>eburneum</a:t>
            </a:r>
            <a:r>
              <a:rPr lang="en-US" sz="1400" dirty="0">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3D0D0C79-1420-F117-6BF3-20AB83EDF0E4}"/>
              </a:ext>
            </a:extLst>
          </p:cNvPr>
          <p:cNvSpPr txBox="1"/>
          <p:nvPr/>
        </p:nvSpPr>
        <p:spPr>
          <a:xfrm>
            <a:off x="584200" y="8564630"/>
            <a:ext cx="6070600" cy="1015663"/>
          </a:xfrm>
          <a:prstGeom prst="rect">
            <a:avLst/>
          </a:prstGeom>
          <a:noFill/>
        </p:spPr>
        <p:txBody>
          <a:bodyPr wrap="square" rtlCol="0">
            <a:spAutoFit/>
          </a:bodyPr>
          <a:lstStyle/>
          <a:p>
            <a:r>
              <a:rPr lang="en-US" sz="2000" b="0" i="0" dirty="0">
                <a:solidFill>
                  <a:srgbClr val="000000"/>
                </a:solidFill>
                <a:effectLst/>
                <a:latin typeface="Arial" panose="020B0604020202020204" pitchFamily="34" charset="0"/>
                <a:cs typeface="Arial" panose="020B0604020202020204" pitchFamily="34" charset="0"/>
              </a:rPr>
              <a:t>Native to northern India (Sikkim,  </a:t>
            </a:r>
            <a:r>
              <a:rPr lang="en-US" sz="2000" b="0" i="0" dirty="0">
                <a:effectLst/>
                <a:latin typeface="Arial" panose="020B0604020202020204" pitchFamily="34" charset="0"/>
                <a:cs typeface="Arial" panose="020B0604020202020204" pitchFamily="34" charset="0"/>
              </a:rPr>
              <a:t>Assam, Khasian Hills), Nepal, norther Myanmar, Vietnam and</a:t>
            </a:r>
            <a:br>
              <a:rPr lang="en-US" sz="2000" b="0" i="0" dirty="0">
                <a:effectLst/>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China (southwest Yunnan, Guanxi, Hainan)</a:t>
            </a:r>
            <a:endParaRPr lang="en-US" dirty="0"/>
          </a:p>
        </p:txBody>
      </p:sp>
    </p:spTree>
    <p:extLst>
      <p:ext uri="{BB962C8B-B14F-4D97-AF65-F5344CB8AC3E}">
        <p14:creationId xmlns:p14="http://schemas.microsoft.com/office/powerpoint/2010/main" val="2044655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lose-up of a plant with white flowers&#10;&#10;Description automatically generated with low confidence">
            <a:extLst>
              <a:ext uri="{FF2B5EF4-FFF2-40B4-BE49-F238E27FC236}">
                <a16:creationId xmlns:a16="http://schemas.microsoft.com/office/drawing/2014/main" id="{4CB0D4A0-921B-53F1-7175-58D102E38C4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0811" r="20811"/>
          <a:stretch>
            <a:fillRect/>
          </a:stretch>
        </p:blipFill>
        <p:spPr>
          <a:xfrm>
            <a:off x="1259820" y="557575"/>
            <a:ext cx="5447763" cy="7050045"/>
          </a:xfrm>
        </p:spPr>
      </p:pic>
      <p:sp>
        <p:nvSpPr>
          <p:cNvPr id="7" name="Text Placeholder 6">
            <a:extLst>
              <a:ext uri="{FF2B5EF4-FFF2-40B4-BE49-F238E27FC236}">
                <a16:creationId xmlns:a16="http://schemas.microsoft.com/office/drawing/2014/main" id="{18DEAF2B-8C97-FF6B-3E15-10BC00B5776F}"/>
              </a:ext>
            </a:extLst>
          </p:cNvPr>
          <p:cNvSpPr>
            <a:spLocks noGrp="1"/>
          </p:cNvSpPr>
          <p:nvPr>
            <p:ph type="body" sz="half" idx="2"/>
          </p:nvPr>
        </p:nvSpPr>
        <p:spPr>
          <a:xfrm>
            <a:off x="1259820" y="8288697"/>
            <a:ext cx="5353922" cy="1180464"/>
          </a:xfrm>
        </p:spPr>
        <p:txBody>
          <a:bodyPr>
            <a:normAutofit/>
          </a:bodyPr>
          <a:lstStyle/>
          <a:p>
            <a:pPr algn="ctr"/>
            <a:r>
              <a:rPr lang="en-US" sz="1800" b="0" i="0" dirty="0">
                <a:solidFill>
                  <a:srgbClr val="262626"/>
                </a:solidFill>
                <a:effectLst/>
                <a:latin typeface="Arial" panose="020B0604020202020204" pitchFamily="34" charset="0"/>
                <a:cs typeface="Arial" panose="020B0604020202020204" pitchFamily="34" charset="0"/>
              </a:rPr>
              <a:t>C.</a:t>
            </a:r>
            <a:r>
              <a:rPr lang="en-US" sz="1800" b="0" i="1" dirty="0">
                <a:solidFill>
                  <a:srgbClr val="262626"/>
                </a:solidFill>
                <a:effectLst/>
                <a:latin typeface="Arial" panose="020B0604020202020204" pitchFamily="34" charset="0"/>
                <a:cs typeface="Arial" panose="020B0604020202020204" pitchFamily="34" charset="0"/>
              </a:rPr>
              <a:t> eburneum </a:t>
            </a:r>
            <a:r>
              <a:rPr lang="en-US" sz="1800" b="0" i="0" dirty="0">
                <a:solidFill>
                  <a:srgbClr val="262626"/>
                </a:solidFill>
                <a:effectLst/>
                <a:latin typeface="Arial" panose="020B0604020202020204" pitchFamily="34" charset="0"/>
                <a:cs typeface="Arial" panose="020B0604020202020204" pitchFamily="34" charset="0"/>
              </a:rPr>
              <a:t>habitat:  on trees in warm, damp forest, and on rocks in shaded ravines</a:t>
            </a:r>
            <a:endParaRPr lang="en-US"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F9E22EF-588C-2440-DEDD-D432D0EB9B9F}"/>
              </a:ext>
            </a:extLst>
          </p:cNvPr>
          <p:cNvSpPr>
            <a:spLocks noGrp="1"/>
          </p:cNvSpPr>
          <p:nvPr>
            <p:ph type="sldNum" sz="quarter" idx="12"/>
          </p:nvPr>
        </p:nvSpPr>
        <p:spPr/>
        <p:txBody>
          <a:bodyPr/>
          <a:lstStyle/>
          <a:p>
            <a:fld id="{B49EFE17-B099-484B-97C0-ABDCD6AFD1BA}" type="slidenum">
              <a:rPr lang="en-US" smtClean="0"/>
              <a:pPr/>
              <a:t>5</a:t>
            </a:fld>
            <a:endParaRPr lang="en-US" dirty="0"/>
          </a:p>
        </p:txBody>
      </p:sp>
      <p:sp>
        <p:nvSpPr>
          <p:cNvPr id="11" name="TextBox 10">
            <a:extLst>
              <a:ext uri="{FF2B5EF4-FFF2-40B4-BE49-F238E27FC236}">
                <a16:creationId xmlns:a16="http://schemas.microsoft.com/office/drawing/2014/main" id="{68F2B0EE-739E-448B-4E4B-7E096D26C13B}"/>
              </a:ext>
            </a:extLst>
          </p:cNvPr>
          <p:cNvSpPr txBox="1"/>
          <p:nvPr/>
        </p:nvSpPr>
        <p:spPr>
          <a:xfrm>
            <a:off x="783301" y="7580303"/>
            <a:ext cx="6400800" cy="401007"/>
          </a:xfrm>
          <a:prstGeom prst="rect">
            <a:avLst/>
          </a:prstGeom>
          <a:noFill/>
        </p:spPr>
        <p:txBody>
          <a:bodyPr wrap="square" rtlCol="0">
            <a:spAutoFit/>
          </a:bodyPr>
          <a:lstStyle/>
          <a:p>
            <a:pPr algn="ctr"/>
            <a:r>
              <a:rPr lang="en-US" dirty="0"/>
              <a:t>Cymbidium </a:t>
            </a:r>
            <a:r>
              <a:rPr lang="en-US" i="1" dirty="0"/>
              <a:t>eburneum in situ</a:t>
            </a:r>
            <a:r>
              <a:rPr lang="en-US" dirty="0"/>
              <a:t>, photography by Jungle Man</a:t>
            </a:r>
          </a:p>
        </p:txBody>
      </p:sp>
    </p:spTree>
    <p:extLst>
      <p:ext uri="{BB962C8B-B14F-4D97-AF65-F5344CB8AC3E}">
        <p14:creationId xmlns:p14="http://schemas.microsoft.com/office/powerpoint/2010/main" val="595533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097470-3C53-7A4D-B12E-EDAED10D7A5C}"/>
              </a:ext>
            </a:extLst>
          </p:cNvPr>
          <p:cNvSpPr>
            <a:spLocks noGrp="1"/>
          </p:cNvSpPr>
          <p:nvPr>
            <p:ph type="title"/>
          </p:nvPr>
        </p:nvSpPr>
        <p:spPr>
          <a:solidFill>
            <a:srgbClr val="0070C0"/>
          </a:solidFill>
        </p:spPr>
        <p:txBody>
          <a:bodyPr>
            <a:normAutofit/>
          </a:bodyPr>
          <a:lstStyle/>
          <a:p>
            <a:r>
              <a:rPr lang="en-US" sz="4000" dirty="0">
                <a:solidFill>
                  <a:schemeClr val="bg1"/>
                </a:solidFill>
                <a:latin typeface="Arial" panose="020B0604020202020204" pitchFamily="34" charset="0"/>
                <a:cs typeface="Arial" panose="020B0604020202020204" pitchFamily="34" charset="0"/>
              </a:rPr>
              <a:t>C. </a:t>
            </a:r>
            <a:r>
              <a:rPr lang="en-US" sz="4000" i="1" dirty="0">
                <a:solidFill>
                  <a:schemeClr val="bg1"/>
                </a:solidFill>
                <a:latin typeface="Arial" panose="020B0604020202020204" pitchFamily="34" charset="0"/>
                <a:cs typeface="Arial" panose="020B0604020202020204" pitchFamily="34" charset="0"/>
              </a:rPr>
              <a:t>eburneum</a:t>
            </a:r>
            <a:r>
              <a:rPr lang="en-US" sz="4000" dirty="0">
                <a:solidFill>
                  <a:schemeClr val="bg1"/>
                </a:solidFill>
                <a:latin typeface="Arial" panose="020B0604020202020204" pitchFamily="34" charset="0"/>
                <a:cs typeface="Arial" panose="020B0604020202020204" pitchFamily="34" charset="0"/>
              </a:rPr>
              <a:t> Characteristics</a:t>
            </a:r>
          </a:p>
        </p:txBody>
      </p:sp>
      <p:sp>
        <p:nvSpPr>
          <p:cNvPr id="7" name="Content Placeholder 6">
            <a:extLst>
              <a:ext uri="{FF2B5EF4-FFF2-40B4-BE49-F238E27FC236}">
                <a16:creationId xmlns:a16="http://schemas.microsoft.com/office/drawing/2014/main" id="{AFC727C5-B208-8945-B2E0-5007EFD18260}"/>
              </a:ext>
            </a:extLst>
          </p:cNvPr>
          <p:cNvSpPr>
            <a:spLocks noGrp="1"/>
          </p:cNvSpPr>
          <p:nvPr>
            <p:ph idx="1"/>
          </p:nvPr>
        </p:nvSpPr>
        <p:spPr>
          <a:xfrm>
            <a:off x="388620" y="2079202"/>
            <a:ext cx="6995160" cy="7243446"/>
          </a:xfrm>
        </p:spPr>
        <p:txBody>
          <a:bodyPr>
            <a:normAutofit fontScale="92500" lnSpcReduction="10000"/>
          </a:bodyPr>
          <a:lstStyle/>
          <a:p>
            <a:pPr marL="0" indent="0" algn="l">
              <a:buNone/>
            </a:pPr>
            <a:endParaRPr lang="en-US" sz="2300" b="0" i="0" dirty="0">
              <a:solidFill>
                <a:srgbClr val="000000"/>
              </a:solidFill>
              <a:effectLst/>
              <a:latin typeface="Arial" panose="020B0604020202020204" pitchFamily="34" charset="0"/>
              <a:cs typeface="Arial" panose="020B0604020202020204" pitchFamily="34" charset="0"/>
            </a:endParaRPr>
          </a:p>
          <a:p>
            <a:pPr marL="0" indent="0" algn="l">
              <a:buNone/>
            </a:pPr>
            <a:r>
              <a:rPr lang="en-US" sz="1800" dirty="0">
                <a:latin typeface="Arial" panose="020B0604020202020204" pitchFamily="34" charset="0"/>
                <a:cs typeface="Arial" panose="020B0604020202020204" pitchFamily="34" charset="0"/>
              </a:rPr>
              <a:t>A moderately large perennial epiphyte to twenty-four inches tall.</a:t>
            </a:r>
            <a:endParaRPr lang="en-US" sz="1800" b="0" i="0" dirty="0">
              <a:solidFill>
                <a:srgbClr val="000000"/>
              </a:solidFill>
              <a:effectLst/>
              <a:latin typeface="Arial" panose="020B0604020202020204" pitchFamily="34" charset="0"/>
              <a:cs typeface="Arial" panose="020B0604020202020204" pitchFamily="34" charset="0"/>
            </a:endParaRPr>
          </a:p>
          <a:p>
            <a:pPr marL="0" indent="0" algn="l">
              <a:buNone/>
            </a:pPr>
            <a:endParaRPr lang="en-US" sz="1800" b="0" i="0" dirty="0">
              <a:solidFill>
                <a:srgbClr val="000000"/>
              </a:solidFill>
              <a:effectLst/>
              <a:latin typeface="Arial" panose="020B0604020202020204" pitchFamily="34" charset="0"/>
              <a:cs typeface="Arial" panose="020B0604020202020204" pitchFamily="34" charset="0"/>
            </a:endParaRPr>
          </a:p>
          <a:p>
            <a:pPr marL="0" indent="0" algn="l">
              <a:buNone/>
            </a:pPr>
            <a:endParaRPr lang="en-US" sz="1800" b="0" i="0" dirty="0">
              <a:solidFill>
                <a:srgbClr val="000000"/>
              </a:solidFill>
              <a:effectLst/>
              <a:latin typeface="Arial" panose="020B0604020202020204" pitchFamily="34" charset="0"/>
              <a:cs typeface="Arial" panose="020B0604020202020204" pitchFamily="34" charset="0"/>
            </a:endParaRPr>
          </a:p>
          <a:p>
            <a:pPr marL="0" indent="0" algn="l">
              <a:buNone/>
            </a:pPr>
            <a:r>
              <a:rPr lang="en-US" sz="1800" b="0" i="0" dirty="0">
                <a:solidFill>
                  <a:srgbClr val="000000"/>
                </a:solidFill>
                <a:effectLst/>
                <a:latin typeface="Arial" panose="020B0604020202020204" pitchFamily="34" charset="0"/>
                <a:cs typeface="Arial" panose="020B0604020202020204" pitchFamily="34" charset="0"/>
              </a:rPr>
              <a:t>Slender and fusiform pseudobulbs </a:t>
            </a:r>
          </a:p>
          <a:p>
            <a:pPr marL="0" indent="0" algn="l">
              <a:buNone/>
            </a:pPr>
            <a:r>
              <a:rPr lang="en-US" sz="1800" b="0" i="0" dirty="0">
                <a:solidFill>
                  <a:srgbClr val="000000"/>
                </a:solidFill>
                <a:effectLst/>
                <a:latin typeface="Arial" panose="020B0604020202020204" pitchFamily="34" charset="0"/>
                <a:cs typeface="Arial" panose="020B0604020202020204" pitchFamily="34" charset="0"/>
              </a:rPr>
              <a:t>c</a:t>
            </a:r>
            <a:r>
              <a:rPr lang="en-US" sz="1800" dirty="0">
                <a:latin typeface="Arial" panose="020B0604020202020204" pitchFamily="34" charset="0"/>
                <a:cs typeface="Arial" panose="020B0604020202020204" pitchFamily="34" charset="0"/>
              </a:rPr>
              <a:t>lustered, rather ovoid, somewhat </a:t>
            </a:r>
          </a:p>
          <a:p>
            <a:pPr marL="0" indent="0" algn="l">
              <a:buNone/>
            </a:pPr>
            <a:r>
              <a:rPr lang="en-US" sz="1800" dirty="0">
                <a:latin typeface="Arial" panose="020B0604020202020204" pitchFamily="34" charset="0"/>
                <a:cs typeface="Arial" panose="020B0604020202020204" pitchFamily="34" charset="0"/>
              </a:rPr>
              <a:t>compressed, and about four inches </a:t>
            </a:r>
          </a:p>
          <a:p>
            <a:pPr marL="0" indent="0" algn="l">
              <a:buNone/>
            </a:pPr>
            <a:r>
              <a:rPr lang="en-US" sz="1800" dirty="0">
                <a:latin typeface="Arial" panose="020B0604020202020204" pitchFamily="34" charset="0"/>
                <a:cs typeface="Arial" panose="020B0604020202020204" pitchFamily="34" charset="0"/>
              </a:rPr>
              <a:t>tall. They are not produced </a:t>
            </a:r>
          </a:p>
          <a:p>
            <a:pPr marL="0" indent="0" algn="l">
              <a:buNone/>
            </a:pPr>
            <a:r>
              <a:rPr lang="en-US" sz="1800" dirty="0">
                <a:latin typeface="Arial" panose="020B0604020202020204" pitchFamily="34" charset="0"/>
                <a:cs typeface="Arial" panose="020B0604020202020204" pitchFamily="34" charset="0"/>
              </a:rPr>
              <a:t>annually, but continue to grow in </a:t>
            </a:r>
          </a:p>
          <a:p>
            <a:pPr marL="0" indent="0" algn="l">
              <a:buNone/>
            </a:pPr>
            <a:r>
              <a:rPr lang="en-US" sz="1800" dirty="0">
                <a:latin typeface="Arial" panose="020B0604020202020204" pitchFamily="34" charset="0"/>
                <a:cs typeface="Arial" panose="020B0604020202020204" pitchFamily="34" charset="0"/>
              </a:rPr>
              <a:t>an indeterminate fashion for about </a:t>
            </a:r>
          </a:p>
          <a:p>
            <a:pPr marL="0" indent="0" algn="l">
              <a:buNone/>
            </a:pPr>
            <a:r>
              <a:rPr lang="en-US" sz="1800" dirty="0">
                <a:latin typeface="Arial" panose="020B0604020202020204" pitchFamily="34" charset="0"/>
                <a:cs typeface="Arial" panose="020B0604020202020204" pitchFamily="34" charset="0"/>
              </a:rPr>
              <a:t>three years before a new growth </a:t>
            </a:r>
          </a:p>
          <a:p>
            <a:pPr marL="0" indent="0" algn="l">
              <a:buNone/>
            </a:pPr>
            <a:r>
              <a:rPr lang="en-US" sz="1800" dirty="0">
                <a:latin typeface="Arial" panose="020B0604020202020204" pitchFamily="34" charset="0"/>
                <a:cs typeface="Arial" panose="020B0604020202020204" pitchFamily="34" charset="0"/>
              </a:rPr>
              <a:t>is produced. </a:t>
            </a:r>
          </a:p>
          <a:p>
            <a:pPr marL="0" indent="0" algn="l">
              <a:buNone/>
            </a:pPr>
            <a:endParaRPr lang="en-US" sz="1800" b="0" i="0" dirty="0">
              <a:solidFill>
                <a:srgbClr val="000000"/>
              </a:solidFill>
              <a:effectLst/>
              <a:latin typeface="Arial" panose="020B0604020202020204" pitchFamily="34" charset="0"/>
              <a:cs typeface="Arial" panose="020B0604020202020204" pitchFamily="34" charset="0"/>
            </a:endParaRPr>
          </a:p>
          <a:p>
            <a:pPr marL="0" indent="0" algn="l">
              <a:buNone/>
            </a:pPr>
            <a:endParaRPr lang="en-US" sz="1800" b="0" i="0" dirty="0">
              <a:solidFill>
                <a:srgbClr val="000000"/>
              </a:solidFill>
              <a:effectLst/>
              <a:latin typeface="Arial" panose="020B0604020202020204" pitchFamily="34" charset="0"/>
              <a:cs typeface="Arial" panose="020B0604020202020204" pitchFamily="34" charset="0"/>
            </a:endParaRPr>
          </a:p>
          <a:p>
            <a:pPr marL="0" indent="0" algn="l">
              <a:buNone/>
            </a:pPr>
            <a:endParaRPr lang="en-US" sz="1800" dirty="0">
              <a:solidFill>
                <a:srgbClr val="000000"/>
              </a:solidFill>
              <a:latin typeface="Arial" panose="020B0604020202020204" pitchFamily="34" charset="0"/>
              <a:cs typeface="Arial" panose="020B0604020202020204" pitchFamily="34" charset="0"/>
            </a:endParaRPr>
          </a:p>
          <a:p>
            <a:pPr marL="0" indent="0" algn="l">
              <a:buNone/>
            </a:pPr>
            <a:endParaRPr lang="en-US" sz="1800" b="0" i="0" dirty="0">
              <a:solidFill>
                <a:srgbClr val="000000"/>
              </a:solidFill>
              <a:effectLst/>
              <a:latin typeface="Arial" panose="020B0604020202020204" pitchFamily="34" charset="0"/>
              <a:cs typeface="Arial" panose="020B0604020202020204" pitchFamily="34" charset="0"/>
            </a:endParaRPr>
          </a:p>
          <a:p>
            <a:pPr marL="0" indent="0" algn="l">
              <a:buNone/>
            </a:pPr>
            <a:endParaRPr lang="en-US" sz="1800" b="0" i="0" dirty="0">
              <a:solidFill>
                <a:srgbClr val="000000"/>
              </a:solidFill>
              <a:effectLst/>
              <a:latin typeface="Arial" panose="020B0604020202020204" pitchFamily="34" charset="0"/>
              <a:cs typeface="Arial" panose="020B0604020202020204" pitchFamily="34" charset="0"/>
            </a:endParaRPr>
          </a:p>
          <a:p>
            <a:pPr marL="0" indent="0" algn="l">
              <a:buNone/>
            </a:pPr>
            <a:endParaRPr lang="en-US" sz="1800" b="0" i="0" dirty="0">
              <a:solidFill>
                <a:srgbClr val="000000"/>
              </a:solidFill>
              <a:effectLst/>
              <a:latin typeface="Arial" panose="020B0604020202020204" pitchFamily="34" charset="0"/>
              <a:cs typeface="Arial" panose="020B0604020202020204" pitchFamily="34" charset="0"/>
            </a:endParaRPr>
          </a:p>
          <a:p>
            <a:pPr marL="0" indent="0" algn="l">
              <a:buNone/>
            </a:pPr>
            <a:r>
              <a:rPr lang="en-US" sz="1800" b="0" i="0" dirty="0">
                <a:solidFill>
                  <a:srgbClr val="000000"/>
                </a:solidFill>
                <a:effectLst/>
                <a:latin typeface="Arial" panose="020B0604020202020204" pitchFamily="34" charset="0"/>
                <a:cs typeface="Arial" panose="020B0604020202020204" pitchFamily="34" charset="0"/>
              </a:rPr>
              <a:t>Leaf apex tend to be acutely bilobed with a small </a:t>
            </a:r>
            <a:r>
              <a:rPr lang="en-US" sz="1800" b="0" i="0" dirty="0" err="1">
                <a:solidFill>
                  <a:srgbClr val="000000"/>
                </a:solidFill>
                <a:effectLst/>
                <a:latin typeface="Arial" panose="020B0604020202020204" pitchFamily="34" charset="0"/>
                <a:cs typeface="Arial" panose="020B0604020202020204" pitchFamily="34" charset="0"/>
              </a:rPr>
              <a:t>mucro</a:t>
            </a:r>
            <a:r>
              <a:rPr lang="en-US" sz="1800" b="0" i="0" dirty="0">
                <a:solidFill>
                  <a:srgbClr val="000000"/>
                </a:solidFill>
                <a:effectLst/>
                <a:latin typeface="Arial" panose="020B0604020202020204" pitchFamily="34" charset="0"/>
                <a:cs typeface="Arial" panose="020B0604020202020204" pitchFamily="34" charset="0"/>
              </a:rPr>
              <a:t> (short sharp point) in the sinus. </a:t>
            </a:r>
            <a:r>
              <a:rPr lang="en-US" sz="1800" dirty="0">
                <a:latin typeface="Arial" panose="020B0604020202020204" pitchFamily="34" charset="0"/>
                <a:cs typeface="Arial" panose="020B0604020202020204" pitchFamily="34" charset="0"/>
              </a:rPr>
              <a:t>There are five to seven fresh leaves produced annually that are about twenty-four inches long and grow in a distichous manner. Each pseudobulb will produce a total of fifteen to seventeen leaves during its active life.</a:t>
            </a:r>
            <a:r>
              <a:rPr lang="en-US" sz="1800" b="0" i="0" dirty="0">
                <a:solidFill>
                  <a:srgbClr val="000000"/>
                </a:solidFill>
                <a:effectLst/>
                <a:latin typeface="Arial" panose="020B0604020202020204" pitchFamily="34" charset="0"/>
                <a:cs typeface="Arial" panose="020B0604020202020204" pitchFamily="34" charset="0"/>
              </a:rPr>
              <a:t> </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Inflorescences are approximately twelve inches long, arising from the axils of the leaves.</a:t>
            </a:r>
            <a:endParaRPr lang="en-US" sz="1800" b="0" i="0" dirty="0">
              <a:solidFill>
                <a:srgbClr val="000000"/>
              </a:solidFill>
              <a:effectLst/>
              <a:latin typeface="Arial" panose="020B0604020202020204" pitchFamily="34" charset="0"/>
              <a:cs typeface="Arial" panose="020B0604020202020204" pitchFamily="34" charset="0"/>
            </a:endParaRPr>
          </a:p>
          <a:p>
            <a:pPr marL="0" indent="0" algn="l">
              <a:buNone/>
            </a:pPr>
            <a:endParaRPr lang="en-US" sz="7200" dirty="0">
              <a:solidFill>
                <a:srgbClr val="000000"/>
              </a:solidFill>
              <a:latin typeface="Arial" panose="020B0604020202020204" pitchFamily="34" charset="0"/>
              <a:cs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F335084A-20A7-BE40-A556-D144DDCFA1E4}"/>
              </a:ext>
            </a:extLst>
          </p:cNvPr>
          <p:cNvSpPr>
            <a:spLocks noGrp="1"/>
          </p:cNvSpPr>
          <p:nvPr>
            <p:ph type="sldNum" sz="quarter" idx="12"/>
          </p:nvPr>
        </p:nvSpPr>
        <p:spPr/>
        <p:txBody>
          <a:bodyPr/>
          <a:lstStyle/>
          <a:p>
            <a:fld id="{B49EFE17-B099-484B-97C0-ABDCD6AFD1BA}" type="slidenum">
              <a:rPr lang="en-US" smtClean="0"/>
              <a:pPr/>
              <a:t>6</a:t>
            </a:fld>
            <a:endParaRPr lang="en-US" dirty="0"/>
          </a:p>
        </p:txBody>
      </p:sp>
      <p:pic>
        <p:nvPicPr>
          <p:cNvPr id="2" name="Picture 1">
            <a:extLst>
              <a:ext uri="{FF2B5EF4-FFF2-40B4-BE49-F238E27FC236}">
                <a16:creationId xmlns:a16="http://schemas.microsoft.com/office/drawing/2014/main" id="{3026D2E5-7DBB-18A8-E8D6-090A4FDA0B37}"/>
              </a:ext>
            </a:extLst>
          </p:cNvPr>
          <p:cNvPicPr>
            <a:picLocks noChangeAspect="1"/>
          </p:cNvPicPr>
          <p:nvPr/>
        </p:nvPicPr>
        <p:blipFill>
          <a:blip r:embed="rId3"/>
          <a:stretch>
            <a:fillRect/>
          </a:stretch>
        </p:blipFill>
        <p:spPr>
          <a:xfrm>
            <a:off x="4109216" y="2849879"/>
            <a:ext cx="3170494" cy="4227326"/>
          </a:xfrm>
          <a:prstGeom prst="rect">
            <a:avLst/>
          </a:prstGeom>
        </p:spPr>
      </p:pic>
    </p:spTree>
    <p:extLst>
      <p:ext uri="{BB962C8B-B14F-4D97-AF65-F5344CB8AC3E}">
        <p14:creationId xmlns:p14="http://schemas.microsoft.com/office/powerpoint/2010/main" val="1118699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A45454-A2C1-9519-A8CC-6783EEAB6F78}"/>
              </a:ext>
            </a:extLst>
          </p:cNvPr>
          <p:cNvSpPr>
            <a:spLocks noGrp="1"/>
          </p:cNvSpPr>
          <p:nvPr>
            <p:ph idx="1"/>
          </p:nvPr>
        </p:nvSpPr>
        <p:spPr>
          <a:xfrm>
            <a:off x="388620" y="6393863"/>
            <a:ext cx="6995160" cy="3174010"/>
          </a:xfrm>
        </p:spPr>
        <p:txBody>
          <a:bodyPr>
            <a:normAutofit fontScale="92500" lnSpcReduction="20000"/>
          </a:bodyPr>
          <a:lstStyle/>
          <a:p>
            <a:pPr marL="0" indent="0" algn="l">
              <a:buNone/>
            </a:pPr>
            <a:endParaRPr lang="en-US" sz="1900" dirty="0">
              <a:latin typeface="Arial" panose="020B0604020202020204" pitchFamily="34" charset="0"/>
              <a:cs typeface="Arial" panose="020B0604020202020204" pitchFamily="34" charset="0"/>
            </a:endParaRPr>
          </a:p>
          <a:p>
            <a:pPr marL="0" indent="0" algn="l">
              <a:buNone/>
            </a:pPr>
            <a:endParaRPr lang="en-US" sz="2100" dirty="0">
              <a:solidFill>
                <a:srgbClr val="000000"/>
              </a:solidFill>
              <a:latin typeface="Arial" panose="020B0604020202020204" pitchFamily="34" charset="0"/>
              <a:cs typeface="Arial" panose="020B0604020202020204" pitchFamily="34" charset="0"/>
            </a:endParaRPr>
          </a:p>
          <a:p>
            <a:pPr marL="0" indent="0" algn="l">
              <a:buNone/>
            </a:pPr>
            <a:r>
              <a:rPr lang="en-US" sz="2100" dirty="0">
                <a:latin typeface="Arial" panose="020B0604020202020204" pitchFamily="34" charset="0"/>
                <a:cs typeface="Arial" panose="020B0604020202020204" pitchFamily="34" charset="0"/>
              </a:rPr>
              <a:t>Normally one to two flowers are produced per inflorescence. They are three to five inches across, waxy, long lasting, and very fragrant. The sepals and petals are white or faintly pink, and the lip is white with a bright yellow central and basal patch on the mid-lobe. There are occasionally some pale purple-pink spots on the mid-lobe.</a:t>
            </a:r>
          </a:p>
          <a:p>
            <a:pPr marL="0" indent="0" algn="l">
              <a:buNone/>
            </a:pPr>
            <a:endParaRPr lang="en-US" sz="2100" dirty="0">
              <a:solidFill>
                <a:srgbClr val="000000"/>
              </a:solidFill>
              <a:latin typeface="Arial" panose="020B0604020202020204" pitchFamily="34" charset="0"/>
              <a:cs typeface="Arial" panose="020B0604020202020204" pitchFamily="34" charset="0"/>
            </a:endParaRPr>
          </a:p>
          <a:p>
            <a:pPr marL="0" indent="0" algn="l">
              <a:buNone/>
            </a:pPr>
            <a:r>
              <a:rPr lang="en-US" sz="2100" b="0" i="0" dirty="0">
                <a:solidFill>
                  <a:srgbClr val="000000"/>
                </a:solidFill>
                <a:effectLst/>
                <a:latin typeface="Arial" panose="020B0604020202020204" pitchFamily="34" charset="0"/>
                <a:cs typeface="Arial" panose="020B0604020202020204" pitchFamily="34" charset="0"/>
              </a:rPr>
              <a:t>Yellow callus ridges fused into one single, inflated, wedge-shape structure at the apex.</a:t>
            </a:r>
          </a:p>
          <a:p>
            <a:endParaRPr lang="en-US" dirty="0"/>
          </a:p>
        </p:txBody>
      </p:sp>
      <p:sp>
        <p:nvSpPr>
          <p:cNvPr id="4" name="Slide Number Placeholder 3">
            <a:extLst>
              <a:ext uri="{FF2B5EF4-FFF2-40B4-BE49-F238E27FC236}">
                <a16:creationId xmlns:a16="http://schemas.microsoft.com/office/drawing/2014/main" id="{095C6C7E-7CEB-62C6-8E6B-005B30C26A28}"/>
              </a:ext>
            </a:extLst>
          </p:cNvPr>
          <p:cNvSpPr>
            <a:spLocks noGrp="1"/>
          </p:cNvSpPr>
          <p:nvPr>
            <p:ph type="sldNum" sz="quarter" idx="12"/>
          </p:nvPr>
        </p:nvSpPr>
        <p:spPr/>
        <p:txBody>
          <a:bodyPr/>
          <a:lstStyle/>
          <a:p>
            <a:fld id="{B49EFE17-B099-484B-97C0-ABDCD6AFD1BA}" type="slidenum">
              <a:rPr lang="en-US" smtClean="0"/>
              <a:pPr/>
              <a:t>7</a:t>
            </a:fld>
            <a:endParaRPr lang="en-US" dirty="0"/>
          </a:p>
        </p:txBody>
      </p:sp>
      <p:pic>
        <p:nvPicPr>
          <p:cNvPr id="5" name="Picture 4">
            <a:extLst>
              <a:ext uri="{FF2B5EF4-FFF2-40B4-BE49-F238E27FC236}">
                <a16:creationId xmlns:a16="http://schemas.microsoft.com/office/drawing/2014/main" id="{0240B8C0-40D1-04AB-49B2-E7A1E3C215F8}"/>
              </a:ext>
            </a:extLst>
          </p:cNvPr>
          <p:cNvPicPr>
            <a:picLocks noChangeAspect="1"/>
          </p:cNvPicPr>
          <p:nvPr/>
        </p:nvPicPr>
        <p:blipFill>
          <a:blip r:embed="rId3"/>
          <a:stretch>
            <a:fillRect/>
          </a:stretch>
        </p:blipFill>
        <p:spPr>
          <a:xfrm>
            <a:off x="388619" y="490527"/>
            <a:ext cx="6995159" cy="5353725"/>
          </a:xfrm>
          <a:prstGeom prst="rect">
            <a:avLst/>
          </a:prstGeom>
        </p:spPr>
      </p:pic>
      <p:sp>
        <p:nvSpPr>
          <p:cNvPr id="6" name="TextBox 5">
            <a:extLst>
              <a:ext uri="{FF2B5EF4-FFF2-40B4-BE49-F238E27FC236}">
                <a16:creationId xmlns:a16="http://schemas.microsoft.com/office/drawing/2014/main" id="{6C52E874-BA63-31C1-1786-4006E351406D}"/>
              </a:ext>
            </a:extLst>
          </p:cNvPr>
          <p:cNvSpPr txBox="1"/>
          <p:nvPr/>
        </p:nvSpPr>
        <p:spPr>
          <a:xfrm>
            <a:off x="388619" y="5992856"/>
            <a:ext cx="6849308" cy="401007"/>
          </a:xfrm>
          <a:prstGeom prst="rect">
            <a:avLst/>
          </a:prstGeom>
          <a:noFill/>
        </p:spPr>
        <p:txBody>
          <a:bodyPr wrap="square" rtlCol="0">
            <a:spAutoFit/>
          </a:bodyPr>
          <a:lstStyle/>
          <a:p>
            <a:pPr algn="ctr"/>
            <a:r>
              <a:rPr lang="en-US" dirty="0"/>
              <a:t>Cymbidium </a:t>
            </a:r>
            <a:r>
              <a:rPr lang="en-US" i="1" dirty="0"/>
              <a:t>eburneum</a:t>
            </a:r>
            <a:r>
              <a:rPr lang="en-US" dirty="0"/>
              <a:t>, photography by Motohiro Sunouchi </a:t>
            </a:r>
          </a:p>
        </p:txBody>
      </p:sp>
    </p:spTree>
    <p:extLst>
      <p:ext uri="{BB962C8B-B14F-4D97-AF65-F5344CB8AC3E}">
        <p14:creationId xmlns:p14="http://schemas.microsoft.com/office/powerpoint/2010/main" val="1993922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DAFA4BAC-D8D7-67FE-8B3E-6BFCF6F1BF1B}"/>
              </a:ext>
            </a:extLst>
          </p:cNvPr>
          <p:cNvPicPr>
            <a:picLocks noGrp="1" noChangeAspect="1"/>
          </p:cNvPicPr>
          <p:nvPr>
            <p:ph idx="1"/>
          </p:nvPr>
        </p:nvPicPr>
        <p:blipFill>
          <a:blip r:embed="rId3"/>
          <a:stretch>
            <a:fillRect/>
          </a:stretch>
        </p:blipFill>
        <p:spPr>
          <a:xfrm>
            <a:off x="0" y="0"/>
            <a:ext cx="7772400" cy="10058399"/>
          </a:xfrm>
          <a:prstGeom prst="rect">
            <a:avLst/>
          </a:prstGeom>
        </p:spPr>
      </p:pic>
      <p:sp>
        <p:nvSpPr>
          <p:cNvPr id="4" name="Slide Number Placeholder 3">
            <a:extLst>
              <a:ext uri="{FF2B5EF4-FFF2-40B4-BE49-F238E27FC236}">
                <a16:creationId xmlns:a16="http://schemas.microsoft.com/office/drawing/2014/main" id="{ADC34EFF-89BB-2CFA-E4A7-8C41B9F91F9D}"/>
              </a:ext>
            </a:extLst>
          </p:cNvPr>
          <p:cNvSpPr>
            <a:spLocks noGrp="1"/>
          </p:cNvSpPr>
          <p:nvPr>
            <p:ph type="sldNum" sz="quarter" idx="12"/>
          </p:nvPr>
        </p:nvSpPr>
        <p:spPr/>
        <p:txBody>
          <a:bodyPr/>
          <a:lstStyle/>
          <a:p>
            <a:fld id="{B49EFE17-B099-484B-97C0-ABDCD6AFD1BA}" type="slidenum">
              <a:rPr lang="en-US" smtClean="0"/>
              <a:pPr/>
              <a:t>8</a:t>
            </a:fld>
            <a:endParaRPr lang="en-US" dirty="0"/>
          </a:p>
        </p:txBody>
      </p:sp>
    </p:spTree>
    <p:extLst>
      <p:ext uri="{BB962C8B-B14F-4D97-AF65-F5344CB8AC3E}">
        <p14:creationId xmlns:p14="http://schemas.microsoft.com/office/powerpoint/2010/main" val="68337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6020-DFAB-B3D2-9306-25677C3FA737}"/>
              </a:ext>
            </a:extLst>
          </p:cNvPr>
          <p:cNvSpPr>
            <a:spLocks noGrp="1"/>
          </p:cNvSpPr>
          <p:nvPr>
            <p:ph type="title"/>
          </p:nvPr>
        </p:nvSpPr>
        <p:spPr>
          <a:solidFill>
            <a:srgbClr val="0070C0"/>
          </a:solidFill>
        </p:spPr>
        <p:txBody>
          <a:bodyPr>
            <a:normAutofit/>
          </a:bodyPr>
          <a:lstStyle/>
          <a:p>
            <a:r>
              <a:rPr lang="en-US" sz="4000" dirty="0">
                <a:solidFill>
                  <a:schemeClr val="bg1"/>
                </a:solidFill>
              </a:rPr>
              <a:t>Varieties and Synonyms</a:t>
            </a:r>
          </a:p>
        </p:txBody>
      </p:sp>
      <p:sp>
        <p:nvSpPr>
          <p:cNvPr id="3" name="Content Placeholder 2">
            <a:extLst>
              <a:ext uri="{FF2B5EF4-FFF2-40B4-BE49-F238E27FC236}">
                <a16:creationId xmlns:a16="http://schemas.microsoft.com/office/drawing/2014/main" id="{D04F9AEF-F5F9-9904-B1DD-F415B09E5BCF}"/>
              </a:ext>
            </a:extLst>
          </p:cNvPr>
          <p:cNvSpPr>
            <a:spLocks noGrp="1"/>
          </p:cNvSpPr>
          <p:nvPr>
            <p:ph idx="1"/>
          </p:nvPr>
        </p:nvSpPr>
        <p:spPr/>
        <p:txBody>
          <a:bodyPr>
            <a:normAutofit/>
          </a:bodyPr>
          <a:lstStyle/>
          <a:p>
            <a:pPr marL="0" indent="0">
              <a:buNone/>
            </a:pPr>
            <a:r>
              <a:rPr lang="en-US" sz="1800" b="1" i="0" dirty="0">
                <a:solidFill>
                  <a:srgbClr val="262626"/>
                </a:solidFill>
                <a:effectLst/>
                <a:latin typeface="Arial" panose="020B0604020202020204" pitchFamily="34" charset="0"/>
                <a:cs typeface="Arial" panose="020B0604020202020204" pitchFamily="34" charset="0"/>
              </a:rPr>
              <a:t>Varieties</a:t>
            </a:r>
          </a:p>
          <a:p>
            <a:pPr marL="0" indent="0">
              <a:buNone/>
            </a:pPr>
            <a:r>
              <a:rPr lang="en-US" sz="1800" b="0" i="0" dirty="0">
                <a:solidFill>
                  <a:srgbClr val="262626"/>
                </a:solidFill>
                <a:effectLst/>
                <a:latin typeface="Arial" panose="020B0604020202020204" pitchFamily="34" charset="0"/>
                <a:cs typeface="Arial" panose="020B0604020202020204" pitchFamily="34" charset="0"/>
              </a:rPr>
              <a:t>C. </a:t>
            </a:r>
            <a:r>
              <a:rPr lang="en-US" sz="1800" b="0" i="1" dirty="0">
                <a:solidFill>
                  <a:srgbClr val="262626"/>
                </a:solidFill>
                <a:effectLst/>
                <a:latin typeface="Arial" panose="020B0604020202020204" pitchFamily="34" charset="0"/>
                <a:cs typeface="Arial" panose="020B0604020202020204" pitchFamily="34" charset="0"/>
              </a:rPr>
              <a:t>eburneum </a:t>
            </a:r>
            <a:r>
              <a:rPr lang="en-US" sz="1800" b="0" i="0" dirty="0">
                <a:solidFill>
                  <a:srgbClr val="262626"/>
                </a:solidFill>
                <a:effectLst/>
                <a:latin typeface="Arial" panose="020B0604020202020204" pitchFamily="34" charset="0"/>
                <a:cs typeface="Arial" panose="020B0604020202020204" pitchFamily="34" charset="0"/>
              </a:rPr>
              <a:t>Lindl. var. dayi.  Samuel Jennings (1875)  Orchids: t. 16 - pale purple-pink spots on the mid-lobe of the lip   </a:t>
            </a:r>
          </a:p>
          <a:p>
            <a:endParaRPr lang="en-US" sz="1800" dirty="0">
              <a:solidFill>
                <a:srgbClr val="262626"/>
              </a:solidFill>
              <a:latin typeface="Arial" panose="020B0604020202020204" pitchFamily="34" charset="0"/>
              <a:cs typeface="Arial" panose="020B0604020202020204" pitchFamily="34" charset="0"/>
            </a:endParaRPr>
          </a:p>
          <a:p>
            <a:pPr marL="0" indent="0">
              <a:buNone/>
            </a:pPr>
            <a:r>
              <a:rPr lang="en-US" sz="1800" b="0" i="0" dirty="0">
                <a:solidFill>
                  <a:srgbClr val="262626"/>
                </a:solidFill>
                <a:effectLst/>
                <a:latin typeface="Arial" panose="020B0604020202020204" pitchFamily="34" charset="0"/>
                <a:cs typeface="Arial" panose="020B0604020202020204" pitchFamily="34" charset="0"/>
              </a:rPr>
              <a:t>C. </a:t>
            </a:r>
            <a:r>
              <a:rPr lang="en-US" sz="1800" b="0" i="1" dirty="0">
                <a:solidFill>
                  <a:srgbClr val="262626"/>
                </a:solidFill>
                <a:effectLst/>
                <a:latin typeface="Arial" panose="020B0604020202020204" pitchFamily="34" charset="0"/>
                <a:cs typeface="Arial" panose="020B0604020202020204" pitchFamily="34" charset="0"/>
              </a:rPr>
              <a:t>eburneum</a:t>
            </a:r>
            <a:r>
              <a:rPr lang="en-US" sz="1800" b="0" i="0" dirty="0">
                <a:solidFill>
                  <a:srgbClr val="262626"/>
                </a:solidFill>
                <a:effectLst/>
                <a:latin typeface="Arial" panose="020B0604020202020204" pitchFamily="34" charset="0"/>
                <a:cs typeface="Arial" panose="020B0604020202020204" pitchFamily="34" charset="0"/>
              </a:rPr>
              <a:t> Lindl. var. williamsianum.  Heinrich Reichenbach (1881)  Gardener’s Chronicle. ser. 2, 15: 530 - pink-tinged with yellow callus  </a:t>
            </a:r>
          </a:p>
          <a:p>
            <a:endParaRPr lang="en-US" sz="1800" dirty="0">
              <a:solidFill>
                <a:srgbClr val="262626"/>
              </a:solidFill>
              <a:latin typeface="Arial" panose="020B0604020202020204" pitchFamily="34" charset="0"/>
              <a:cs typeface="Arial" panose="020B0604020202020204" pitchFamily="34" charset="0"/>
            </a:endParaRPr>
          </a:p>
          <a:p>
            <a:pPr marL="0" indent="0">
              <a:buNone/>
            </a:pPr>
            <a:r>
              <a:rPr lang="en-US" sz="1800" b="0" i="0" dirty="0">
                <a:solidFill>
                  <a:srgbClr val="262626"/>
                </a:solidFill>
                <a:effectLst/>
                <a:latin typeface="Arial" panose="020B0604020202020204" pitchFamily="34" charset="0"/>
                <a:cs typeface="Arial" panose="020B0604020202020204" pitchFamily="34" charset="0"/>
              </a:rPr>
              <a:t>C. </a:t>
            </a:r>
            <a:r>
              <a:rPr lang="en-US" sz="1800" b="0" i="1" dirty="0">
                <a:solidFill>
                  <a:srgbClr val="262626"/>
                </a:solidFill>
                <a:effectLst/>
                <a:latin typeface="Arial" panose="020B0604020202020204" pitchFamily="34" charset="0"/>
                <a:cs typeface="Arial" panose="020B0604020202020204" pitchFamily="34" charset="0"/>
              </a:rPr>
              <a:t>eburneum</a:t>
            </a:r>
            <a:r>
              <a:rPr lang="en-US" sz="1800" b="0" i="0" dirty="0">
                <a:solidFill>
                  <a:srgbClr val="262626"/>
                </a:solidFill>
                <a:effectLst/>
                <a:latin typeface="Arial" panose="020B0604020202020204" pitchFamily="34" charset="0"/>
                <a:cs typeface="Arial" panose="020B0604020202020204" pitchFamily="34" charset="0"/>
              </a:rPr>
              <a:t> Lindl. var. phibrickianum.  Heinrich Reichebach (1886) Gardener’s Chronicle. ser., 25: 585 - pure white with yellow callus </a:t>
            </a:r>
          </a:p>
          <a:p>
            <a:pPr marL="0" indent="0">
              <a:buNone/>
            </a:pPr>
            <a:endParaRPr lang="en-US" sz="1800" dirty="0">
              <a:solidFill>
                <a:srgbClr val="000000"/>
              </a:solidFill>
              <a:latin typeface="Arial" panose="020B0604020202020204" pitchFamily="34" charset="0"/>
              <a:cs typeface="Arial" panose="020B0604020202020204" pitchFamily="34" charset="0"/>
            </a:endParaRPr>
          </a:p>
          <a:p>
            <a:pPr marL="0" indent="0">
              <a:buNone/>
            </a:pPr>
            <a:r>
              <a:rPr lang="en-US" sz="1800" dirty="0">
                <a:solidFill>
                  <a:srgbClr val="000000"/>
                </a:solidFill>
                <a:latin typeface="Arial" panose="020B0604020202020204" pitchFamily="34" charset="0"/>
                <a:cs typeface="Arial" panose="020B0604020202020204" pitchFamily="34" charset="0"/>
              </a:rPr>
              <a:t>C. </a:t>
            </a:r>
            <a:r>
              <a:rPr lang="en-US" sz="1800" i="1" dirty="0">
                <a:solidFill>
                  <a:srgbClr val="000000"/>
                </a:solidFill>
                <a:latin typeface="Arial" panose="020B0604020202020204" pitchFamily="34" charset="0"/>
                <a:cs typeface="Arial" panose="020B0604020202020204" pitchFamily="34" charset="0"/>
              </a:rPr>
              <a:t>eburneum</a:t>
            </a:r>
            <a:r>
              <a:rPr lang="en-US" sz="1800" dirty="0">
                <a:solidFill>
                  <a:srgbClr val="000000"/>
                </a:solidFill>
                <a:latin typeface="Arial" panose="020B0604020202020204" pitchFamily="34" charset="0"/>
                <a:cs typeface="Arial" panose="020B0604020202020204" pitchFamily="34" charset="0"/>
              </a:rPr>
              <a:t> Lindl. var. longzhouense.  A. J. Liu and S. C. Chen (2006)  </a:t>
            </a:r>
            <a:r>
              <a:rPr lang="en-US" sz="1800" b="0" i="0" dirty="0">
                <a:solidFill>
                  <a:srgbClr val="202124"/>
                </a:solidFill>
                <a:effectLst/>
                <a:latin typeface="Arial" panose="020B0604020202020204" pitchFamily="34" charset="0"/>
                <a:cs typeface="Arial" panose="020B0604020202020204" pitchFamily="34" charset="0"/>
              </a:rPr>
              <a:t>Acta Phytotaxonomica et Geobotanica.  S</a:t>
            </a:r>
            <a:r>
              <a:rPr lang="en-US" sz="1800" dirty="0">
                <a:solidFill>
                  <a:srgbClr val="000000"/>
                </a:solidFill>
                <a:latin typeface="Arial" panose="020B0604020202020204" pitchFamily="34" charset="0"/>
                <a:cs typeface="Arial" panose="020B0604020202020204" pitchFamily="34" charset="0"/>
              </a:rPr>
              <a:t>in. 44: 179 – spots on the lip</a:t>
            </a:r>
          </a:p>
          <a:p>
            <a:pPr marL="0" indent="0">
              <a:buNone/>
            </a:pPr>
            <a:endParaRPr lang="en-US" sz="1800" dirty="0">
              <a:solidFill>
                <a:srgbClr val="000000"/>
              </a:solidFill>
              <a:latin typeface="Arial" panose="020B0604020202020204" pitchFamily="34" charset="0"/>
              <a:cs typeface="Arial" panose="020B0604020202020204" pitchFamily="34" charset="0"/>
            </a:endParaRPr>
          </a:p>
          <a:p>
            <a:pPr marL="0" indent="0">
              <a:buNone/>
            </a:pPr>
            <a:endParaRPr lang="en-US" sz="1800" dirty="0">
              <a:solidFill>
                <a:srgbClr val="000000"/>
              </a:solidFill>
              <a:latin typeface="Arial" panose="020B0604020202020204" pitchFamily="34" charset="0"/>
              <a:cs typeface="Arial" panose="020B0604020202020204" pitchFamily="34" charset="0"/>
            </a:endParaRPr>
          </a:p>
          <a:p>
            <a:pPr marL="0" indent="0">
              <a:buNone/>
            </a:pPr>
            <a:r>
              <a:rPr lang="en-US" sz="1800" b="1" dirty="0">
                <a:solidFill>
                  <a:srgbClr val="000000"/>
                </a:solidFill>
                <a:latin typeface="Arial" panose="020B0604020202020204" pitchFamily="34" charset="0"/>
                <a:cs typeface="Arial" panose="020B0604020202020204" pitchFamily="34" charset="0"/>
              </a:rPr>
              <a:t>Synonyms </a:t>
            </a:r>
          </a:p>
          <a:p>
            <a:pPr marL="0" indent="0">
              <a:buNone/>
            </a:pPr>
            <a:r>
              <a:rPr lang="en-US" sz="1800" dirty="0">
                <a:latin typeface="Arial" panose="020B0604020202020204" pitchFamily="34" charset="0"/>
                <a:cs typeface="Arial" panose="020B0604020202020204" pitchFamily="34" charset="0"/>
              </a:rPr>
              <a:t>Cyperorchids </a:t>
            </a:r>
            <a:r>
              <a:rPr lang="en-US" sz="1800" i="1" dirty="0">
                <a:latin typeface="Arial" panose="020B0604020202020204" pitchFamily="34" charset="0"/>
                <a:cs typeface="Arial" panose="020B0604020202020204" pitchFamily="34" charset="0"/>
              </a:rPr>
              <a:t>eburnean</a:t>
            </a:r>
            <a:r>
              <a:rPr lang="en-US" sz="1800" dirty="0">
                <a:latin typeface="Arial" panose="020B0604020202020204" pitchFamily="34" charset="0"/>
                <a:cs typeface="Arial" panose="020B0604020202020204" pitchFamily="34" charset="0"/>
              </a:rPr>
              <a:t> Lindl. Rudolf Schlechter  (1924)  Repertorium Specierum Novanum Regni Vegetabilis. 20: 107 </a:t>
            </a:r>
          </a:p>
        </p:txBody>
      </p:sp>
      <p:sp>
        <p:nvSpPr>
          <p:cNvPr id="4" name="Slide Number Placeholder 3">
            <a:extLst>
              <a:ext uri="{FF2B5EF4-FFF2-40B4-BE49-F238E27FC236}">
                <a16:creationId xmlns:a16="http://schemas.microsoft.com/office/drawing/2014/main" id="{258A5F61-3717-C27E-D97E-C875F8F161DB}"/>
              </a:ext>
            </a:extLst>
          </p:cNvPr>
          <p:cNvSpPr>
            <a:spLocks noGrp="1"/>
          </p:cNvSpPr>
          <p:nvPr>
            <p:ph type="sldNum" sz="quarter" idx="12"/>
          </p:nvPr>
        </p:nvSpPr>
        <p:spPr/>
        <p:txBody>
          <a:bodyPr/>
          <a:lstStyle/>
          <a:p>
            <a:fld id="{B49EFE17-B099-484B-97C0-ABDCD6AFD1BA}" type="slidenum">
              <a:rPr lang="en-US" smtClean="0"/>
              <a:pPr/>
              <a:t>9</a:t>
            </a:fld>
            <a:endParaRPr lang="en-US" dirty="0"/>
          </a:p>
        </p:txBody>
      </p:sp>
    </p:spTree>
    <p:extLst>
      <p:ext uri="{BB962C8B-B14F-4D97-AF65-F5344CB8AC3E}">
        <p14:creationId xmlns:p14="http://schemas.microsoft.com/office/powerpoint/2010/main" val="20362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87848C3643924E8DF07A68B1D89E28" ma:contentTypeVersion="13" ma:contentTypeDescription="Create a new document." ma:contentTypeScope="" ma:versionID="348405636801a978d414817c18373861">
  <xsd:schema xmlns:xsd="http://www.w3.org/2001/XMLSchema" xmlns:xs="http://www.w3.org/2001/XMLSchema" xmlns:p="http://schemas.microsoft.com/office/2006/metadata/properties" xmlns:ns2="b2af4bc0-8778-4f03-adba-ab4ff931875a" xmlns:ns3="28dcb40b-9525-4bca-81d8-006d0189a454" targetNamespace="http://schemas.microsoft.com/office/2006/metadata/properties" ma:root="true" ma:fieldsID="c566a7db863cf9646b72e8fccd5ec509" ns2:_="" ns3:_="">
    <xsd:import namespace="b2af4bc0-8778-4f03-adba-ab4ff931875a"/>
    <xsd:import namespace="28dcb40b-9525-4bca-81d8-006d0189a4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af4bc0-8778-4f03-adba-ab4ff93187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dcb40b-9525-4bca-81d8-006d0189a45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67DB1D-3C94-4E37-8D08-62C9A2A7FD11}">
  <ds:schemaRefs>
    <ds:schemaRef ds:uri="http://schemas.microsoft.com/sharepoint/v3/contenttype/forms"/>
  </ds:schemaRefs>
</ds:datastoreItem>
</file>

<file path=customXml/itemProps2.xml><?xml version="1.0" encoding="utf-8"?>
<ds:datastoreItem xmlns:ds="http://schemas.openxmlformats.org/officeDocument/2006/customXml" ds:itemID="{9792783B-942C-46E9-9B06-0542B817A363}">
  <ds:schemaRefs>
    <ds:schemaRef ds:uri="28dcb40b-9525-4bca-81d8-006d0189a454"/>
    <ds:schemaRef ds:uri="b2af4bc0-8778-4f03-adba-ab4ff93187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DB9CFB-FC7B-468D-AC07-5273269E52E7}">
  <ds:schemaRefs>
    <ds:schemaRef ds:uri="http://purl.org/dc/terms/"/>
    <ds:schemaRef ds:uri="http://schemas.microsoft.com/office/2006/documentManagement/types"/>
    <ds:schemaRef ds:uri="http://purl.org/dc/dcmitype/"/>
    <ds:schemaRef ds:uri="http://schemas.microsoft.com/office/infopath/2007/PartnerControls"/>
    <ds:schemaRef ds:uri="28dcb40b-9525-4bca-81d8-006d0189a454"/>
    <ds:schemaRef ds:uri="http://purl.org/dc/elements/1.1/"/>
    <ds:schemaRef ds:uri="http://schemas.microsoft.com/office/2006/metadata/properties"/>
    <ds:schemaRef ds:uri="http://schemas.openxmlformats.org/package/2006/metadata/core-properties"/>
    <ds:schemaRef ds:uri="b2af4bc0-8778-4f03-adba-ab4ff931875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1087</TotalTime>
  <Words>1715</Words>
  <Application>Microsoft Office PowerPoint</Application>
  <PresentationFormat>Custom</PresentationFormat>
  <Paragraphs>318</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Helvetica Neue</vt:lpstr>
      <vt:lpstr>Linux Libertine</vt:lpstr>
      <vt:lpstr>Office Theme</vt:lpstr>
      <vt:lpstr>Cymbidium eburneum “The Ivory-Colored Cymbidium”</vt:lpstr>
      <vt:lpstr>PowerPoint Presentation</vt:lpstr>
      <vt:lpstr>PowerPoint Presentation</vt:lpstr>
      <vt:lpstr>Distribution of Cymbidium eburneum </vt:lpstr>
      <vt:lpstr>PowerPoint Presentation</vt:lpstr>
      <vt:lpstr>C. eburneum Characteristics</vt:lpstr>
      <vt:lpstr>PowerPoint Presentation</vt:lpstr>
      <vt:lpstr>PowerPoint Presentation</vt:lpstr>
      <vt:lpstr>Varieties and Synonyms</vt:lpstr>
      <vt:lpstr>Cymbidium eburneum var. longzhouense </vt:lpstr>
      <vt:lpstr>Awards</vt:lpstr>
      <vt:lpstr>Hybridizing </vt:lpstr>
      <vt:lpstr> First Cymbidium hybrid made in cultivation was Cymbidium Eburneo-lowianum (C. eburneum x C. lowianum), originated and registered by Harry Veitch in 1889   </vt:lpstr>
      <vt:lpstr>       First Generation of Cymbidium Eburneo-lowianum   </vt:lpstr>
      <vt:lpstr>       Cymbidium Alexanderi Progeny   </vt:lpstr>
      <vt:lpstr>Cymbidium Gottianum (C. eburneum x C. insigne), originated and registered by Sanders (St. Albans) in 1911   </vt:lpstr>
      <vt:lpstr>       First Generation of Cymbidium Gottianum    </vt:lpstr>
      <vt:lpstr>        Post 2000 Cymbidium eburneum  Primary Hybrid   </vt:lpstr>
      <vt:lpstr>        Post 2000 Cymbidium eburneum Hybrid   Species x Complex    </vt:lpstr>
      <vt:lpstr>         Traits to Consider When Judging  Cymbidium eburneum    </vt:lpstr>
      <vt:lpstr>Questions and Answers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Position Overview</dc:title>
  <dc:creator>Gerald McLeod</dc:creator>
  <cp:lastModifiedBy>Tim Brown</cp:lastModifiedBy>
  <cp:revision>60</cp:revision>
  <cp:lastPrinted>2023-08-12T04:44:42Z</cp:lastPrinted>
  <dcterms:created xsi:type="dcterms:W3CDTF">2021-07-19T17:44:21Z</dcterms:created>
  <dcterms:modified xsi:type="dcterms:W3CDTF">2023-08-12T04:45:43Z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0x010100F387848C3643924E8DF07A68B1D89E28</vt:lpwstr>
  </property>
  <property fmtid="{D5CDD505-2E9C-101B-9397-08002B2CF9AE}" pid="3" name="Order">
    <vt:r8>2043600</vt:r8>
  </property>
</Properties>
</file>