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80" r:id="rId7"/>
    <p:sldId id="263" r:id="rId8"/>
    <p:sldId id="268" r:id="rId9"/>
    <p:sldId id="265" r:id="rId10"/>
    <p:sldId id="264" r:id="rId11"/>
    <p:sldId id="282" r:id="rId12"/>
    <p:sldId id="284" r:id="rId13"/>
    <p:sldId id="283" r:id="rId14"/>
    <p:sldId id="287" r:id="rId15"/>
    <p:sldId id="281" r:id="rId16"/>
    <p:sldId id="269" r:id="rId17"/>
    <p:sldId id="290" r:id="rId18"/>
    <p:sldId id="291" r:id="rId19"/>
    <p:sldId id="285" r:id="rId20"/>
    <p:sldId id="292" r:id="rId21"/>
    <p:sldId id="286" r:id="rId22"/>
    <p:sldId id="277" r:id="rId23"/>
    <p:sldId id="279" r:id="rId24"/>
    <p:sldId id="289" r:id="rId25"/>
    <p:sldId id="288" r:id="rId26"/>
  </p:sldIdLst>
  <p:sldSz cx="12192000" cy="6858000"/>
  <p:notesSz cx="7102475" cy="9037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330946-86EB-F55D-3307-B62C0F6D26DE}" name="Tim Brown" initials="TB" userId="881aeb3b2b28419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24</c:v>
                </c:pt>
                <c:pt idx="3">
                  <c:v>18</c:v>
                </c:pt>
                <c:pt idx="4">
                  <c:v>27</c:v>
                </c:pt>
                <c:pt idx="5">
                  <c:v>8</c:v>
                </c:pt>
                <c:pt idx="6">
                  <c:v>4</c:v>
                </c:pt>
                <c:pt idx="7">
                  <c:v>4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Northern Hemisphere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50FA-44E8-8ADB-940F62D1267B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5</c:v>
                </c:pt>
                <c:pt idx="7">
                  <c:v>10</c:v>
                </c:pt>
                <c:pt idx="8">
                  <c:v>24</c:v>
                </c:pt>
                <c:pt idx="9">
                  <c:v>18</c:v>
                </c:pt>
                <c:pt idx="10">
                  <c:v>27</c:v>
                </c:pt>
                <c:pt idx="11">
                  <c:v>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Southern Hemisphere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4-50FA-44E8-8ADB-940F62D126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74860600"/>
        <c:axId val="674863840"/>
      </c:barChart>
      <c:catAx>
        <c:axId val="674860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863840"/>
        <c:crosses val="autoZero"/>
        <c:auto val="1"/>
        <c:lblAlgn val="ctr"/>
        <c:lblOffset val="100"/>
        <c:noMultiLvlLbl val="0"/>
      </c:catAx>
      <c:valAx>
        <c:axId val="67486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860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0.07224</cdr:x>
      <cdr:y>0.67998</cdr:y>
    </cdr:from>
    <cdr:to>
      <cdr:x>0.1592</cdr:x>
      <cdr:y>0.89012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FB0338E-669F-EEBC-153A-229E227C0B98}"/>
            </a:ext>
          </a:extLst>
        </cdr:cNvPr>
        <cdr:cNvSpPr txBox="1"/>
      </cdr:nvSpPr>
      <cdr:spPr>
        <a:xfrm xmlns:a="http://schemas.openxmlformats.org/drawingml/2006/main">
          <a:off x="759691" y="295881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A640F-1C23-0E88-B857-CB5104D8D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2CA12B-EF17-19BB-69AE-9CED59842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B4B62-4A85-F25A-76C3-5A3B9A79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F238C-079F-2980-BF34-9DEDDCA9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A725A-F4C7-678C-E4EA-59A0D072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1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D2582-FD93-AB7B-16A9-9898E61CD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8DB48-561F-14D6-7FCE-E6C927FA5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DB3F0-59BA-4B13-132C-3ED801E21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067D0-11D4-C0CA-6CC7-0F79DC6C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FEA7C-F2EB-FD9A-05F0-87A8695D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3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991BF7-CAF5-6B4C-E54E-2E5E0D355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7AEC4-CC8C-2AC6-8988-E721F0F97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0A9B5-85FA-8D98-0A1A-815C73CB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4BD34-E170-F1E6-283A-4AD6500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C7485-3B8B-07D8-D132-CCB44F94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060B-C520-3BF0-72C5-4EBEF353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E1370-9E1B-B68D-A2A5-927D805B1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A009D-0671-2CCD-33B7-35D01F26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D6E6-5860-2BA5-829E-8B485495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CF171-656F-5249-322E-BFCD6EFA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3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8401-A7DA-04B5-A08F-B9B5A05E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2BD2F-7ACE-C481-53AA-9C94B7AC9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E0906-42F2-93C4-8A54-A7E3B81F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2A45F-A539-E8FB-F9C4-049087CF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7A208-F9F0-F955-D882-A00828B70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3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E25E9-891A-9B0E-5517-3874F0DD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10920-A318-9C84-D7D6-58FF4B8A0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5C907-E999-97F4-53F4-A27F1A176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B7072-E50D-1856-1167-7B0A48A35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75107-4CC6-6E8D-0A84-F72249EE3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3064C-9C5A-E78F-A11D-7B4F5F78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7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2BA99-E819-74F6-3797-101C2B6D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73C81-1047-7128-05EB-194944800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F95C2-BD92-000B-7032-B4E7B17A8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AB274-4827-18B4-F412-4AF42E507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A07D5-2E59-CB51-F05A-D3F4918F8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BCA08-E238-70C9-ACA1-01057D61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0C2002-4D30-259D-C88E-E7872DFD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0E17B-E990-2AE6-93D0-2EE5B2EC3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6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3A02-D95E-1D0A-9F96-23351A279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91EA3-DDF9-C17A-B052-F81F6824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08C1B-CB47-5A8E-7311-DAE5D659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FDB73-F72D-637F-BFA2-B2521B84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3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8973D1-6F65-D451-15EB-1F7667AE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1B245-C077-4CBA-19A9-2EA07324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A2903-9A95-041B-FA28-60AC37FA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0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D028-9534-92AD-3840-8134A47D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87CB8-B89C-8D7C-1396-73B781787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88670-F018-DBA9-4153-9DD185F52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CB8B7-168A-2731-53C5-CF0503AB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F8800-0CDF-CDF5-4A07-D4D0A3A3F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D7925-E695-8F93-DB3A-AB692594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8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5C4D8-5D7C-C7E2-99D6-ECB71682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D3CEAD-1222-B234-8B06-7904617DF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5ED22-9DAE-1E01-2B5D-77F30D740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0A346-4B73-CEC6-F1B1-8D1A4EF7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E4548-1CA3-E59A-0723-6D9D25E7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BFF83-47F3-6C69-CA70-8A6D4405C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1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E47280-B856-A33A-A50D-B200756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4119A-CF54-38B8-FEB6-E57E3F4DD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AC130-3DDC-4766-E7A4-A500F9ACF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22739-035E-42E9-AAFC-B09CE7A218D4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8D2ED-F603-DD32-D670-A003388D8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49529-305A-C843-EE54-483A8CD54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4C57A-DBA1-475A-A4D1-2CD9A6E50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6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os.org/orchids/orchid-breeding-and-hybridizing/hereditary-influences-of-the-cattleya-allianc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8F0667-58CD-2DE1-8ECC-09D463F9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13" y="1635287"/>
            <a:ext cx="4319443" cy="16002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Cattleya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cinnabarina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Cinnabar Laelia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DB9603-AB35-0577-CE9C-4963587C2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 lnSpcReduction="10000"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 Brown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Dallas Judging Center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June 8,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252B0-32FF-7329-8C33-71F8AF5F2F53}"/>
              </a:ext>
            </a:extLst>
          </p:cNvPr>
          <p:cNvSpPr txBox="1"/>
          <p:nvPr/>
        </p:nvSpPr>
        <p:spPr>
          <a:xfrm>
            <a:off x="5520713" y="5638251"/>
            <a:ext cx="5490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Cattleya </a:t>
            </a:r>
            <a:r>
              <a:rPr lang="en-US" i="1" dirty="0"/>
              <a:t>cinnabarina ‘Amazon’ FCC/AOS</a:t>
            </a:r>
            <a:r>
              <a:rPr lang="en-US" dirty="0"/>
              <a:t>, 90 points, 1980 </a:t>
            </a:r>
          </a:p>
          <a:p>
            <a:pPr algn="ctr"/>
            <a:r>
              <a:rPr lang="en-US" dirty="0"/>
              <a:t>Photograph by Plato Peter Matthews</a:t>
            </a:r>
          </a:p>
          <a:p>
            <a:pPr algn="ctr"/>
            <a:r>
              <a:rPr lang="en-US" dirty="0"/>
              <a:t>Orchid Society of Southern California 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90B493C-5071-29F2-362B-CD8B4275D9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54" b="2054"/>
          <a:stretch/>
        </p:blipFill>
        <p:spPr>
          <a:xfrm>
            <a:off x="5180012" y="688323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202680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3723F48-D704-467D-7082-8DB0CDA53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Cattleya </a:t>
            </a:r>
            <a:r>
              <a:rPr lang="en-US" i="1" dirty="0"/>
              <a:t>cinnabarina</a:t>
            </a:r>
            <a:r>
              <a:rPr lang="en-US" dirty="0"/>
              <a:t> Awards Locations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D4279217-3BB0-2D29-C8F2-B7294D97B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4404989"/>
              </p:ext>
            </p:extLst>
          </p:nvPr>
        </p:nvGraphicFramePr>
        <p:xfrm>
          <a:off x="838200" y="1825625"/>
          <a:ext cx="10515600" cy="332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9021">
                  <a:extLst>
                    <a:ext uri="{9D8B030D-6E8A-4147-A177-3AD203B41FA5}">
                      <a16:colId xmlns:a16="http://schemas.microsoft.com/office/drawing/2014/main" val="1879308367"/>
                    </a:ext>
                  </a:extLst>
                </a:gridCol>
                <a:gridCol w="7196579">
                  <a:extLst>
                    <a:ext uri="{9D8B030D-6E8A-4147-A177-3AD203B41FA5}">
                      <a16:colId xmlns:a16="http://schemas.microsoft.com/office/drawing/2014/main" val="17478996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Cultivar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Location Awarded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4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‘Penn Valley’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Wilmington, 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344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‘Crestwood’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Atlanta Regional Supplemental Monthly Judging, Atlanta, GA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946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‘Amazon’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Orchid Society of Southern CA Show, Los Angeles,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738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‘Santa Barbara’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Pacific South Regional Monthly Judging, Los Angeles, CA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85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‘Stephanie Vodicnik’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Chicago Center Monthly Judging, Glencoe, 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716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‘Winter Sunrise’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Mid-Atlantic Center Monthly Judging Center, Bryn Mawr, 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24234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‘OrchidFix’ Thanks Ben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Hawaii Center Monthly Judging, Big Island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30387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‘no name‘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Hawaii Center Monthly Judging, Big Island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377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83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3723F48-D704-467D-7082-8DB0CDA53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Cattleya </a:t>
            </a:r>
            <a:r>
              <a:rPr lang="en-US" i="1" dirty="0"/>
              <a:t>cinnabarina</a:t>
            </a:r>
            <a:r>
              <a:rPr lang="en-US" dirty="0"/>
              <a:t>  Offspring and Progeny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C5AAEB-B58B-F21A-94B3-F98A92FDAD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7949" y="1825625"/>
            <a:ext cx="3442102" cy="435133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51BA71-799F-8853-2666-A546012F3A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158 F1 Offspring </a:t>
            </a:r>
          </a:p>
          <a:p>
            <a:pPr lvl="1"/>
            <a:r>
              <a:rPr lang="en-US" dirty="0"/>
              <a:t>Used as Seed Parent 46X</a:t>
            </a:r>
          </a:p>
          <a:p>
            <a:pPr lvl="1"/>
            <a:r>
              <a:rPr lang="en-US" dirty="0"/>
              <a:t>Used as Pollen Parent 112X </a:t>
            </a:r>
          </a:p>
          <a:p>
            <a:endParaRPr lang="en-US" dirty="0"/>
          </a:p>
          <a:p>
            <a:r>
              <a:rPr lang="en-US" dirty="0"/>
              <a:t>15,769 Total Progeny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C08E88-081E-0583-CA2C-6F27A025C2AB}"/>
              </a:ext>
            </a:extLst>
          </p:cNvPr>
          <p:cNvSpPr txBox="1"/>
          <p:nvPr/>
        </p:nvSpPr>
        <p:spPr>
          <a:xfrm>
            <a:off x="2183819" y="6169709"/>
            <a:ext cx="2490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Photograph by unknown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9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488E9C-D9EF-3105-D0F1-86F546F71E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820292"/>
              </p:ext>
            </p:extLst>
          </p:nvPr>
        </p:nvGraphicFramePr>
        <p:xfrm>
          <a:off x="838200" y="329939"/>
          <a:ext cx="10515600" cy="6268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79827918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0744309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94514271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250540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291283670"/>
                    </a:ext>
                  </a:extLst>
                </a:gridCol>
              </a:tblGrid>
              <a:tr h="400240">
                <a:tc gridSpan="5">
                  <a:txBody>
                    <a:bodyPr/>
                    <a:lstStyle/>
                    <a:p>
                      <a:r>
                        <a:rPr lang="en-US" dirty="0"/>
                        <a:t>Fourteen Generations of Progeny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59913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Grexes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Awarded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Awarded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Awards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36372"/>
                  </a:ext>
                </a:extLst>
              </a:tr>
              <a:tr h="3684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43035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22714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889369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805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643724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ighlight>
                            <a:srgbClr val="00FF00"/>
                          </a:highlight>
                        </a:rPr>
                        <a:t>826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265915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533735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2,302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316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792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554534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2,301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316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790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879416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1,693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397571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090201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359160"/>
                  </a:ext>
                </a:extLst>
              </a:tr>
              <a:tr h="200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1154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20.0%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2047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04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025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3723F48-D704-467D-7082-8DB0CDA53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Cattleya </a:t>
            </a:r>
            <a:r>
              <a:rPr lang="en-US" i="1" dirty="0"/>
              <a:t>cinnabarina</a:t>
            </a:r>
            <a:r>
              <a:rPr lang="en-US" dirty="0"/>
              <a:t> - Hybridizing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51BA71-799F-8853-2666-A546012F3A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Temperature tolerant</a:t>
            </a:r>
          </a:p>
          <a:p>
            <a:endParaRPr lang="en-US" dirty="0"/>
          </a:p>
          <a:p>
            <a:r>
              <a:rPr lang="en-US" dirty="0"/>
              <a:t>Smaller growth habit</a:t>
            </a:r>
          </a:p>
          <a:p>
            <a:endParaRPr lang="en-US" dirty="0"/>
          </a:p>
          <a:p>
            <a:r>
              <a:rPr lang="en-US" dirty="0"/>
              <a:t>Small, elongated lip</a:t>
            </a:r>
          </a:p>
          <a:p>
            <a:endParaRPr lang="en-US" dirty="0"/>
          </a:p>
          <a:p>
            <a:r>
              <a:rPr lang="en-US" dirty="0"/>
              <a:t>Lip curls back under – takes up  to 4 generations to outbreed characteristic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FED72-ECC2-2B9F-1858-6E7E5BFCF5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Chromosome count is 2n = 40</a:t>
            </a:r>
          </a:p>
          <a:p>
            <a:endParaRPr lang="en-US" dirty="0"/>
          </a:p>
          <a:p>
            <a:r>
              <a:rPr lang="en-US" dirty="0"/>
              <a:t>Dominant colors – yellow, orange to cinnabar red</a:t>
            </a:r>
          </a:p>
          <a:p>
            <a:endParaRPr lang="en-US" dirty="0"/>
          </a:p>
          <a:p>
            <a:r>
              <a:rPr lang="en-US" dirty="0"/>
              <a:t>Long inflorescences, holding flowers above plant</a:t>
            </a:r>
          </a:p>
          <a:p>
            <a:endParaRPr lang="en-US" dirty="0"/>
          </a:p>
          <a:p>
            <a:r>
              <a:rPr lang="en-US" dirty="0"/>
              <a:t>Long lasting flowers – offspring inherit trait 	</a:t>
            </a:r>
          </a:p>
        </p:txBody>
      </p:sp>
    </p:spTree>
    <p:extLst>
      <p:ext uri="{BB962C8B-B14F-4D97-AF65-F5344CB8AC3E}">
        <p14:creationId xmlns:p14="http://schemas.microsoft.com/office/powerpoint/2010/main" val="2218500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3723F48-D704-467D-7082-8DB0CDA5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138"/>
            <a:ext cx="10515600" cy="720104"/>
          </a:xfrm>
        </p:spPr>
        <p:txBody>
          <a:bodyPr/>
          <a:lstStyle/>
          <a:p>
            <a:r>
              <a:rPr lang="en-US" dirty="0"/>
              <a:t>Cattleya </a:t>
            </a:r>
            <a:r>
              <a:rPr lang="en-US" i="1" dirty="0"/>
              <a:t>cinnabarina</a:t>
            </a:r>
            <a:r>
              <a:rPr lang="en-US" dirty="0"/>
              <a:t>  Lip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393DF3-7DD0-7E62-91E4-BA7F697BC8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4104" y="1357461"/>
            <a:ext cx="5181600" cy="503391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A2CEAC-4F1D-EB8D-3D76-61C443E1B9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7448" y="1357460"/>
            <a:ext cx="5181600" cy="503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FA670F-4C13-9DD3-6C7D-6A74DF951325}"/>
              </a:ext>
            </a:extLst>
          </p:cNvPr>
          <p:cNvSpPr txBox="1"/>
          <p:nvPr/>
        </p:nvSpPr>
        <p:spPr>
          <a:xfrm>
            <a:off x="1926618" y="6380259"/>
            <a:ext cx="254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Photograph by unknown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AC99F1-BC82-774A-B6A9-57B5F14A2384}"/>
              </a:ext>
            </a:extLst>
          </p:cNvPr>
          <p:cNvSpPr txBox="1"/>
          <p:nvPr/>
        </p:nvSpPr>
        <p:spPr>
          <a:xfrm>
            <a:off x="7320672" y="6394196"/>
            <a:ext cx="304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Photography by Mauro Rosim </a:t>
            </a:r>
          </a:p>
        </p:txBody>
      </p:sp>
    </p:spTree>
    <p:extLst>
      <p:ext uri="{BB962C8B-B14F-4D97-AF65-F5344CB8AC3E}">
        <p14:creationId xmlns:p14="http://schemas.microsoft.com/office/powerpoint/2010/main" val="2832737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488E9C-D9EF-3105-D0F1-86F546F71E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7523169"/>
              </p:ext>
            </p:extLst>
          </p:nvPr>
        </p:nvGraphicFramePr>
        <p:xfrm>
          <a:off x="838200" y="461914"/>
          <a:ext cx="10515600" cy="567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2592">
                  <a:extLst>
                    <a:ext uri="{9D8B030D-6E8A-4147-A177-3AD203B41FA5}">
                      <a16:colId xmlns:a16="http://schemas.microsoft.com/office/drawing/2014/main" val="3798279181"/>
                    </a:ext>
                  </a:extLst>
                </a:gridCol>
                <a:gridCol w="2226768">
                  <a:extLst>
                    <a:ext uri="{9D8B030D-6E8A-4147-A177-3AD203B41FA5}">
                      <a16:colId xmlns:a16="http://schemas.microsoft.com/office/drawing/2014/main" val="4007443091"/>
                    </a:ext>
                  </a:extLst>
                </a:gridCol>
                <a:gridCol w="4206240">
                  <a:extLst>
                    <a:ext uri="{9D8B030D-6E8A-4147-A177-3AD203B41FA5}">
                      <a16:colId xmlns:a16="http://schemas.microsoft.com/office/drawing/2014/main" val="3702505407"/>
                    </a:ext>
                  </a:extLst>
                </a:gridCol>
              </a:tblGrid>
              <a:tr h="400240"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Cattleya </a:t>
                      </a:r>
                      <a:r>
                        <a:rPr lang="en-US" sz="1400" i="1" dirty="0"/>
                        <a:t>cinnabarina</a:t>
                      </a:r>
                      <a:r>
                        <a:rPr lang="en-US" sz="1400" dirty="0"/>
                        <a:t> Cross Originator With Two Or Greater Crosses Registered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59913"/>
                  </a:ext>
                </a:extLst>
              </a:tr>
              <a:tr h="4002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Originator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Dates Registered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36372"/>
                  </a:ext>
                </a:extLst>
              </a:tr>
              <a:tr h="236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A.De Prins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2000 &amp; 2001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43035"/>
                  </a:ext>
                </a:extLst>
              </a:tr>
              <a:tr h="2543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Bracey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1958 to 1968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22714"/>
                  </a:ext>
                </a:extLst>
              </a:tr>
              <a:tr h="2534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Charlesworth Lt.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1898 to 1939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889369"/>
                  </a:ext>
                </a:extLst>
              </a:tr>
              <a:tr h="2713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D. Pitchard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1977 &amp; 1986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643724"/>
                  </a:ext>
                </a:extLst>
              </a:tr>
              <a:tr h="2704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Eustace Clark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1902 to 1908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265915"/>
                  </a:ext>
                </a:extLst>
              </a:tr>
              <a:tr h="2317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J. Grezaffi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1971 &amp; 1983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533735"/>
                  </a:ext>
                </a:extLst>
              </a:tr>
              <a:tr h="249665">
                <a:tc>
                  <a:txBody>
                    <a:bodyPr/>
                    <a:lstStyle/>
                    <a:p>
                      <a:pPr marL="342900" indent="-342900" algn="ctr">
                        <a:buAutoNum type="alphaUcPeriod" startAt="10"/>
                      </a:pPr>
                      <a:r>
                        <a:rPr lang="en-US" sz="1400" dirty="0"/>
                        <a:t>Redlinger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1966 &amp; 1966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554534"/>
                  </a:ext>
                </a:extLst>
              </a:tr>
              <a:tr h="258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Mr. / Mrs. J. L. Fresh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1971 &amp; 1971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879416"/>
                  </a:ext>
                </a:extLst>
              </a:tr>
              <a:tr h="2666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Rex Foster Orchid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1957 &amp; 2003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397571"/>
                  </a:ext>
                </a:extLst>
              </a:tr>
              <a:tr h="2001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Rod McLellan Co.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1960 to 1965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09020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Ruben in Orchids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1968, 1968 &amp; 1970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92756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Sanders / St. Alba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1902 to 1962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60955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Santa Barbara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2016 to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70339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Sea God Nursery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1985 &amp; 2002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3535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Veitch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1874 to 1907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06280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W. Badin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2009 &amp; 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507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671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BB12-4E89-0FBE-34C5-5C8BF730C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Cattleya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cinnabarina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Hybrid With Largest Number of Offspring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8B0710-BF86-FE15-F442-A97E0BE879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Cattleya Psyche (C. </a:t>
            </a:r>
            <a:r>
              <a:rPr lang="en-US" i="1" dirty="0"/>
              <a:t>cinnabarina</a:t>
            </a:r>
            <a:r>
              <a:rPr lang="en-US" dirty="0"/>
              <a:t> x C. </a:t>
            </a:r>
            <a:r>
              <a:rPr lang="en-US" i="1" dirty="0"/>
              <a:t>coccinea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Originated and Registered (1902) – Charlesworth Ltd   </a:t>
            </a:r>
          </a:p>
          <a:p>
            <a:endParaRPr lang="en-US" dirty="0"/>
          </a:p>
          <a:p>
            <a:r>
              <a:rPr lang="en-US" dirty="0"/>
              <a:t>184 Offspring, 7,016 Progeny over 12 generations</a:t>
            </a:r>
          </a:p>
          <a:p>
            <a:endParaRPr lang="en-US" dirty="0"/>
          </a:p>
          <a:p>
            <a:r>
              <a:rPr lang="en-US" dirty="0"/>
              <a:t>Seed Parent 91x; Pollen Parent 93x</a:t>
            </a:r>
          </a:p>
          <a:p>
            <a:endParaRPr lang="en-US" dirty="0"/>
          </a:p>
          <a:p>
            <a:r>
              <a:rPr lang="en-US" dirty="0"/>
              <a:t>Received six AOS awards:  AM – 3; HCC – 2; and CCM – 1</a:t>
            </a:r>
          </a:p>
          <a:p>
            <a:pPr lvl="1"/>
            <a:r>
              <a:rPr lang="en-US" dirty="0"/>
              <a:t>Averaging 2.8 flowers and buds per inflorescence, 7.4 cm median natural spread 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93BCDC-3376-E335-C0BE-8E10E37B91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30D05E-4AB7-6AC5-8F93-CD0C8CDFE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426739"/>
            <a:ext cx="2519313" cy="21512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444BA4-4B60-EA85-5B60-6BECAD090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160608"/>
            <a:ext cx="2519313" cy="21512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E1406A-84B8-3086-4710-D7BACD1B9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104" y="1426738"/>
            <a:ext cx="2395096" cy="215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9BBF7E-DE59-8C85-CBC2-BC948A2A4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1103" y="4163995"/>
            <a:ext cx="2395095" cy="21512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90D899-D6DA-1A91-E1A1-890B6BF971E3}"/>
              </a:ext>
            </a:extLst>
          </p:cNvPr>
          <p:cNvSpPr txBox="1"/>
          <p:nvPr/>
        </p:nvSpPr>
        <p:spPr>
          <a:xfrm>
            <a:off x="8952314" y="6370253"/>
            <a:ext cx="2909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 Psyche, Photograph Don Lindabury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FEB06E-1AAC-7ABF-C0E4-247F60FD7807}"/>
              </a:ext>
            </a:extLst>
          </p:cNvPr>
          <p:cNvSpPr txBox="1"/>
          <p:nvPr/>
        </p:nvSpPr>
        <p:spPr>
          <a:xfrm>
            <a:off x="6243336" y="6383926"/>
            <a:ext cx="2519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 Psyche ‘China’ AM/AOS, 1977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314393-0832-26AC-40E4-F1397BD82040}"/>
              </a:ext>
            </a:extLst>
          </p:cNvPr>
          <p:cNvSpPr txBox="1"/>
          <p:nvPr/>
        </p:nvSpPr>
        <p:spPr>
          <a:xfrm>
            <a:off x="6620009" y="3662929"/>
            <a:ext cx="1814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 Psyche; Fred Clarke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118956-B665-A70E-1CE7-54D7535967CA}"/>
              </a:ext>
            </a:extLst>
          </p:cNvPr>
          <p:cNvSpPr txBox="1"/>
          <p:nvPr/>
        </p:nvSpPr>
        <p:spPr>
          <a:xfrm>
            <a:off x="9423887" y="3662928"/>
            <a:ext cx="1769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 Psyche; Fred Clarke</a:t>
            </a:r>
          </a:p>
        </p:txBody>
      </p:sp>
    </p:spTree>
    <p:extLst>
      <p:ext uri="{BB962C8B-B14F-4D97-AF65-F5344CB8AC3E}">
        <p14:creationId xmlns:p14="http://schemas.microsoft.com/office/powerpoint/2010/main" val="1725502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93BCDC-3376-E335-C0BE-8E10E37B9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982340"/>
            <a:ext cx="5181600" cy="2194623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Expectation would be for one parent to dominate over the other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A547B25-3DB5-C869-229F-5537257B00D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08813" y="1712913"/>
            <a:ext cx="5183187" cy="603250"/>
          </a:xfrm>
        </p:spPr>
        <p:txBody>
          <a:bodyPr>
            <a:normAutofit fontScale="62500" lnSpcReduction="20000"/>
          </a:bodyPr>
          <a:lstStyle/>
          <a:p>
            <a:pPr algn="ctr"/>
            <a:endParaRPr lang="en-US" sz="7200" b="0" dirty="0"/>
          </a:p>
          <a:p>
            <a:pPr algn="ctr"/>
            <a:endParaRPr lang="en-US" sz="7200" b="0" dirty="0"/>
          </a:p>
          <a:p>
            <a:pPr algn="ctr"/>
            <a:endParaRPr lang="en-US" sz="7200" b="0" dirty="0"/>
          </a:p>
          <a:p>
            <a:pPr algn="ctr"/>
            <a:endParaRPr lang="en-US" sz="7200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6D2C2-44F2-6DE6-8A9A-C4034EBF6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042161"/>
            <a:ext cx="5181600" cy="2134802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Two Cattleya species, both with dominant forms: C. </a:t>
            </a:r>
            <a:r>
              <a:rPr lang="en-US" i="1" dirty="0"/>
              <a:t>coccinea</a:t>
            </a:r>
            <a:r>
              <a:rPr lang="en-US" dirty="0"/>
              <a:t> – round with small lip and </a:t>
            </a:r>
            <a:r>
              <a:rPr lang="en-US" i="1" dirty="0"/>
              <a:t>C. cinnabarina </a:t>
            </a:r>
            <a:r>
              <a:rPr lang="en-US" dirty="0"/>
              <a:t>- spindly, long under curled lip.</a:t>
            </a:r>
          </a:p>
          <a:p>
            <a:endParaRPr lang="en-US" dirty="0"/>
          </a:p>
          <a:p>
            <a:r>
              <a:rPr lang="en-US" dirty="0"/>
              <a:t>Creates a small flower with the form like a “standard” Cattleya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F9761-B6B0-A709-EABB-460D24D40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5" y="357509"/>
            <a:ext cx="3323602" cy="2702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835E55-FFFE-BA4F-04CB-5F77A0F9D9F8}"/>
              </a:ext>
            </a:extLst>
          </p:cNvPr>
          <p:cNvSpPr txBox="1"/>
          <p:nvPr/>
        </p:nvSpPr>
        <p:spPr>
          <a:xfrm>
            <a:off x="3668237" y="15282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9847A6-5137-F2B1-157E-B6329F508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7" t="11421" r="13992" b="19196"/>
          <a:stretch/>
        </p:blipFill>
        <p:spPr>
          <a:xfrm>
            <a:off x="3986835" y="338968"/>
            <a:ext cx="3426863" cy="2720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7F251D-C1DB-586D-0526-B2065EFD8ADB}"/>
              </a:ext>
            </a:extLst>
          </p:cNvPr>
          <p:cNvSpPr txBox="1"/>
          <p:nvPr/>
        </p:nvSpPr>
        <p:spPr>
          <a:xfrm>
            <a:off x="7480524" y="15282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C3AD77-0655-3E5E-C162-A50509C4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510" y="327162"/>
            <a:ext cx="3746619" cy="2720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53D86B-A29C-6EAC-27AC-04FFDD072FE1}"/>
              </a:ext>
            </a:extLst>
          </p:cNvPr>
          <p:cNvSpPr txBox="1"/>
          <p:nvPr/>
        </p:nvSpPr>
        <p:spPr>
          <a:xfrm>
            <a:off x="681778" y="3065227"/>
            <a:ext cx="2649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Cattleya </a:t>
            </a:r>
            <a:r>
              <a:rPr lang="en-US" i="1" dirty="0"/>
              <a:t>coccinea</a:t>
            </a:r>
          </a:p>
          <a:p>
            <a:pPr algn="ctr"/>
            <a:r>
              <a:rPr lang="en-US" i="1" dirty="0"/>
              <a:t>Photograph by G. Barfield</a:t>
            </a:r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1B0684-8DC5-DEB5-F0E8-B800FB92438E}"/>
              </a:ext>
            </a:extLst>
          </p:cNvPr>
          <p:cNvSpPr txBox="1"/>
          <p:nvPr/>
        </p:nvSpPr>
        <p:spPr>
          <a:xfrm>
            <a:off x="4397442" y="3026498"/>
            <a:ext cx="2635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Cattleya </a:t>
            </a:r>
            <a:r>
              <a:rPr lang="en-US" i="1" dirty="0" err="1"/>
              <a:t>cinnabarina</a:t>
            </a:r>
            <a:endParaRPr lang="en-US" i="1" dirty="0"/>
          </a:p>
          <a:p>
            <a:pPr algn="ctr"/>
            <a:r>
              <a:rPr lang="en-US" i="1" dirty="0"/>
              <a:t>Photograph by M. </a:t>
            </a:r>
            <a:r>
              <a:rPr lang="en-US" i="1" dirty="0" err="1"/>
              <a:t>Rosim</a:t>
            </a:r>
            <a:r>
              <a:rPr lang="en-US" i="1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9D6149-7A6D-A45A-4BC1-A2B647FBB522}"/>
              </a:ext>
            </a:extLst>
          </p:cNvPr>
          <p:cNvSpPr txBox="1"/>
          <p:nvPr/>
        </p:nvSpPr>
        <p:spPr>
          <a:xfrm>
            <a:off x="8494231" y="3032057"/>
            <a:ext cx="2557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Cattleya Psyche </a:t>
            </a:r>
          </a:p>
          <a:p>
            <a:pPr algn="ctr"/>
            <a:r>
              <a:rPr lang="en-US" dirty="0"/>
              <a:t>Photograph by Fred Clark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BB12-4E89-0FBE-34C5-5C8BF730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411588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Cattleya Psyche Hybrids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E92EE0-3A34-9A9A-8C12-523C65505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98961"/>
            <a:ext cx="5157787" cy="825360"/>
          </a:xfrm>
        </p:spPr>
        <p:txBody>
          <a:bodyPr>
            <a:noAutofit/>
          </a:bodyPr>
          <a:lstStyle/>
          <a:p>
            <a:pPr algn="ctr"/>
            <a:endParaRPr lang="en-US" sz="1800" b="0" dirty="0"/>
          </a:p>
          <a:p>
            <a:pPr algn="ctr"/>
            <a:endParaRPr lang="en-US" sz="1800" b="0" dirty="0"/>
          </a:p>
          <a:p>
            <a:pPr algn="ctr"/>
            <a:endParaRPr lang="en-US" sz="1800" b="0" dirty="0"/>
          </a:p>
          <a:p>
            <a:pPr algn="ctr"/>
            <a:endParaRPr lang="en-US" sz="1800" b="0" dirty="0"/>
          </a:p>
        </p:txBody>
      </p:sp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F55BA9BA-8900-4807-9860-D27560D727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22445" y="2505075"/>
            <a:ext cx="3592473" cy="3684588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93BCDC-3376-E335-C0BE-8E10E37B91B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DE3AF2C-1A50-41B1-6CCB-640246013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563" y="2505075"/>
            <a:ext cx="3713127" cy="3684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1A5F7-E47A-2751-567F-309A82EF3231}"/>
              </a:ext>
            </a:extLst>
          </p:cNvPr>
          <p:cNvSpPr txBox="1"/>
          <p:nvPr/>
        </p:nvSpPr>
        <p:spPr>
          <a:xfrm>
            <a:off x="7080563" y="6189663"/>
            <a:ext cx="379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Photography by Plato Peter Matthews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8D29E-ED21-D201-9B69-265637073382}"/>
              </a:ext>
            </a:extLst>
          </p:cNvPr>
          <p:cNvSpPr txBox="1"/>
          <p:nvPr/>
        </p:nvSpPr>
        <p:spPr>
          <a:xfrm>
            <a:off x="2036155" y="6201085"/>
            <a:ext cx="276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Photography by Fred Clarke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F279D-3F90-1356-19AA-867CAD22DA52}"/>
              </a:ext>
            </a:extLst>
          </p:cNvPr>
          <p:cNvSpPr txBox="1"/>
          <p:nvPr/>
        </p:nvSpPr>
        <p:spPr>
          <a:xfrm>
            <a:off x="369969" y="1334855"/>
            <a:ext cx="6097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C. Precious Stones (C. Psyche x C.</a:t>
            </a:r>
            <a:r>
              <a:rPr lang="en-US" i="1" dirty="0"/>
              <a:t> </a:t>
            </a:r>
            <a:r>
              <a:rPr lang="en-US" i="1" dirty="0" err="1"/>
              <a:t>aclandiae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Originated and Registered (1971) by Steward’s </a:t>
            </a:r>
          </a:p>
          <a:p>
            <a:pPr algn="ctr"/>
            <a:r>
              <a:rPr lang="en-US" dirty="0"/>
              <a:t>Offspring – 82; AOS Awards - 5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8F0760FA-7C0B-18B2-F8F2-C3B0CE96E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7200" b="0" dirty="0"/>
          </a:p>
          <a:p>
            <a:pPr algn="ctr"/>
            <a:endParaRPr lang="en-US" sz="7200" b="0" dirty="0"/>
          </a:p>
          <a:p>
            <a:pPr algn="ctr"/>
            <a:endParaRPr lang="en-US" sz="7200" b="0" dirty="0"/>
          </a:p>
          <a:p>
            <a:pPr algn="ctr"/>
            <a:endParaRPr lang="en-US" sz="7200" b="0" dirty="0"/>
          </a:p>
          <a:p>
            <a:pPr algn="ctr"/>
            <a:r>
              <a:rPr lang="en-US" sz="7200" b="0" dirty="0"/>
              <a:t>C. Deborah Off (C. Psyche x C. Beaufort)</a:t>
            </a:r>
          </a:p>
          <a:p>
            <a:pPr algn="ctr"/>
            <a:r>
              <a:rPr lang="en-US" sz="7200" b="0" dirty="0"/>
              <a:t>Originated and Registered (1985) by Off and Sons</a:t>
            </a:r>
          </a:p>
          <a:p>
            <a:pPr algn="ctr"/>
            <a:r>
              <a:rPr lang="en-US" sz="7200" b="0" dirty="0"/>
              <a:t>Offspring – 7; AOS Awards- 8</a:t>
            </a:r>
          </a:p>
          <a:p>
            <a:pPr algn="ctr"/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39817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BB12-4E89-0FBE-34C5-5C8BF730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8969"/>
            <a:ext cx="10515600" cy="41158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C. Tiny Titan (C. Precious Stones x C. Beaufort) 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Offspring – 30 F1; AOS Awards – 45 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Originated and Registered (1988) L. Farnsworth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52494A-EC0B-A96F-82C9-EEF5999E0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3" t="6638" b="939"/>
          <a:stretch/>
        </p:blipFill>
        <p:spPr>
          <a:xfrm>
            <a:off x="367464" y="2629197"/>
            <a:ext cx="3448939" cy="33498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D0AD60-6D5F-F88D-052D-17F56674F969}"/>
              </a:ext>
            </a:extLst>
          </p:cNvPr>
          <p:cNvSpPr txBox="1"/>
          <p:nvPr/>
        </p:nvSpPr>
        <p:spPr>
          <a:xfrm>
            <a:off x="691681" y="5981848"/>
            <a:ext cx="2800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C. Tiny Titan ‘Just Peachy’</a:t>
            </a:r>
          </a:p>
          <a:p>
            <a:pPr algn="ctr"/>
            <a:r>
              <a:rPr lang="en-US" dirty="0"/>
              <a:t>Photography by Colin Silver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7448C9-9FA7-4EFC-A82A-9D2F15AAF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373" y="2629197"/>
            <a:ext cx="3448939" cy="33498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CC2716C-8C38-0255-B887-EDF2338304B8}"/>
              </a:ext>
            </a:extLst>
          </p:cNvPr>
          <p:cNvSpPr txBox="1"/>
          <p:nvPr/>
        </p:nvSpPr>
        <p:spPr>
          <a:xfrm>
            <a:off x="4307577" y="5979046"/>
            <a:ext cx="3003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C. Tiny Titan </a:t>
            </a:r>
          </a:p>
          <a:p>
            <a:pPr algn="ctr"/>
            <a:r>
              <a:rPr lang="en-US" dirty="0"/>
              <a:t>Photography by F. Thomas Ott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5A49478-BD28-9AE1-E20E-35F03C7E9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524" y="2629197"/>
            <a:ext cx="3905214" cy="334984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2735EE0-1BFB-889F-3EE1-BA4955EEE35B}"/>
              </a:ext>
            </a:extLst>
          </p:cNvPr>
          <p:cNvSpPr txBox="1"/>
          <p:nvPr/>
        </p:nvSpPr>
        <p:spPr>
          <a:xfrm>
            <a:off x="8373759" y="5979045"/>
            <a:ext cx="276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Tiny Titan ‘Cat’s Paw’</a:t>
            </a:r>
          </a:p>
          <a:p>
            <a:r>
              <a:rPr lang="en-US" dirty="0"/>
              <a:t>Photography by Craig </a:t>
            </a:r>
            <a:r>
              <a:rPr lang="en-US" dirty="0" err="1"/>
              <a:t>Plahn</a:t>
            </a: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464849C-2A60-93DF-435D-6EA3878F75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5" t="4149" b="727"/>
          <a:stretch/>
        </p:blipFill>
        <p:spPr>
          <a:xfrm>
            <a:off x="8053353" y="136733"/>
            <a:ext cx="3654385" cy="225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8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EC1C01-7D5B-0012-1AFE-0452A0B3B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Cattleya 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cinnabarina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1659E7-069C-CFFC-0CE4-076B1B055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First described by James Bateman ex Lindley (1838) as Laelia </a:t>
            </a:r>
            <a:r>
              <a:rPr lang="en-US" i="1" dirty="0"/>
              <a:t>cinnabarina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Moved to Amalias, Cattleya, and Bletia all during the 1800’s, and later Hoffmannsegella and Sophronitis</a:t>
            </a:r>
          </a:p>
          <a:p>
            <a:endParaRPr lang="en-US" dirty="0"/>
          </a:p>
          <a:p>
            <a:r>
              <a:rPr lang="en-US" dirty="0"/>
              <a:t>Carl Withner described as Laelia </a:t>
            </a:r>
            <a:r>
              <a:rPr lang="en-US" i="1" dirty="0"/>
              <a:t>cinnabarina </a:t>
            </a:r>
            <a:r>
              <a:rPr lang="en-US" dirty="0"/>
              <a:t>(1990) </a:t>
            </a:r>
          </a:p>
          <a:p>
            <a:endParaRPr lang="en-US" dirty="0"/>
          </a:p>
          <a:p>
            <a:r>
              <a:rPr lang="en-US" dirty="0"/>
              <a:t>Current description Cattleya </a:t>
            </a:r>
            <a:r>
              <a:rPr lang="en-US" i="1" dirty="0"/>
              <a:t>cinnabarina</a:t>
            </a:r>
            <a:r>
              <a:rPr lang="en-US" dirty="0"/>
              <a:t> by Cassio Van den Berg, published in: Neodiversity 3: 6 (2008) – Journal of Neotropical Biodiversity</a:t>
            </a:r>
          </a:p>
        </p:txBody>
      </p:sp>
    </p:spTree>
    <p:extLst>
      <p:ext uri="{BB962C8B-B14F-4D97-AF65-F5344CB8AC3E}">
        <p14:creationId xmlns:p14="http://schemas.microsoft.com/office/powerpoint/2010/main" val="2921647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BB12-4E89-0FBE-34C5-5C8BF730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8969"/>
            <a:ext cx="10515600" cy="41158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C. Bright Angel (C. Precious Stones x C.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coccinea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Offspring – 67 F1; AOS Awards – 23 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Originated and Registered (1986) Stewart’s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D0AD60-6D5F-F88D-052D-17F56674F969}"/>
              </a:ext>
            </a:extLst>
          </p:cNvPr>
          <p:cNvSpPr txBox="1"/>
          <p:nvPr/>
        </p:nvSpPr>
        <p:spPr>
          <a:xfrm>
            <a:off x="631793" y="5981848"/>
            <a:ext cx="2920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C. Bright Angel ‘Texas Sunset’</a:t>
            </a:r>
          </a:p>
          <a:p>
            <a:pPr algn="ctr"/>
            <a:r>
              <a:rPr lang="en-US" dirty="0"/>
              <a:t>Photography by Rod Gabriel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C2716C-8C38-0255-B887-EDF2338304B8}"/>
              </a:ext>
            </a:extLst>
          </p:cNvPr>
          <p:cNvSpPr txBox="1"/>
          <p:nvPr/>
        </p:nvSpPr>
        <p:spPr>
          <a:xfrm>
            <a:off x="4596059" y="5967488"/>
            <a:ext cx="2730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C. Bright Angel ‘Red Gold’</a:t>
            </a:r>
          </a:p>
          <a:p>
            <a:pPr algn="ctr"/>
            <a:r>
              <a:rPr lang="en-US" dirty="0"/>
              <a:t>Photography by Tom Larkin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735EE0-1BFB-889F-3EE1-BA4955EEE35B}"/>
              </a:ext>
            </a:extLst>
          </p:cNvPr>
          <p:cNvSpPr txBox="1"/>
          <p:nvPr/>
        </p:nvSpPr>
        <p:spPr>
          <a:xfrm>
            <a:off x="8502314" y="5967488"/>
            <a:ext cx="3196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Bright Angel ‘Cat’s Paw’</a:t>
            </a:r>
          </a:p>
          <a:p>
            <a:r>
              <a:rPr lang="en-US" dirty="0"/>
              <a:t>Photography by Patricia Harding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17409-6396-0001-6AEA-06B6B8DCB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52" t="4423" b="3284"/>
          <a:stretch/>
        </p:blipFill>
        <p:spPr>
          <a:xfrm>
            <a:off x="367462" y="2629197"/>
            <a:ext cx="3448939" cy="3349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6DB81D-083B-9B4E-23D7-61BABEFC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56" y="2629197"/>
            <a:ext cx="3836547" cy="3349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B955FC-8CB7-3656-9A03-18A6B32A6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124" y="2629198"/>
            <a:ext cx="3680414" cy="3349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99A608-76E0-F589-9E30-645C21F5D0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31" t="4500" b="288"/>
          <a:stretch/>
        </p:blipFill>
        <p:spPr>
          <a:xfrm>
            <a:off x="8494520" y="153824"/>
            <a:ext cx="3212105" cy="222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29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BB12-4E89-0FBE-34C5-5C8BF730C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Cattleya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cinnabarina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Hybrid With Largest Number of AOS Awards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8B0710-BF86-FE15-F442-A97E0BE87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568" y="1825625"/>
            <a:ext cx="5447232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300" dirty="0"/>
              <a:t>Brassocatanthe Robert Randall (C. </a:t>
            </a:r>
            <a:r>
              <a:rPr lang="en-US" sz="2300" i="1" dirty="0"/>
              <a:t>cinnabarina</a:t>
            </a:r>
            <a:r>
              <a:rPr lang="en-US" sz="2300" dirty="0"/>
              <a:t> x </a:t>
            </a:r>
            <a:r>
              <a:rPr lang="en-US" sz="2300" dirty="0" err="1"/>
              <a:t>Brassanthe</a:t>
            </a:r>
            <a:r>
              <a:rPr lang="en-US" sz="2300" dirty="0"/>
              <a:t> Bill Worsley)</a:t>
            </a:r>
          </a:p>
          <a:p>
            <a:pPr lvl="1"/>
            <a:r>
              <a:rPr lang="en-US" sz="2300" dirty="0" err="1"/>
              <a:t>Bsn</a:t>
            </a:r>
            <a:r>
              <a:rPr lang="en-US" sz="2300" dirty="0"/>
              <a:t>. Bill Worsley (B. </a:t>
            </a:r>
            <a:r>
              <a:rPr lang="en-US" sz="2300" i="1" dirty="0"/>
              <a:t>nodosa</a:t>
            </a:r>
            <a:r>
              <a:rPr lang="en-US" sz="2300" dirty="0"/>
              <a:t> x Gur. </a:t>
            </a:r>
            <a:r>
              <a:rPr lang="en-US" sz="2300" i="1" dirty="0"/>
              <a:t>aurantiaca</a:t>
            </a:r>
            <a:r>
              <a:rPr lang="en-US" sz="2300" dirty="0"/>
              <a:t>)</a:t>
            </a:r>
          </a:p>
          <a:p>
            <a:endParaRPr lang="en-US" sz="2300" dirty="0"/>
          </a:p>
          <a:p>
            <a:r>
              <a:rPr lang="en-US" sz="2300" dirty="0"/>
              <a:t>Originated by unknown and Registered (2006) – C. Hamilton   </a:t>
            </a:r>
          </a:p>
          <a:p>
            <a:endParaRPr lang="en-US" sz="2300" dirty="0"/>
          </a:p>
          <a:p>
            <a:r>
              <a:rPr lang="en-US" sz="2300" dirty="0"/>
              <a:t>1 Offspring, 1 Progeny over 1 generation</a:t>
            </a:r>
          </a:p>
          <a:p>
            <a:endParaRPr lang="en-US" sz="2300" dirty="0"/>
          </a:p>
          <a:p>
            <a:r>
              <a:rPr lang="en-US" sz="2300" dirty="0"/>
              <a:t>Seed Parent 1x; Pollen Parent 0x</a:t>
            </a:r>
          </a:p>
          <a:p>
            <a:endParaRPr lang="en-US" sz="2300" dirty="0"/>
          </a:p>
          <a:p>
            <a:r>
              <a:rPr lang="en-US" sz="2300" dirty="0"/>
              <a:t>Received seven AOS awards:  AM – 3; HCC – 3; and CCM – 1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93BCDC-3376-E335-C0BE-8E10E37B91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314393-0832-26AC-40E4-F1397BD82040}"/>
              </a:ext>
            </a:extLst>
          </p:cNvPr>
          <p:cNvSpPr txBox="1"/>
          <p:nvPr/>
        </p:nvSpPr>
        <p:spPr>
          <a:xfrm>
            <a:off x="6170823" y="5211876"/>
            <a:ext cx="252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Bct. Robert Randall ‘D’; </a:t>
            </a:r>
          </a:p>
          <a:p>
            <a:pPr algn="ctr"/>
            <a:r>
              <a:rPr lang="en-US" sz="1400" dirty="0"/>
              <a:t>Photograph by Isabelle Lindroos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118956-B665-A70E-1CE7-54D7535967CA}"/>
              </a:ext>
            </a:extLst>
          </p:cNvPr>
          <p:cNvSpPr txBox="1"/>
          <p:nvPr/>
        </p:nvSpPr>
        <p:spPr>
          <a:xfrm>
            <a:off x="9225460" y="5211876"/>
            <a:ext cx="2128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Bct. Robert Randall</a:t>
            </a:r>
          </a:p>
          <a:p>
            <a:pPr algn="ctr"/>
            <a:r>
              <a:rPr lang="en-US" sz="1400" dirty="0"/>
              <a:t>Photograph by Vern Bloch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94B8A-BD90-0610-5DAA-40894BBF7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912785"/>
            <a:ext cx="2519313" cy="2177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72E71-54F9-F75E-B0F3-37323B71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875" y="2925648"/>
            <a:ext cx="2411552" cy="21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59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E65D517-46E4-8037-A63D-629DE1253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9B516-EFA8-C37B-E824-829981E19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276198"/>
            <a:ext cx="10477600" cy="1157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Positive and Negative Characteristics of Cattleya </a:t>
            </a:r>
            <a:r>
              <a:rPr lang="en-US" sz="37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cinnabarina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It’s Hybrids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351659-CB3C-6CC8-2AD2-1750D2E02AA4}"/>
              </a:ext>
            </a:extLst>
          </p:cNvPr>
          <p:cNvSpPr>
            <a:spLocks/>
          </p:cNvSpPr>
          <p:nvPr/>
        </p:nvSpPr>
        <p:spPr>
          <a:xfrm>
            <a:off x="1597759" y="1834495"/>
            <a:ext cx="4434099" cy="708309"/>
          </a:xfrm>
          <a:prstGeom prst="rect">
            <a:avLst/>
          </a:prstGeom>
        </p:spPr>
        <p:txBody>
          <a:bodyPr/>
          <a:lstStyle/>
          <a:p>
            <a:pPr algn="ctr" defTabSz="777240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Positive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CB13B-E50C-C097-F63D-7BA1C23BD77F}"/>
              </a:ext>
            </a:extLst>
          </p:cNvPr>
          <p:cNvSpPr>
            <a:spLocks/>
          </p:cNvSpPr>
          <p:nvPr/>
        </p:nvSpPr>
        <p:spPr>
          <a:xfrm>
            <a:off x="1575921" y="2451623"/>
            <a:ext cx="4434099" cy="354638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defTabSz="77724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Floriferousness – 5 to 15 flowers</a:t>
            </a:r>
          </a:p>
          <a:p>
            <a:pPr defTabSz="777240">
              <a:lnSpc>
                <a:spcPct val="90000"/>
              </a:lnSpc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77724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flower color </a:t>
            </a:r>
          </a:p>
          <a:p>
            <a:pPr defTabSz="777240">
              <a:lnSpc>
                <a:spcPct val="90000"/>
              </a:lnSpc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77724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Inflorescence holds flowers nicely above plant foliage </a:t>
            </a:r>
          </a:p>
          <a:p>
            <a:pPr defTabSz="777240">
              <a:lnSpc>
                <a:spcPct val="90000"/>
              </a:lnSpc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77724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lasting flowers</a:t>
            </a:r>
          </a:p>
          <a:p>
            <a:pPr defTabSz="777240">
              <a:lnSpc>
                <a:spcPct val="90000"/>
              </a:lnSpc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77724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 tolerant </a:t>
            </a:r>
          </a:p>
          <a:p>
            <a:pPr defTabSz="777240">
              <a:lnSpc>
                <a:spcPct val="90000"/>
              </a:lnSpc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77724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 size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78B7F7-2A38-92A5-E882-288120241151}"/>
              </a:ext>
            </a:extLst>
          </p:cNvPr>
          <p:cNvSpPr>
            <a:spLocks/>
          </p:cNvSpPr>
          <p:nvPr/>
        </p:nvSpPr>
        <p:spPr>
          <a:xfrm>
            <a:off x="6160143" y="1834495"/>
            <a:ext cx="4455936" cy="708309"/>
          </a:xfrm>
          <a:prstGeom prst="rect">
            <a:avLst/>
          </a:prstGeom>
        </p:spPr>
        <p:txBody>
          <a:bodyPr/>
          <a:lstStyle/>
          <a:p>
            <a:pPr algn="ctr" defTabSz="777240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Negative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11D45-CE3D-0D6D-8540-9F82DEDE280D}"/>
              </a:ext>
            </a:extLst>
          </p:cNvPr>
          <p:cNvSpPr>
            <a:spLocks/>
          </p:cNvSpPr>
          <p:nvPr/>
        </p:nvSpPr>
        <p:spPr>
          <a:xfrm>
            <a:off x="6160143" y="1972611"/>
            <a:ext cx="4455936" cy="4025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77240">
              <a:spcAft>
                <a:spcPts val="600"/>
              </a:spcAft>
            </a:pP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777240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Color limited to yellow, orange to cinnabar red</a:t>
            </a:r>
          </a:p>
          <a:p>
            <a:pPr defTabSz="777240"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77240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Stellate flower shape</a:t>
            </a:r>
            <a:endParaRPr lang="en-US" sz="20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777240">
              <a:spcAft>
                <a:spcPts val="600"/>
              </a:spcAft>
            </a:pPr>
            <a:endParaRPr lang="en-US" sz="20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777240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Lip elongated and small</a:t>
            </a:r>
          </a:p>
          <a:p>
            <a:pPr defTabSz="777240">
              <a:spcAft>
                <a:spcPts val="600"/>
              </a:spcAft>
            </a:pPr>
            <a:endParaRPr lang="en-US" sz="20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777240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Rolling of the lip posteriorly – F1 to F4 generations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42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1B5BAA-9583-C440-BB88-0025B5A4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Questions and Answers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C2D1454-F485-F08C-8126-C000F2A25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" b="5038"/>
          <a:stretch/>
        </p:blipFill>
        <p:spPr>
          <a:xfrm>
            <a:off x="2846895" y="1410844"/>
            <a:ext cx="6363093" cy="4424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8D70DF-9B69-D212-8185-41E584566BF4}"/>
              </a:ext>
            </a:extLst>
          </p:cNvPr>
          <p:cNvSpPr txBox="1"/>
          <p:nvPr/>
        </p:nvSpPr>
        <p:spPr>
          <a:xfrm>
            <a:off x="4176852" y="5835192"/>
            <a:ext cx="383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Photography by Jan Thomas Johansson</a:t>
            </a:r>
          </a:p>
        </p:txBody>
      </p:sp>
    </p:spTree>
    <p:extLst>
      <p:ext uri="{BB962C8B-B14F-4D97-AF65-F5344CB8AC3E}">
        <p14:creationId xmlns:p14="http://schemas.microsoft.com/office/powerpoint/2010/main" val="2662846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BEB4-B56D-1239-20C7-412AAD196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848"/>
            <a:ext cx="10515600" cy="28919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911F7-7FF8-7813-A04E-DC94E3307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499"/>
            <a:ext cx="10515600" cy="6353666"/>
          </a:xfrm>
        </p:spPr>
        <p:txBody>
          <a:bodyPr>
            <a:normAutofit fontScale="92500" lnSpcReduction="10000"/>
          </a:bodyPr>
          <a:lstStyle/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American Orchid Society.  (n.d.).  Hereditary influences of the cattleya alliance. Online: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https://www.aos.org/orchids/orchid-breeding-and-hybridizing/hereditary-influences-of-the-cattleya-alliance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Callahan, D. (2024, June 3).  Cattleya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cinnabarina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[email exchange]. 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Chapman, S., Johnson, T., and Rose, K. (1988). The rupicolous laelias; Section Parviflorae. A paper written for The American Orchid Society judge training program.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Clarke, F. (2024, June 6).  Cattleya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cinnabarina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[telephone interview]. 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Hamilton, R.  (1988). When does it flower? 2nd ed. Robert M. Hamilton, 9211 Beckwith Road, Richmond, B.C., Canada V6X 1V7.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McQueen, J., and McQueen, B.  (1993).  Orchids of Brazil. Timber Press, Portland, OR.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Miranda. F.  (1990).  Brazilian laelias - Part III: Section Parviflorae. American Orchid Society Bulletin, 59(5): 462–472.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BEB4-B56D-1239-20C7-412AAD196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848"/>
            <a:ext cx="10515600" cy="28919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911F7-7FF8-7813-A04E-DC94E3307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499"/>
            <a:ext cx="10515600" cy="6353666"/>
          </a:xfrm>
        </p:spPr>
        <p:txBody>
          <a:bodyPr>
            <a:normAutofit fontScale="92500" lnSpcReduction="10000"/>
          </a:bodyPr>
          <a:lstStyle/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Nickou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J. (1990). Culture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rupicolous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laelias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American Orchid Society Bulletin, 59(5): 455–459.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OrchidPro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(n.d.).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OrchidWiz 9X.0. (n.d.)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Pabst, G. (1984).  The section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Parviflorae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Lindl. of the genus Laelia. Orchid Digest, 48(1): 13–21 and 24–32. Translated and reprinted from 1978 Die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Orchidee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vol. 29: 156–165, 196–200.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Royal Botanical Gardens Kew, Plants of the World On-line.  (n.d.).  Cattleya cinnabarina. Online:  https://powo.science.kew.org/taxon/urn:lsid:ipni.org:names:60448079-2 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Withner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C. (1990). The cattleyas and their relatives, vol. II.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Laelias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Timber Press, Portland, OR.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WSBEOrchids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(n.d.)  Cattleya cinnabarina. Online:  https://wsbeorchids.org/2022/cattleya-cinnabarina-365-days-of-orchids-day-1818/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1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F5BF5-EC9A-8C79-FFB1-3C00CEBD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Distribution of Cattleya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cinnabarina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C8D10-1D3A-1C4D-7EEB-C6180C0B2A45}"/>
              </a:ext>
            </a:extLst>
          </p:cNvPr>
          <p:cNvSpPr txBox="1"/>
          <p:nvPr/>
        </p:nvSpPr>
        <p:spPr>
          <a:xfrm>
            <a:off x="987763" y="5903620"/>
            <a:ext cx="1036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Southeast Brazil:  States of  </a:t>
            </a:r>
            <a:r>
              <a:rPr lang="pt-BR" dirty="0"/>
              <a:t>Minas Gerias, Sao Paulo and Rio de Janeiro </a:t>
            </a:r>
            <a:r>
              <a:rPr lang="en-US" dirty="0"/>
              <a:t>	Photograph from Kew Online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D6969D-25F4-90A3-1C33-F6875D47E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82" y="1871529"/>
            <a:ext cx="9964962" cy="39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13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37D926-8016-BE51-0B68-1EA41082E79B}"/>
              </a:ext>
            </a:extLst>
          </p:cNvPr>
          <p:cNvSpPr txBox="1"/>
          <p:nvPr/>
        </p:nvSpPr>
        <p:spPr>
          <a:xfrm>
            <a:off x="1717706" y="5793550"/>
            <a:ext cx="8477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Cattleya</a:t>
            </a:r>
            <a:r>
              <a:rPr lang="en-US" i="1" dirty="0"/>
              <a:t> cinnabarina </a:t>
            </a:r>
            <a:r>
              <a:rPr lang="en-US" dirty="0"/>
              <a:t>in situ: scrubby granite slopes       </a:t>
            </a:r>
          </a:p>
          <a:p>
            <a:r>
              <a:rPr lang="en-US" dirty="0"/>
              <a:t>Photograph by Simon Pugh-Jones of the Writhlington Orchid Project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610B57-0980-E11B-20FC-85853DF9D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706" y="741284"/>
            <a:ext cx="8118504" cy="50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9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8791-9A95-2246-2C05-A7045806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Cattleya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cinnabarina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612A2-3AED-BE3F-FE23-D4C68C3053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Lithophyte, Rupicolous </a:t>
            </a:r>
          </a:p>
          <a:p>
            <a:endParaRPr lang="en-US" dirty="0"/>
          </a:p>
          <a:p>
            <a:r>
              <a:rPr lang="en-US" dirty="0"/>
              <a:t>Pseudobulbs grow to 45 cm (18 inches) tall and cylindrical with swollen base </a:t>
            </a:r>
          </a:p>
          <a:p>
            <a:endParaRPr lang="en-US" dirty="0"/>
          </a:p>
          <a:p>
            <a:r>
              <a:rPr lang="en-US" dirty="0"/>
              <a:t>Pseudobulbs bases are covered in dried papery sheaths with one dark green, leathery leaf </a:t>
            </a:r>
          </a:p>
          <a:p>
            <a:endParaRPr lang="en-US" dirty="0"/>
          </a:p>
          <a:p>
            <a:r>
              <a:rPr lang="en-US" dirty="0"/>
              <a:t>Inflorescences emerges from the top of new pseudobulbs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BEFF68-A891-ECAC-6D1A-6BC76B40B4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64948" y="1349406"/>
            <a:ext cx="3610198" cy="4827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BDE49-ADBB-AB59-D7B5-73465E730245}"/>
              </a:ext>
            </a:extLst>
          </p:cNvPr>
          <p:cNvSpPr txBox="1"/>
          <p:nvPr/>
        </p:nvSpPr>
        <p:spPr>
          <a:xfrm>
            <a:off x="7008573" y="6176963"/>
            <a:ext cx="449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Photograph by Writhlington Orchid Project </a:t>
            </a:r>
          </a:p>
        </p:txBody>
      </p:sp>
    </p:spTree>
    <p:extLst>
      <p:ext uri="{BB962C8B-B14F-4D97-AF65-F5344CB8AC3E}">
        <p14:creationId xmlns:p14="http://schemas.microsoft.com/office/powerpoint/2010/main" val="3664596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8791-9A95-2246-2C05-A7045806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Cattleya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cinnabarina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Characteristics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612A2-3AED-BE3F-FE23-D4C68C3053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Inflorescences grow to approximately 60 cm (2 feet) long </a:t>
            </a:r>
          </a:p>
          <a:p>
            <a:endParaRPr lang="en-US" dirty="0"/>
          </a:p>
          <a:p>
            <a:r>
              <a:rPr lang="en-US" dirty="0"/>
              <a:t>Each inflorescence holds between 5 and 15 flowers</a:t>
            </a:r>
          </a:p>
          <a:p>
            <a:endParaRPr lang="en-US" dirty="0"/>
          </a:p>
          <a:p>
            <a:r>
              <a:rPr lang="en-US" dirty="0"/>
              <a:t>Flower Size: approximately 6.25 cm (2 1/2 to 3 inches)</a:t>
            </a:r>
          </a:p>
          <a:p>
            <a:endParaRPr lang="en-US" dirty="0"/>
          </a:p>
          <a:p>
            <a:r>
              <a:rPr lang="en-US" dirty="0"/>
              <a:t>Bloom Season - Spring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677E8-4F52-8B63-3BFD-DA8EACF64089}"/>
              </a:ext>
            </a:extLst>
          </p:cNvPr>
          <p:cNvSpPr txBox="1"/>
          <p:nvPr/>
        </p:nvSpPr>
        <p:spPr>
          <a:xfrm>
            <a:off x="6620155" y="5992297"/>
            <a:ext cx="428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Photograph by Writhlington Orchid Project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A10F079-526F-15E0-512D-3277CA11B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4"/>
            <a:ext cx="5181600" cy="408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3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8A5316-E56E-127D-075A-E06D5339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Cattleya </a:t>
            </a:r>
            <a:r>
              <a:rPr lang="en-US" i="1" dirty="0"/>
              <a:t>cinnabarina </a:t>
            </a:r>
            <a:r>
              <a:rPr lang="en-US" dirty="0"/>
              <a:t>Flowers:  n = 103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553C4B45-C252-5DE8-5719-AEB80D4E5C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7935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EB670C3A-DCFC-27F9-D9F5-D00A1DDA5995}"/>
              </a:ext>
            </a:extLst>
          </p:cNvPr>
          <p:cNvSpPr txBox="1"/>
          <p:nvPr/>
        </p:nvSpPr>
        <p:spPr>
          <a:xfrm>
            <a:off x="1055801" y="6176963"/>
            <a:ext cx="1058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Southern Hemisphere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DDF32F-DC09-E5CB-5318-D777DDA66AC3}"/>
              </a:ext>
            </a:extLst>
          </p:cNvPr>
          <p:cNvSpPr txBox="1"/>
          <p:nvPr/>
        </p:nvSpPr>
        <p:spPr>
          <a:xfrm>
            <a:off x="1282045" y="6176963"/>
            <a:ext cx="34879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20F37-800D-E1A1-E1A1-833882DF9102}"/>
              </a:ext>
            </a:extLst>
          </p:cNvPr>
          <p:cNvSpPr txBox="1"/>
          <p:nvPr/>
        </p:nvSpPr>
        <p:spPr>
          <a:xfrm>
            <a:off x="6561056" y="6177911"/>
            <a:ext cx="348792" cy="36838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B5FFED-9DEE-8D5E-364B-2968C3F8C67F}"/>
              </a:ext>
            </a:extLst>
          </p:cNvPr>
          <p:cNvSpPr txBox="1"/>
          <p:nvPr/>
        </p:nvSpPr>
        <p:spPr>
          <a:xfrm>
            <a:off x="7213074" y="6176963"/>
            <a:ext cx="224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Northern Hemisphere</a:t>
            </a:r>
          </a:p>
        </p:txBody>
      </p:sp>
    </p:spTree>
    <p:extLst>
      <p:ext uri="{BB962C8B-B14F-4D97-AF65-F5344CB8AC3E}">
        <p14:creationId xmlns:p14="http://schemas.microsoft.com/office/powerpoint/2010/main" val="419701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809EF8-5BC0-3290-5847-E25E0D9B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Cattleya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cinnabarina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- AOS Awards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1C7328F-B261-AAA2-B5DE-2F893150B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010577"/>
              </p:ext>
            </p:extLst>
          </p:nvPr>
        </p:nvGraphicFramePr>
        <p:xfrm>
          <a:off x="838200" y="1825625"/>
          <a:ext cx="10515601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661737036"/>
                    </a:ext>
                  </a:extLst>
                </a:gridCol>
                <a:gridCol w="1057373">
                  <a:extLst>
                    <a:ext uri="{9D8B030D-6E8A-4147-A177-3AD203B41FA5}">
                      <a16:colId xmlns:a16="http://schemas.microsoft.com/office/drawing/2014/main" val="419415437"/>
                    </a:ext>
                  </a:extLst>
                </a:gridCol>
                <a:gridCol w="782425">
                  <a:extLst>
                    <a:ext uri="{9D8B030D-6E8A-4147-A177-3AD203B41FA5}">
                      <a16:colId xmlns:a16="http://schemas.microsoft.com/office/drawing/2014/main" val="1669110697"/>
                    </a:ext>
                  </a:extLst>
                </a:gridCol>
                <a:gridCol w="1555423">
                  <a:extLst>
                    <a:ext uri="{9D8B030D-6E8A-4147-A177-3AD203B41FA5}">
                      <a16:colId xmlns:a16="http://schemas.microsoft.com/office/drawing/2014/main" val="865742860"/>
                    </a:ext>
                  </a:extLst>
                </a:gridCol>
                <a:gridCol w="989814">
                  <a:extLst>
                    <a:ext uri="{9D8B030D-6E8A-4147-A177-3AD203B41FA5}">
                      <a16:colId xmlns:a16="http://schemas.microsoft.com/office/drawing/2014/main" val="2166868412"/>
                    </a:ext>
                  </a:extLst>
                </a:gridCol>
                <a:gridCol w="1312683">
                  <a:extLst>
                    <a:ext uri="{9D8B030D-6E8A-4147-A177-3AD203B41FA5}">
                      <a16:colId xmlns:a16="http://schemas.microsoft.com/office/drawing/2014/main" val="2318023520"/>
                    </a:ext>
                  </a:extLst>
                </a:gridCol>
                <a:gridCol w="1312683">
                  <a:extLst>
                    <a:ext uri="{9D8B030D-6E8A-4147-A177-3AD203B41FA5}">
                      <a16:colId xmlns:a16="http://schemas.microsoft.com/office/drawing/2014/main" val="117614953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26989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Cultivar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Inflorescences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458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‘Penn Valley’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1959/1965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01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‘Crestwood’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534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‘Amazon’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FCC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9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‘Santa Barbara’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HCC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07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‘Stephanie Vodicnik’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18.0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2008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6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‘Winter Sunrise’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42688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43688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‘OrchidFix Thanks Ben’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CCM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05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9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EDB0-97D9-A6FE-054F-5ED17348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0747"/>
          </a:xfrm>
        </p:spPr>
        <p:txBody>
          <a:bodyPr>
            <a:normAutofit/>
          </a:bodyPr>
          <a:lstStyle/>
          <a:p>
            <a:r>
              <a:rPr lang="en-US" dirty="0"/>
              <a:t>Cattleya </a:t>
            </a:r>
            <a:r>
              <a:rPr lang="en-US" i="1" dirty="0"/>
              <a:t>cinnabarina</a:t>
            </a:r>
            <a:r>
              <a:rPr lang="en-US" dirty="0"/>
              <a:t> Flower Data</a:t>
            </a:r>
            <a:br>
              <a:rPr lang="en-US" dirty="0"/>
            </a:br>
            <a:r>
              <a:rPr lang="en-US" sz="3200" dirty="0"/>
              <a:t>8 AOS Awards Averaging 11.1 Flowers and Buds Per Inflorescence; 7.7 cm Median Natural Spread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56EEDFAB-7768-EC02-EA53-D4D3042A1E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7390606"/>
              </p:ext>
            </p:extLst>
          </p:nvPr>
        </p:nvGraphicFramePr>
        <p:xfrm>
          <a:off x="838200" y="2655184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7101861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2218208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6018543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39637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Number of Flowers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Number of Buds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Number of Inflorescences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Inflorescences Length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970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55.0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513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Natural Spread Horizontal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Natural Spread Vertical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Dorsal Sepal Width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Dorsal Sepal Length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560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7.7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82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Petal Width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Petal Length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Lateral Sepal Width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Lateral Sepal Length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28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78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Lip Width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Lip Length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Plant Height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Plant Width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888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 cm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42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699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2724</TotalTime>
  <Words>1773</Words>
  <Application>Microsoft Office PowerPoint</Application>
  <PresentationFormat>Widescreen</PresentationFormat>
  <Paragraphs>467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Cattleya cinnabarina “The Cinnabar Laelia”</vt:lpstr>
      <vt:lpstr>Cattleya cinnabarina </vt:lpstr>
      <vt:lpstr>Distribution of Cattleya cinnabarina</vt:lpstr>
      <vt:lpstr>PowerPoint Presentation</vt:lpstr>
      <vt:lpstr>Cattleya cinnabarina Characteristics</vt:lpstr>
      <vt:lpstr>Cattleya cinnabarina Characteristics continued</vt:lpstr>
      <vt:lpstr>When Cattleya cinnabarina Flowers:  n = 103</vt:lpstr>
      <vt:lpstr>Cattleya cinnabarina - AOS Awards</vt:lpstr>
      <vt:lpstr>Cattleya cinnabarina Flower Data 8 AOS Awards Averaging 11.1 Flowers and Buds Per Inflorescence; 7.7 cm Median Natural Spread</vt:lpstr>
      <vt:lpstr>Cattleya cinnabarina Awards Locations</vt:lpstr>
      <vt:lpstr>Cattleya cinnabarina  Offspring and Progeny</vt:lpstr>
      <vt:lpstr>PowerPoint Presentation</vt:lpstr>
      <vt:lpstr>Cattleya cinnabarina - Hybridizing</vt:lpstr>
      <vt:lpstr>Cattleya cinnabarina  Lip </vt:lpstr>
      <vt:lpstr>PowerPoint Presentation</vt:lpstr>
      <vt:lpstr>Cattleya cinnabarina Hybrid With Largest Number of Offspring</vt:lpstr>
      <vt:lpstr>PowerPoint Presentation</vt:lpstr>
      <vt:lpstr>Cattleya Psyche Hybrids</vt:lpstr>
      <vt:lpstr>C. Tiny Titan (C. Precious Stones x C. Beaufort)  Offspring – 30 F1; AOS Awards – 45  Originated and Registered (1988) L. Farnsworth  </vt:lpstr>
      <vt:lpstr>C. Bright Angel (C. Precious Stones x C. coccinea)  Offspring – 67 F1; AOS Awards – 23  Originated and Registered (1986) Stewart’s  </vt:lpstr>
      <vt:lpstr>Cattleya cinnabarina Hybrid With Largest Number of AOS Awards</vt:lpstr>
      <vt:lpstr>Positive and Negative Characteristics of Cattleya cinnabarina and It’s Hybrids</vt:lpstr>
      <vt:lpstr>Questions and Answers</vt:lpstr>
      <vt:lpstr>References 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Dracula gigas “The Gigantic Dracula”</dc:title>
  <dc:creator>Tim Brown</dc:creator>
  <cp:lastModifiedBy>Tim Brown</cp:lastModifiedBy>
  <cp:revision>56</cp:revision>
  <cp:lastPrinted>2023-11-11T00:31:33Z</cp:lastPrinted>
  <dcterms:created xsi:type="dcterms:W3CDTF">2023-11-08T02:30:30Z</dcterms:created>
  <dcterms:modified xsi:type="dcterms:W3CDTF">2024-06-06T02:17:29Z</dcterms:modified>
</cp:coreProperties>
</file>