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59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AC5D-5AB7-4A47-98F8-DF1A6733A81C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B849-E407-DA46-81AF-75F0EFF8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fairrieanum - 1892, India  376/9,023  130  10.5/4.5</a:t>
            </a:r>
          </a:p>
          <a:p>
            <a:r>
              <a:rPr lang="en-US" dirty="0"/>
              <a:t>barbigerum - 1940, Southeast Asia  27/72  26  10.2/6.0</a:t>
            </a:r>
          </a:p>
          <a:p>
            <a:r>
              <a:rPr lang="en-US" dirty="0"/>
              <a:t>henryanum - 1987, Vietnam and China  99/152  59  10.5/5.0</a:t>
            </a:r>
          </a:p>
          <a:p>
            <a:r>
              <a:rPr lang="en-US" dirty="0"/>
              <a:t>charlesworthii - 1894, Southeast Asia  265/2,851  65  9.0/5.4</a:t>
            </a:r>
          </a:p>
          <a:p>
            <a:r>
              <a:rPr lang="en-US" dirty="0"/>
              <a:t>spicerianum - 1888, India, Bhutan, Myanmar, South China</a:t>
            </a:r>
          </a:p>
          <a:p>
            <a:r>
              <a:rPr lang="en-US" dirty="0"/>
              <a:t>                        233/18,514  64  10.5/6.0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B849-E407-DA46-81AF-75F0EFF85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dirty="0" err="1"/>
              <a:t>Norito</a:t>
            </a:r>
            <a:r>
              <a:rPr lang="en-US" dirty="0"/>
              <a:t> </a:t>
            </a:r>
            <a:r>
              <a:rPr lang="en-US" dirty="0" err="1"/>
              <a:t>Hasagawa</a:t>
            </a:r>
            <a:r>
              <a:rPr lang="en-US" dirty="0"/>
              <a:t> hybrid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EB849-E407-DA46-81AF-75F0EFF856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689-559A-3042-AE2C-3818C747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962616"/>
            <a:ext cx="8915399" cy="281476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Let’s Call Them Pygmy’s!!; Wait, How About Tea Cups?, or</a:t>
            </a:r>
            <a:br>
              <a:rPr lang="en-US" sz="4900" dirty="0"/>
            </a:br>
            <a:r>
              <a:rPr lang="en-US" sz="4900" dirty="0"/>
              <a:t>Miniature </a:t>
            </a:r>
            <a:r>
              <a:rPr lang="en-US" sz="4900" i="1" dirty="0"/>
              <a:t>Paphiopedilums?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5E47D-30B0-0546-8BAE-0B0D8BC9F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Timothy Carr</a:t>
            </a:r>
          </a:p>
          <a:p>
            <a:r>
              <a:rPr lang="en-US" dirty="0"/>
              <a:t>Associate Judge</a:t>
            </a:r>
          </a:p>
          <a:p>
            <a:r>
              <a:rPr lang="en-US" dirty="0"/>
              <a:t>Dallas Judging Center</a:t>
            </a:r>
          </a:p>
          <a:p>
            <a:r>
              <a:rPr lang="en-US" dirty="0"/>
              <a:t>June 8, 2019</a:t>
            </a:r>
          </a:p>
        </p:txBody>
      </p:sp>
    </p:spTree>
    <p:extLst>
      <p:ext uri="{BB962C8B-B14F-4D97-AF65-F5344CB8AC3E}">
        <p14:creationId xmlns:p14="http://schemas.microsoft.com/office/powerpoint/2010/main" val="27090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0CA19-3150-C744-9690-7B0142E4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Current Hybrids</a:t>
            </a:r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657CE-CCD2-E646-904D-D15FCF1CE326}"/>
              </a:ext>
            </a:extLst>
          </p:cNvPr>
          <p:cNvSpPr txBox="1"/>
          <p:nvPr/>
        </p:nvSpPr>
        <p:spPr>
          <a:xfrm>
            <a:off x="649225" y="2133600"/>
            <a:ext cx="5122652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Little By Little ‘War Eagle’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HCC-76 points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October 22, 2004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Doll’s Kobold (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charlesworthii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henryanum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) x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Tyke (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henryanum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barbigerum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A04D409B-CC7B-D543-AF94-814BAF5E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509" y="645106"/>
            <a:ext cx="3598441" cy="269883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31567A-132D-8E43-BF44-1FB7F889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07" y="3508529"/>
            <a:ext cx="4340692" cy="2384324"/>
          </a:xfrm>
          <a:prstGeom prst="rect">
            <a:avLst/>
          </a:prstGeom>
        </p:spPr>
      </p:pic>
      <p:sp>
        <p:nvSpPr>
          <p:cNvPr id="87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41BB-E12F-2946-9D55-F269CC5D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86" y="181197"/>
            <a:ext cx="8911687" cy="5903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Hybrids</a:t>
            </a:r>
          </a:p>
        </p:txBody>
      </p:sp>
      <p:pic>
        <p:nvPicPr>
          <p:cNvPr id="4" name="Picture 3" descr="A vase of flowers on a table&#10;&#10;Description automatically generated">
            <a:extLst>
              <a:ext uri="{FF2B5EF4-FFF2-40B4-BE49-F238E27FC236}">
                <a16:creationId xmlns:a16="http://schemas.microsoft.com/office/drawing/2014/main" id="{4B7F0665-A985-AF48-BAD2-4C589313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1299941"/>
            <a:ext cx="6177280" cy="463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7ED0F-8A33-9949-9D8F-CD0D763709E0}"/>
              </a:ext>
            </a:extLst>
          </p:cNvPr>
          <p:cNvSpPr txBox="1"/>
          <p:nvPr/>
        </p:nvSpPr>
        <p:spPr>
          <a:xfrm>
            <a:off x="6772275" y="1299941"/>
            <a:ext cx="4957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Paphiopedilum</a:t>
            </a:r>
            <a:r>
              <a:rPr lang="en-US" dirty="0"/>
              <a:t> Marguerite Knox</a:t>
            </a:r>
          </a:p>
          <a:p>
            <a:r>
              <a:rPr lang="en-US" dirty="0"/>
              <a:t>‘Snow Blush’</a:t>
            </a:r>
          </a:p>
          <a:p>
            <a:r>
              <a:rPr lang="en-US" dirty="0"/>
              <a:t>HCC-77 points</a:t>
            </a:r>
          </a:p>
          <a:p>
            <a:r>
              <a:rPr lang="en-US" dirty="0"/>
              <a:t>November 14, 1994 (oldest of the current hybrids)</a:t>
            </a:r>
          </a:p>
          <a:p>
            <a:endParaRPr lang="en-US" dirty="0"/>
          </a:p>
          <a:p>
            <a:r>
              <a:rPr lang="en-US" i="1" dirty="0"/>
              <a:t>Paphiopedilum</a:t>
            </a:r>
            <a:r>
              <a:rPr lang="en-US" dirty="0"/>
              <a:t> Via Variety (</a:t>
            </a:r>
            <a:r>
              <a:rPr lang="en-US" i="1" dirty="0"/>
              <a:t>Paphiopedilum</a:t>
            </a:r>
            <a:r>
              <a:rPr lang="en-US" dirty="0"/>
              <a:t> Via Muchos Ninos x </a:t>
            </a:r>
            <a:r>
              <a:rPr lang="en-US" i="1" dirty="0"/>
              <a:t>Paphiopedilum</a:t>
            </a:r>
            <a:r>
              <a:rPr lang="en-US" dirty="0"/>
              <a:t> Green Moon) x </a:t>
            </a:r>
            <a:r>
              <a:rPr lang="en-US" i="1" dirty="0"/>
              <a:t>Paphiopedilum</a:t>
            </a:r>
            <a:r>
              <a:rPr lang="en-US" dirty="0"/>
              <a:t> </a:t>
            </a:r>
            <a:r>
              <a:rPr lang="en-US" i="1" dirty="0"/>
              <a:t>charlesworthii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16EAA-9ADA-B54C-9D56-D80765871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7" y="4235450"/>
            <a:ext cx="274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723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60D20-39D0-DE4C-9054-312217F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Cross by Koopowitz in 2005</a:t>
            </a:r>
            <a:br>
              <a:rPr lang="en-US" sz="2000" dirty="0">
                <a:solidFill>
                  <a:srgbClr val="FEFFFF"/>
                </a:solidFill>
              </a:rPr>
            </a:br>
            <a:br>
              <a:rPr lang="en-US" sz="2000" dirty="0">
                <a:solidFill>
                  <a:srgbClr val="FEFFFF"/>
                </a:solidFill>
              </a:rPr>
            </a:br>
            <a:r>
              <a:rPr lang="en-US" sz="1800" i="1" dirty="0">
                <a:solidFill>
                  <a:srgbClr val="FEFFFF"/>
                </a:solidFill>
              </a:rPr>
              <a:t>Paphiopedilum</a:t>
            </a:r>
            <a:r>
              <a:rPr lang="en-US" sz="1800" dirty="0">
                <a:solidFill>
                  <a:srgbClr val="FEFFFF"/>
                </a:solidFill>
              </a:rPr>
              <a:t> </a:t>
            </a:r>
            <a:r>
              <a:rPr lang="en-US" sz="1800" i="1" dirty="0">
                <a:solidFill>
                  <a:srgbClr val="FEFFFF"/>
                </a:solidFill>
              </a:rPr>
              <a:t>charlesworthii</a:t>
            </a:r>
            <a:r>
              <a:rPr lang="en-US" sz="1800" dirty="0">
                <a:solidFill>
                  <a:srgbClr val="FEFFFF"/>
                </a:solidFill>
              </a:rPr>
              <a:t> x </a:t>
            </a:r>
            <a:r>
              <a:rPr lang="en-US" sz="1800" i="1" dirty="0">
                <a:solidFill>
                  <a:srgbClr val="FEFFFF"/>
                </a:solidFill>
              </a:rPr>
              <a:t>Paphiopedilum</a:t>
            </a:r>
            <a:r>
              <a:rPr lang="en-US" sz="1800" dirty="0">
                <a:solidFill>
                  <a:srgbClr val="FEFFFF"/>
                </a:solidFill>
              </a:rPr>
              <a:t> Little Henry</a:t>
            </a:r>
            <a:br>
              <a:rPr lang="en-US" sz="2000" dirty="0">
                <a:solidFill>
                  <a:srgbClr val="FEFFFF"/>
                </a:solidFill>
              </a:rPr>
            </a:br>
            <a:br>
              <a:rPr lang="en-US" sz="2000" dirty="0">
                <a:solidFill>
                  <a:srgbClr val="FEFFFF"/>
                </a:solidFill>
              </a:rPr>
            </a:br>
            <a:br>
              <a:rPr lang="en-US" sz="2000" dirty="0">
                <a:solidFill>
                  <a:srgbClr val="FEFFFF"/>
                </a:solidFill>
              </a:rPr>
            </a:br>
            <a:br>
              <a:rPr lang="en-US" sz="2000" dirty="0">
                <a:solidFill>
                  <a:srgbClr val="FEFFFF"/>
                </a:solidFill>
              </a:rPr>
            </a:br>
            <a:endParaRPr lang="en-US" sz="2000" dirty="0">
              <a:solidFill>
                <a:srgbClr val="FE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2FA49-4B40-E544-A3CC-46A8451DB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" r="2" b="389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8E4761-0ACE-8346-85D1-F2F7E940F47B}"/>
              </a:ext>
            </a:extLst>
          </p:cNvPr>
          <p:cNvSpPr txBox="1"/>
          <p:nvPr/>
        </p:nvSpPr>
        <p:spPr>
          <a:xfrm>
            <a:off x="451967" y="228600"/>
            <a:ext cx="317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Current</a:t>
            </a:r>
            <a:r>
              <a:rPr lang="en-US" sz="2400" dirty="0"/>
              <a:t> </a:t>
            </a:r>
            <a:r>
              <a:rPr lang="en-US" sz="2400" b="1" dirty="0"/>
              <a:t>Hybrids</a:t>
            </a:r>
          </a:p>
        </p:txBody>
      </p:sp>
    </p:spTree>
    <p:extLst>
      <p:ext uri="{BB962C8B-B14F-4D97-AF65-F5344CB8AC3E}">
        <p14:creationId xmlns:p14="http://schemas.microsoft.com/office/powerpoint/2010/main" val="265119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1BF0-B7DB-904A-8465-B03E2D83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31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Current Hybrids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DB3F4-888A-3B4C-94E2-A7E4934E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6" y="1508347"/>
            <a:ext cx="4234815" cy="369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3C50A-99D6-1047-BCC1-92F7D06A5E7A}"/>
              </a:ext>
            </a:extLst>
          </p:cNvPr>
          <p:cNvSpPr txBox="1"/>
          <p:nvPr/>
        </p:nvSpPr>
        <p:spPr>
          <a:xfrm>
            <a:off x="5757863" y="1508347"/>
            <a:ext cx="4629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Paphiopedilum</a:t>
            </a:r>
            <a:r>
              <a:rPr lang="en-US" dirty="0"/>
              <a:t> Wawana Maiden</a:t>
            </a:r>
          </a:p>
          <a:p>
            <a:r>
              <a:rPr lang="en-US" dirty="0"/>
              <a:t>‘Watoweena’</a:t>
            </a:r>
          </a:p>
          <a:p>
            <a:endParaRPr lang="en-US" i="1" dirty="0"/>
          </a:p>
          <a:p>
            <a:r>
              <a:rPr lang="en-US" i="1" dirty="0"/>
              <a:t>Paphiopedilum Hellas x Paphiopedilum charlesworthii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3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9DBB-23A5-7B49-907D-E59FB106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0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Does the Future Hold?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DC91-6A71-A84C-90B4-A0E2E8D2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hybridizers are not using </a:t>
            </a:r>
            <a:r>
              <a:rPr lang="en-US" i="1" dirty="0"/>
              <a:t>charlesworthii</a:t>
            </a:r>
            <a:r>
              <a:rPr lang="en-US" dirty="0"/>
              <a:t> directly, but use hybrids that have it in their background</a:t>
            </a:r>
          </a:p>
          <a:p>
            <a:r>
              <a:rPr lang="en-US" dirty="0"/>
              <a:t>One of the problems being “fixed” is that the miniature </a:t>
            </a:r>
            <a:r>
              <a:rPr lang="en-US" i="1" dirty="0"/>
              <a:t>Paphiopedilums</a:t>
            </a:r>
            <a:r>
              <a:rPr lang="en-US" dirty="0"/>
              <a:t> tend to have narrow petals</a:t>
            </a:r>
          </a:p>
          <a:p>
            <a:pPr lvl="1"/>
            <a:r>
              <a:rPr lang="en-US" dirty="0"/>
              <a:t>Crossing with smaller complex hybrids helps to increase petal width</a:t>
            </a:r>
          </a:p>
          <a:p>
            <a:r>
              <a:rPr lang="en-US" dirty="0"/>
              <a:t>Hybrids such as Marguerite Knox and King Charles improve flower shape</a:t>
            </a:r>
          </a:p>
          <a:p>
            <a:r>
              <a:rPr lang="en-US" dirty="0"/>
              <a:t>Breeding of miniatures with vinicolors to produce solid red color; using normal sized plants to obtain deep red coloration, color is at this time not solid</a:t>
            </a:r>
          </a:p>
          <a:p>
            <a:r>
              <a:rPr lang="en-US" i="1" dirty="0"/>
              <a:t>Paphiopedilum</a:t>
            </a:r>
            <a:r>
              <a:rPr lang="en-US" dirty="0"/>
              <a:t> </a:t>
            </a:r>
            <a:r>
              <a:rPr lang="en-US" i="1" dirty="0"/>
              <a:t>charlesworthii</a:t>
            </a:r>
            <a:r>
              <a:rPr lang="en-US" dirty="0"/>
              <a:t> will continue to be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24E0-214D-8E41-865E-86CB3B40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885" y="178061"/>
            <a:ext cx="8911687" cy="6025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Does the Future Hold?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61410-36DE-A34B-A344-3D554F19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9" y="1965960"/>
            <a:ext cx="3901440" cy="2926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34006-6855-704D-99CE-375F1721FF83}"/>
              </a:ext>
            </a:extLst>
          </p:cNvPr>
          <p:cNvSpPr txBox="1"/>
          <p:nvPr/>
        </p:nvSpPr>
        <p:spPr>
          <a:xfrm>
            <a:off x="469266" y="4838700"/>
            <a:ext cx="390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Paphiopedilum</a:t>
            </a:r>
            <a:r>
              <a:rPr lang="en-US" b="1" dirty="0"/>
              <a:t> Little By Little</a:t>
            </a:r>
          </a:p>
          <a:p>
            <a:pPr algn="ctr"/>
            <a:r>
              <a:rPr lang="en-US" b="1" dirty="0"/>
              <a:t>‘War Eagle’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E5F63-B84C-BD4D-A32F-7BBEE23B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06" y="1996440"/>
            <a:ext cx="3820160" cy="2865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89A9B-0882-EE47-9F2A-D349D816C3B6}"/>
              </a:ext>
            </a:extLst>
          </p:cNvPr>
          <p:cNvSpPr txBox="1"/>
          <p:nvPr/>
        </p:nvSpPr>
        <p:spPr>
          <a:xfrm>
            <a:off x="4376103" y="4892040"/>
            <a:ext cx="38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Paphiopedilum</a:t>
            </a:r>
            <a:r>
              <a:rPr lang="en-US" b="1" dirty="0"/>
              <a:t> Blacklight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6D262-9492-D94C-A1CA-84DE2AA2E2E6}"/>
              </a:ext>
            </a:extLst>
          </p:cNvPr>
          <p:cNvSpPr txBox="1"/>
          <p:nvPr/>
        </p:nvSpPr>
        <p:spPr>
          <a:xfrm>
            <a:off x="8801100" y="199644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NO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PICTURE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Paphiopedilum</a:t>
            </a:r>
            <a:r>
              <a:rPr lang="en-US" b="1" dirty="0"/>
              <a:t> Baby Baby</a:t>
            </a:r>
          </a:p>
        </p:txBody>
      </p:sp>
    </p:spTree>
    <p:extLst>
      <p:ext uri="{BB962C8B-B14F-4D97-AF65-F5344CB8AC3E}">
        <p14:creationId xmlns:p14="http://schemas.microsoft.com/office/powerpoint/2010/main" val="325008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47CE6-75F6-CF43-B7E2-1C4C032B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What Does the Future Hold?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0E05F-0A70-2143-9D0D-D6CC18CF1EC7}"/>
              </a:ext>
            </a:extLst>
          </p:cNvPr>
          <p:cNvSpPr txBox="1"/>
          <p:nvPr/>
        </p:nvSpPr>
        <p:spPr>
          <a:xfrm>
            <a:off x="649225" y="2133600"/>
            <a:ext cx="5122652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King Charles ‘Lone Jack’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HCC-79 points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12, 2013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52782-3027-6D46-B760-5B50293D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76" y="645106"/>
            <a:ext cx="4028106" cy="269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A8C7E-40EC-F74D-A058-A3F10127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31" y="3508529"/>
            <a:ext cx="4553844" cy="2384324"/>
          </a:xfrm>
          <a:prstGeom prst="rect">
            <a:avLst/>
          </a:prstGeom>
        </p:spPr>
      </p:pic>
      <p:sp>
        <p:nvSpPr>
          <p:cNvPr id="47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B231-52B6-CD47-89F8-38EC79CF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31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Does the Future Hold?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ACDC9-FA84-424B-BDAB-5882624E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6" y="1788863"/>
            <a:ext cx="5334635" cy="3523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B0F5B-F5F2-1646-862A-436BBB1BBE94}"/>
              </a:ext>
            </a:extLst>
          </p:cNvPr>
          <p:cNvSpPr txBox="1"/>
          <p:nvPr/>
        </p:nvSpPr>
        <p:spPr>
          <a:xfrm>
            <a:off x="1544889" y="5478670"/>
            <a:ext cx="336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Paphiopedilum Hsinying Garnet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7028D-7ABC-C743-ACE9-5F3806BF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8890"/>
            <a:ext cx="4548632" cy="4012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8054B-D11D-5147-8AF5-9901056D5239}"/>
              </a:ext>
            </a:extLst>
          </p:cNvPr>
          <p:cNvSpPr txBox="1"/>
          <p:nvPr/>
        </p:nvSpPr>
        <p:spPr>
          <a:xfrm>
            <a:off x="6096000" y="5801836"/>
            <a:ext cx="454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Paphiopedilum Pulsar</a:t>
            </a:r>
          </a:p>
        </p:txBody>
      </p:sp>
    </p:spTree>
    <p:extLst>
      <p:ext uri="{BB962C8B-B14F-4D97-AF65-F5344CB8AC3E}">
        <p14:creationId xmlns:p14="http://schemas.microsoft.com/office/powerpoint/2010/main" val="17479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38F7-32C9-1B42-B0FD-AD43048A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9431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0194F-DC81-1A40-80D3-2D18BBC2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3541"/>
            <a:ext cx="8915400" cy="4617681"/>
          </a:xfrm>
        </p:spPr>
        <p:txBody>
          <a:bodyPr/>
          <a:lstStyle/>
          <a:p>
            <a:r>
              <a:rPr lang="en-US" dirty="0"/>
              <a:t>Fordyce, Frank, American Orchid Society Bulletin, July 1976, </a:t>
            </a:r>
            <a:r>
              <a:rPr lang="en-US" i="1" dirty="0"/>
              <a:t>Pygmy Paphs</a:t>
            </a:r>
            <a:r>
              <a:rPr lang="en-US" dirty="0"/>
              <a:t>, page 576 through 585</a:t>
            </a:r>
          </a:p>
          <a:p>
            <a:r>
              <a:rPr lang="en-US" dirty="0"/>
              <a:t>Schwarz, Gail, Orchids, American Orchid Society, January 2013, Vol. 82, No. 1, </a:t>
            </a:r>
            <a:r>
              <a:rPr lang="en-US" i="1" dirty="0"/>
              <a:t>Paphiopedilum charlesworthii, IV. Miniature and Intermediate Hybrids Plus New Directions, </a:t>
            </a:r>
            <a:r>
              <a:rPr lang="en-US" dirty="0"/>
              <a:t>page 36 through 40</a:t>
            </a:r>
          </a:p>
          <a:p>
            <a:r>
              <a:rPr lang="en-US" dirty="0"/>
              <a:t> Koopowitz, Harold D., </a:t>
            </a:r>
            <a:r>
              <a:rPr lang="en-US" i="1" dirty="0"/>
              <a:t>An Annotated Checklist of Paphiopedilum Species</a:t>
            </a:r>
            <a:r>
              <a:rPr lang="en-US" dirty="0"/>
              <a:t>, Orchid Digest, Oct., Nov., Dec., 2018, pages 178 through 235</a:t>
            </a:r>
          </a:p>
          <a:p>
            <a:r>
              <a:rPr lang="en-US" dirty="0"/>
              <a:t>Braem, Guido J., </a:t>
            </a:r>
            <a:r>
              <a:rPr lang="en-US" i="1" dirty="0"/>
              <a:t>The Genus Paphiopedilum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Bishen Singh Mahendra Pal Singh, India, 2016</a:t>
            </a:r>
          </a:p>
          <a:p>
            <a:r>
              <a:rPr lang="en-US" dirty="0"/>
              <a:t>OrchidsPlus, AOS</a:t>
            </a:r>
          </a:p>
          <a:p>
            <a:r>
              <a:rPr lang="en-US" dirty="0" err="1"/>
              <a:t>OrchidWiz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7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1FC7-A481-8449-9103-947E17DF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1198"/>
            <a:ext cx="8911687" cy="15475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Call Them Pygmy’s!!; Wait, How About Tea Cups?, or</a:t>
            </a:r>
            <a:br>
              <a:rPr lang="en-US" dirty="0"/>
            </a:br>
            <a:r>
              <a:rPr lang="en-US" dirty="0"/>
              <a:t>Miniature </a:t>
            </a:r>
            <a:r>
              <a:rPr lang="en-US" i="1" dirty="0"/>
              <a:t>Paphiopedilums?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37C8-69C6-C645-AD1B-49F0CD21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“The Lay of the Land”</a:t>
            </a:r>
          </a:p>
          <a:p>
            <a:pPr lvl="1"/>
            <a:r>
              <a:rPr lang="en-US" sz="2800" dirty="0"/>
              <a:t>Genetic causes of dwarfism in plants</a:t>
            </a:r>
            <a:endParaRPr lang="en-US" sz="2800" i="1" dirty="0"/>
          </a:p>
          <a:p>
            <a:pPr lvl="1"/>
            <a:r>
              <a:rPr lang="en-US" sz="2800" dirty="0"/>
              <a:t>Why mini-</a:t>
            </a:r>
            <a:r>
              <a:rPr lang="en-US" sz="2800" i="1" dirty="0"/>
              <a:t>Paphiopedilum</a:t>
            </a:r>
            <a:r>
              <a:rPr lang="en-US" sz="2800" dirty="0"/>
              <a:t>s</a:t>
            </a:r>
          </a:p>
          <a:p>
            <a:pPr lvl="1"/>
            <a:r>
              <a:rPr lang="en-US" sz="2800" dirty="0"/>
              <a:t>Early hybridizing efforts and results</a:t>
            </a:r>
          </a:p>
          <a:p>
            <a:pPr lvl="1"/>
            <a:r>
              <a:rPr lang="en-US" sz="2800" dirty="0"/>
              <a:t>Species which lend themselves to mini-</a:t>
            </a:r>
            <a:r>
              <a:rPr lang="en-US" sz="2800" i="1" dirty="0"/>
              <a:t>Paphiopedilums</a:t>
            </a:r>
          </a:p>
          <a:p>
            <a:pPr lvl="1"/>
            <a:r>
              <a:rPr lang="en-US" sz="2800" dirty="0"/>
              <a:t>The hybrids</a:t>
            </a:r>
          </a:p>
          <a:p>
            <a:pPr lvl="1"/>
            <a:r>
              <a:rPr lang="en-US" sz="2800" dirty="0"/>
              <a:t>What does the future hold?</a:t>
            </a:r>
          </a:p>
          <a:p>
            <a:pPr lvl="1"/>
            <a:r>
              <a:rPr lang="en-US" sz="2800" dirty="0"/>
              <a:t>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3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3A05-317E-704B-B16F-65514AB3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0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Genetic Causes of Dwarfism in Plants 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6718-A96D-C345-94C2-CC5EBEB0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7287"/>
            <a:ext cx="8915400" cy="47615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three possible genetic causes for dwarfism in plants:</a:t>
            </a:r>
          </a:p>
          <a:p>
            <a:pPr lvl="1"/>
            <a:r>
              <a:rPr lang="en-US" dirty="0"/>
              <a:t>Monogenic - the term </a:t>
            </a:r>
            <a:r>
              <a:rPr lang="en-US" b="1" dirty="0"/>
              <a:t>monogene</a:t>
            </a:r>
            <a:r>
              <a:rPr lang="en-US" dirty="0"/>
              <a:t> refers to the single gene involved in the expression of a trait. The related form </a:t>
            </a:r>
            <a:r>
              <a:rPr lang="en-US" b="1" dirty="0"/>
              <a:t>monogenic</a:t>
            </a:r>
            <a:r>
              <a:rPr lang="en-US" dirty="0"/>
              <a:t> is a descriptive word that relates to a single gene or allele</a:t>
            </a:r>
          </a:p>
          <a:p>
            <a:pPr lvl="2"/>
            <a:r>
              <a:rPr lang="en-US" dirty="0"/>
              <a:t>Garden pea study by Mendel – tall plants (dominant) crossed with small plants (recessive)</a:t>
            </a:r>
          </a:p>
          <a:p>
            <a:pPr lvl="1"/>
            <a:r>
              <a:rPr lang="en-US" dirty="0"/>
              <a:t>Polygenic – the term </a:t>
            </a:r>
            <a:r>
              <a:rPr lang="en-US" b="1" dirty="0"/>
              <a:t>polygene</a:t>
            </a:r>
            <a:r>
              <a:rPr lang="en-US" dirty="0"/>
              <a:t> is an individual or group of genes producing a specific phenotype or trait only when expressed together.  The related form </a:t>
            </a:r>
            <a:r>
              <a:rPr lang="en-US" b="1" dirty="0"/>
              <a:t>polygenic</a:t>
            </a:r>
            <a:r>
              <a:rPr lang="en-US" dirty="0"/>
              <a:t> is a descriptive word that relates to individual and multiple alleles</a:t>
            </a:r>
          </a:p>
          <a:p>
            <a:pPr lvl="2"/>
            <a:r>
              <a:rPr lang="en-US" dirty="0"/>
              <a:t>Best example is the normal variation in human height</a:t>
            </a:r>
          </a:p>
          <a:p>
            <a:pPr lvl="2"/>
            <a:r>
              <a:rPr lang="en-US" dirty="0"/>
              <a:t>Concept of heritability</a:t>
            </a:r>
          </a:p>
          <a:p>
            <a:pPr lvl="1"/>
            <a:r>
              <a:rPr lang="en-US" dirty="0"/>
              <a:t>Chromosomal – sometimes deviations can occur in chromosomes; these deviations can give rise to many changes, for example, ploidy and small size</a:t>
            </a:r>
          </a:p>
          <a:p>
            <a:pPr lvl="2"/>
            <a:r>
              <a:rPr lang="en-US" dirty="0"/>
              <a:t>Paphiopedilum Christopher ‘Grand Duke Nicholas’ has a diploid chromosomal number of 27, rather than 26 – plant sizes range from small to large</a:t>
            </a:r>
          </a:p>
          <a:p>
            <a:pPr lvl="2"/>
            <a:r>
              <a:rPr lang="en-US" dirty="0"/>
              <a:t>Aneuploidy</a:t>
            </a:r>
          </a:p>
          <a:p>
            <a:r>
              <a:rPr lang="en-US" dirty="0"/>
              <a:t>Only when dwarfism is either monogenic or polygenic can the plant be used (most of the ‘pygmy population is polygenic!</a:t>
            </a:r>
          </a:p>
        </p:txBody>
      </p:sp>
    </p:spTree>
    <p:extLst>
      <p:ext uri="{BB962C8B-B14F-4D97-AF65-F5344CB8AC3E}">
        <p14:creationId xmlns:p14="http://schemas.microsoft.com/office/powerpoint/2010/main" val="195847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41A0-BB57-A64E-B0BA-24E982B5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mini-</a:t>
            </a:r>
            <a:r>
              <a:rPr lang="en-US" i="1" dirty="0"/>
              <a:t>Paphiopedilum</a:t>
            </a:r>
            <a:r>
              <a:rPr lang="en-US" dirty="0"/>
              <a:t>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1D61-4219-2949-BF73-48649E95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4629"/>
            <a:ext cx="8915400" cy="4439261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Space savers in the greenhouse and on the windowsill</a:t>
            </a:r>
          </a:p>
          <a:p>
            <a:pPr lvl="1"/>
            <a:r>
              <a:rPr lang="en-US" dirty="0"/>
              <a:t>Excellent pot plants, pleasing to the eye</a:t>
            </a:r>
          </a:p>
          <a:p>
            <a:pPr lvl="1"/>
            <a:r>
              <a:rPr lang="en-US" dirty="0"/>
              <a:t>Could assist in the natural extension of normal breeding seasons</a:t>
            </a:r>
          </a:p>
          <a:p>
            <a:pPr lvl="1"/>
            <a:r>
              <a:rPr lang="en-US" dirty="0"/>
              <a:t>Will flower in 2-inch pot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Not saleable as cut flowers</a:t>
            </a:r>
          </a:p>
          <a:p>
            <a:pPr lvl="1"/>
            <a:r>
              <a:rPr lang="en-US" dirty="0"/>
              <a:t>Hybridizing recognized to be very difficult</a:t>
            </a:r>
          </a:p>
          <a:p>
            <a:pPr lvl="1"/>
            <a:r>
              <a:rPr lang="en-US" dirty="0"/>
              <a:t>Many will have small blooms but may possess standard-size foliage</a:t>
            </a:r>
          </a:p>
        </p:txBody>
      </p:sp>
    </p:spTree>
    <p:extLst>
      <p:ext uri="{BB962C8B-B14F-4D97-AF65-F5344CB8AC3E}">
        <p14:creationId xmlns:p14="http://schemas.microsoft.com/office/powerpoint/2010/main" val="252400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0E44-6A8A-BC4B-9A80-DCF9F88E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“Qualifications Needed to Identify Specific Clones as Pygmies”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7365-9AE7-824E-916E-5F0DB2F2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Must possess a reasonably vigorous growth habit</a:t>
            </a:r>
          </a:p>
          <a:p>
            <a:r>
              <a:rPr lang="en-US" sz="2000" dirty="0"/>
              <a:t>Floral stems must present blooms in an aesthetic manner</a:t>
            </a:r>
          </a:p>
          <a:p>
            <a:r>
              <a:rPr lang="en-US" sz="2000" dirty="0"/>
              <a:t>Should be a correlation between foliage size and bloom size (Major factor)</a:t>
            </a:r>
          </a:p>
          <a:p>
            <a:r>
              <a:rPr lang="en-US" sz="2000" dirty="0"/>
              <a:t>Must be consistent miniaturization of both blooms and foliage</a:t>
            </a:r>
          </a:p>
          <a:p>
            <a:r>
              <a:rPr lang="en-US" sz="2000" dirty="0"/>
              <a:t>Plants must have regular blooming habits and attractive foliage</a:t>
            </a:r>
          </a:p>
          <a:p>
            <a:r>
              <a:rPr lang="en-US" sz="2000" dirty="0"/>
              <a:t>Blooms must have a reasonable lasting quality and pleasing color</a:t>
            </a:r>
          </a:p>
          <a:p>
            <a:r>
              <a:rPr lang="en-US" sz="2000" dirty="0"/>
              <a:t>Form of the blooms should be judged directly in relationship to the parentage</a:t>
            </a:r>
          </a:p>
          <a:p>
            <a:pPr lvl="1"/>
            <a:r>
              <a:rPr lang="en-US" sz="2000" dirty="0"/>
              <a:t>For example, </a:t>
            </a:r>
            <a:r>
              <a:rPr lang="en-US" sz="2000" i="1" dirty="0"/>
              <a:t>Paphiopedilum fairrieanum </a:t>
            </a:r>
            <a:r>
              <a:rPr lang="en-US" sz="2000" dirty="0"/>
              <a:t>hybrid would possess the same round form of </a:t>
            </a:r>
            <a:r>
              <a:rPr lang="en-US" sz="2000" i="1" dirty="0"/>
              <a:t>Paphiopedilum godefroyae </a:t>
            </a:r>
            <a:r>
              <a:rPr lang="en-US" sz="2000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135402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E56D-542F-9F47-91A3-34FFBF3B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Early Hybridizing Efforts and 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6FE1-8EE4-9F43-888E-0E111241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8146"/>
            <a:ext cx="8915400" cy="4573076"/>
          </a:xfrm>
        </p:spPr>
        <p:txBody>
          <a:bodyPr/>
          <a:lstStyle/>
          <a:p>
            <a:r>
              <a:rPr lang="en-US" dirty="0"/>
              <a:t>Early hybridizers, by necessity, used many of the smaller-flowered types; however, over time the larger blooming species became more popular</a:t>
            </a:r>
          </a:p>
          <a:p>
            <a:r>
              <a:rPr lang="en-US" dirty="0"/>
              <a:t>“Onesy-twosy” hybridizing of miniatures in the 1800’s; as late as 1980’s, some breeding took place, but again little interest</a:t>
            </a:r>
          </a:p>
          <a:p>
            <a:r>
              <a:rPr lang="en-US" dirty="0"/>
              <a:t>Hybridizing uses those </a:t>
            </a:r>
            <a:r>
              <a:rPr lang="en-US" i="1" dirty="0"/>
              <a:t>Paphiopedilums </a:t>
            </a:r>
            <a:r>
              <a:rPr lang="en-US" dirty="0"/>
              <a:t>which produce smaller flowers and size, such as:</a:t>
            </a:r>
          </a:p>
          <a:p>
            <a:pPr lvl="2"/>
            <a:r>
              <a:rPr lang="en-US" i="1" dirty="0"/>
              <a:t>Paphiopedilum</a:t>
            </a:r>
            <a:r>
              <a:rPr lang="en-US" dirty="0"/>
              <a:t> </a:t>
            </a:r>
            <a:r>
              <a:rPr lang="en-US" i="1" dirty="0"/>
              <a:t>charlesworthii</a:t>
            </a:r>
          </a:p>
          <a:p>
            <a:pPr lvl="2"/>
            <a:r>
              <a:rPr lang="en-US" i="1" dirty="0"/>
              <a:t>Paphiopedilum henryanum</a:t>
            </a:r>
          </a:p>
          <a:p>
            <a:pPr lvl="2"/>
            <a:r>
              <a:rPr lang="en-US" i="1" dirty="0"/>
              <a:t>Paphiopedilum fairrieanum</a:t>
            </a:r>
          </a:p>
          <a:p>
            <a:pPr lvl="2"/>
            <a:r>
              <a:rPr lang="en-US" i="1" dirty="0"/>
              <a:t>Paphiopedilum barbigerum</a:t>
            </a:r>
          </a:p>
          <a:p>
            <a:pPr lvl="2"/>
            <a:r>
              <a:rPr lang="en-US" i="1" dirty="0"/>
              <a:t>Paphiopedilum spiceranium</a:t>
            </a:r>
          </a:p>
          <a:p>
            <a:r>
              <a:rPr lang="en-US" dirty="0"/>
              <a:t>Koopowitz uses the smallest clones of these species with the best quality flowers</a:t>
            </a:r>
          </a:p>
        </p:txBody>
      </p:sp>
    </p:spTree>
    <p:extLst>
      <p:ext uri="{BB962C8B-B14F-4D97-AF65-F5344CB8AC3E}">
        <p14:creationId xmlns:p14="http://schemas.microsoft.com/office/powerpoint/2010/main" val="376183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07D0-D313-5845-AA3F-39E7B9BB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04" y="148148"/>
            <a:ext cx="8911687" cy="580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Species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D9C5E-43E5-8044-BF9D-3B15FECA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30" y="3877673"/>
            <a:ext cx="3495040" cy="2692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F39FA-1391-864B-AC0E-7F1CDE8D374A}"/>
              </a:ext>
            </a:extLst>
          </p:cNvPr>
          <p:cNvSpPr txBox="1"/>
          <p:nvPr/>
        </p:nvSpPr>
        <p:spPr>
          <a:xfrm>
            <a:off x="3038190" y="6569946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charlesworthii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DAE56-6539-0944-A630-38E4408F1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30" y="825212"/>
            <a:ext cx="3007360" cy="2683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73CE9-27CE-ED40-8043-F37849E45825}"/>
              </a:ext>
            </a:extLst>
          </p:cNvPr>
          <p:cNvSpPr txBox="1"/>
          <p:nvPr/>
        </p:nvSpPr>
        <p:spPr>
          <a:xfrm>
            <a:off x="3282030" y="3495941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barbigerum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0411B-93D9-A74C-8B61-973ECE68C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230" y="813701"/>
            <a:ext cx="3576320" cy="268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5F476-726E-3642-9E88-C208933E82B4}"/>
              </a:ext>
            </a:extLst>
          </p:cNvPr>
          <p:cNvSpPr txBox="1"/>
          <p:nvPr/>
        </p:nvSpPr>
        <p:spPr>
          <a:xfrm>
            <a:off x="6533230" y="3446697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henryanum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1F377-0FA8-2A4E-96DC-F3EF36A64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44" y="1679541"/>
            <a:ext cx="2794635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7D1F0A-8789-FC45-80CE-8498BA6910B0}"/>
              </a:ext>
            </a:extLst>
          </p:cNvPr>
          <p:cNvSpPr txBox="1"/>
          <p:nvPr/>
        </p:nvSpPr>
        <p:spPr>
          <a:xfrm>
            <a:off x="248848" y="5399545"/>
            <a:ext cx="274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fairrieanum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67802-566E-5741-BADD-34F4F4120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084" y="3818334"/>
            <a:ext cx="2763520" cy="2716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43575F-4BB6-D945-981E-B543F40E4058}"/>
              </a:ext>
            </a:extLst>
          </p:cNvPr>
          <p:cNvSpPr txBox="1"/>
          <p:nvPr/>
        </p:nvSpPr>
        <p:spPr>
          <a:xfrm>
            <a:off x="7103084" y="6534356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spicerianum</a:t>
            </a:r>
          </a:p>
        </p:txBody>
      </p:sp>
    </p:spTree>
    <p:extLst>
      <p:ext uri="{BB962C8B-B14F-4D97-AF65-F5344CB8AC3E}">
        <p14:creationId xmlns:p14="http://schemas.microsoft.com/office/powerpoint/2010/main" val="208144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79D-D914-224F-ADCD-2164BD64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5188"/>
          </a:xfrm>
        </p:spPr>
        <p:txBody>
          <a:bodyPr/>
          <a:lstStyle/>
          <a:p>
            <a:pPr algn="ctr"/>
            <a:r>
              <a:rPr lang="en-US" dirty="0"/>
              <a:t>Early Hybridizing Efforts and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6AC1-ED74-3D49-A837-CCDDE9CA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84" y="1349301"/>
            <a:ext cx="3576320" cy="2721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E51F9-627E-EA4A-AD7B-A58EEEC491ED}"/>
              </a:ext>
            </a:extLst>
          </p:cNvPr>
          <p:cNvSpPr txBox="1"/>
          <p:nvPr/>
        </p:nvSpPr>
        <p:spPr>
          <a:xfrm>
            <a:off x="520284" y="4643438"/>
            <a:ext cx="357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Paphiopedilum</a:t>
            </a:r>
            <a:r>
              <a:rPr lang="en-US" b="1" dirty="0"/>
              <a:t> Doll’s Kobold</a:t>
            </a:r>
          </a:p>
          <a:p>
            <a:pPr algn="ctr"/>
            <a:r>
              <a:rPr lang="en-US" b="1" i="1" dirty="0"/>
              <a:t>charlesworthii</a:t>
            </a:r>
            <a:r>
              <a:rPr lang="en-US" b="1" dirty="0"/>
              <a:t> x </a:t>
            </a:r>
            <a:r>
              <a:rPr lang="en-US" b="1" i="1" dirty="0"/>
              <a:t>henryanum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B4B93-0E7C-D341-A4D0-FE48E61BA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84" y="1349298"/>
            <a:ext cx="3576320" cy="3123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FE006-9FD1-FD46-8427-17343AD2282A}"/>
              </a:ext>
            </a:extLst>
          </p:cNvPr>
          <p:cNvSpPr txBox="1"/>
          <p:nvPr/>
        </p:nvSpPr>
        <p:spPr>
          <a:xfrm>
            <a:off x="4442679" y="4643438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Paphiopedilum</a:t>
            </a:r>
            <a:r>
              <a:rPr lang="en-US" b="1" dirty="0"/>
              <a:t> Memnon</a:t>
            </a:r>
          </a:p>
          <a:p>
            <a:pPr algn="ctr"/>
            <a:r>
              <a:rPr lang="en-US" b="1" i="1" dirty="0"/>
              <a:t>charlesworthii</a:t>
            </a:r>
            <a:r>
              <a:rPr lang="en-US" b="1" dirty="0"/>
              <a:t> x </a:t>
            </a:r>
            <a:r>
              <a:rPr lang="en-US" b="1" i="1" dirty="0"/>
              <a:t>spicerianum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6D130-B935-324F-BC9D-17F808E1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44" y="5357352"/>
            <a:ext cx="2590800" cy="132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3D956-AA86-2F47-819B-BF949886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850" y="5357352"/>
            <a:ext cx="2654300" cy="142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A09CB-5775-F24B-8B29-B38CD6C77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31" y="1349298"/>
            <a:ext cx="3413760" cy="3221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721F4-2B64-9B4A-B394-71864AB73B62}"/>
              </a:ext>
            </a:extLst>
          </p:cNvPr>
          <p:cNvSpPr txBox="1"/>
          <p:nvPr/>
        </p:nvSpPr>
        <p:spPr>
          <a:xfrm>
            <a:off x="8401050" y="4643438"/>
            <a:ext cx="338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Paphiopedilum Tyke</a:t>
            </a:r>
          </a:p>
          <a:p>
            <a:pPr algn="ctr"/>
            <a:r>
              <a:rPr lang="en-US" b="1" i="1" dirty="0"/>
              <a:t>henryanum</a:t>
            </a:r>
            <a:r>
              <a:rPr lang="en-US" b="1" dirty="0"/>
              <a:t> x </a:t>
            </a:r>
            <a:r>
              <a:rPr lang="en-US" b="1" i="1" dirty="0"/>
              <a:t>barbigerum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3954-1E02-AB4B-8D5E-95F853CC9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111" y="5378441"/>
            <a:ext cx="2616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FF973-231B-C545-9847-92B1AAD7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95" y="263127"/>
            <a:ext cx="6329066" cy="4512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/>
              <a:t>Current Hybrids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969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ADD85-91B7-8B45-8F9C-9D40D9AE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2" y="1044635"/>
            <a:ext cx="3065895" cy="161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076131-3889-D048-B0DF-7DC4AF40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82" y="3376027"/>
            <a:ext cx="2855234" cy="2434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E9E4D-DF3B-9F4D-B814-F73A6F77E8C6}"/>
              </a:ext>
            </a:extLst>
          </p:cNvPr>
          <p:cNvSpPr txBox="1"/>
          <p:nvPr/>
        </p:nvSpPr>
        <p:spPr>
          <a:xfrm>
            <a:off x="5275851" y="2255492"/>
            <a:ext cx="6350978" cy="352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Tiny Charlie ‘Pink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HCC-78 points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October 18, 2007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Paphiopedilum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Tyke (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henryanum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barbigerum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) x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charlesworthii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802</Words>
  <Application>Microsoft Macintosh PowerPoint</Application>
  <PresentationFormat>Widescreen</PresentationFormat>
  <Paragraphs>135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   Let’s Call Them Pygmy’s!!; Wait, How About Tea Cups?, or Miniature Paphiopedilums? </vt:lpstr>
      <vt:lpstr>Let’s Call Them Pygmy’s!!; Wait, How About Tea Cups?, or Miniature Paphiopedilums? </vt:lpstr>
      <vt:lpstr>Genetic Causes of Dwarfism in Plants  </vt:lpstr>
      <vt:lpstr>Why mini-Paphiopedilums </vt:lpstr>
      <vt:lpstr>“Qualifications Needed to Identify Specific Clones as Pygmies”</vt:lpstr>
      <vt:lpstr>Early Hybridizing Efforts and Results </vt:lpstr>
      <vt:lpstr>The Species</vt:lpstr>
      <vt:lpstr>Early Hybridizing Efforts and Results</vt:lpstr>
      <vt:lpstr>Current Hybrids</vt:lpstr>
      <vt:lpstr>Current Hybrids</vt:lpstr>
      <vt:lpstr>Current Hybrids</vt:lpstr>
      <vt:lpstr>Cross by Koopowitz in 2005  Paphiopedilum charlesworthii x Paphiopedilum Little Henry    </vt:lpstr>
      <vt:lpstr>Current Hybrids</vt:lpstr>
      <vt:lpstr>What Does the Future Hold?</vt:lpstr>
      <vt:lpstr>What Does the Future Hold?</vt:lpstr>
      <vt:lpstr>What Does the Future Hold?</vt:lpstr>
      <vt:lpstr>What Does the Future Hold?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Call Them Pygmy's!! Miniature Paphiopedilums </dc:title>
  <dc:creator>Timothy Carr</dc:creator>
  <cp:lastModifiedBy>Timothy Carr</cp:lastModifiedBy>
  <cp:revision>12</cp:revision>
  <dcterms:created xsi:type="dcterms:W3CDTF">2019-06-07T21:42:43Z</dcterms:created>
  <dcterms:modified xsi:type="dcterms:W3CDTF">2019-06-08T14:54:52Z</dcterms:modified>
</cp:coreProperties>
</file>