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67" r:id="rId2"/>
    <p:sldId id="275" r:id="rId3"/>
    <p:sldId id="288" r:id="rId4"/>
    <p:sldId id="289" r:id="rId5"/>
    <p:sldId id="290" r:id="rId6"/>
    <p:sldId id="269" r:id="rId7"/>
    <p:sldId id="287" r:id="rId8"/>
    <p:sldId id="274" r:id="rId9"/>
    <p:sldId id="270" r:id="rId10"/>
    <p:sldId id="271" r:id="rId11"/>
    <p:sldId id="272" r:id="rId12"/>
    <p:sldId id="286" r:id="rId13"/>
    <p:sldId id="282" r:id="rId14"/>
    <p:sldId id="279" r:id="rId15"/>
    <p:sldId id="277" r:id="rId16"/>
    <p:sldId id="281" r:id="rId17"/>
    <p:sldId id="291" r:id="rId18"/>
    <p:sldId id="273" r:id="rId19"/>
    <p:sldId id="293" r:id="rId20"/>
    <p:sldId id="276" r:id="rId21"/>
    <p:sldId id="283" r:id="rId22"/>
    <p:sldId id="292" r:id="rId23"/>
    <p:sldId id="294" r:id="rId24"/>
    <p:sldId id="284" r:id="rId25"/>
    <p:sldId id="296" r:id="rId26"/>
    <p:sldId id="28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706" autoAdjust="0"/>
  </p:normalViewPr>
  <p:slideViewPr>
    <p:cSldViewPr snapToGrid="0">
      <p:cViewPr varScale="1">
        <p:scale>
          <a:sx n="74" d="100"/>
          <a:sy n="74" d="100"/>
        </p:scale>
        <p:origin x="576" y="72"/>
      </p:cViewPr>
      <p:guideLst>
        <p:guide pos="3840"/>
        <p:guide orient="horz" pos="2160"/>
      </p:guideLst>
    </p:cSldViewPr>
  </p:slideViewPr>
  <p:notesTextViewPr>
    <p:cViewPr>
      <p:scale>
        <a:sx n="1" d="1"/>
        <a:sy n="1" d="1"/>
      </p:scale>
      <p:origin x="0" y="0"/>
    </p:cViewPr>
  </p:notesTextViewPr>
  <p:notesViewPr>
    <p:cSldViewPr snapToGrid="0">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12/5/2018</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12/5/2018</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descr="Closeup of colorful seashel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952" cy="4624183"/>
          </a:xfrm>
          <a:prstGeom prst="rect">
            <a:avLst/>
          </a:prstGeom>
        </p:spPr>
      </p:pic>
      <p:sp useBgFill="1">
        <p:nvSpPr>
          <p:cNvPr id="7" name="Rectangle 6"/>
          <p:cNvSpPr/>
          <p:nvPr/>
        </p:nvSpPr>
        <p:spPr bwMode="white">
          <a:xfrm>
            <a:off x="0" y="3074521"/>
            <a:ext cx="12201888" cy="3783479"/>
          </a:xfrm>
          <a:custGeom>
            <a:avLst/>
            <a:gdLst/>
            <a:ahLst/>
            <a:cxnLst/>
            <a:rect l="l" t="t" r="r" b="b"/>
            <a:pathLst>
              <a:path w="12201888" h="3783479">
                <a:moveTo>
                  <a:pt x="12201888" y="0"/>
                </a:moveTo>
                <a:cubicBezTo>
                  <a:pt x="12200429" y="1116741"/>
                  <a:pt x="12191467" y="2278498"/>
                  <a:pt x="12188825" y="3404540"/>
                </a:cubicBezTo>
                <a:lnTo>
                  <a:pt x="12188825" y="3554879"/>
                </a:lnTo>
                <a:lnTo>
                  <a:pt x="12188825" y="3690879"/>
                </a:lnTo>
                <a:lnTo>
                  <a:pt x="12188825" y="3707279"/>
                </a:lnTo>
                <a:lnTo>
                  <a:pt x="12188825" y="3783479"/>
                </a:lnTo>
                <a:lnTo>
                  <a:pt x="0" y="3783479"/>
                </a:lnTo>
                <a:lnTo>
                  <a:pt x="0" y="3707279"/>
                </a:lnTo>
                <a:lnTo>
                  <a:pt x="0" y="3554879"/>
                </a:lnTo>
                <a:lnTo>
                  <a:pt x="0" y="641399"/>
                </a:lnTo>
                <a:cubicBezTo>
                  <a:pt x="3601335" y="-419044"/>
                  <a:pt x="9102102" y="1605485"/>
                  <a:pt x="1220188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293814" y="3937321"/>
            <a:ext cx="9601200" cy="1625279"/>
          </a:xfrm>
        </p:spPr>
        <p:txBody>
          <a:bodyPr anchor="b">
            <a:normAutofit/>
          </a:bodyPr>
          <a:lstStyle>
            <a:lvl1pPr algn="l">
              <a:lnSpc>
                <a:spcPct val="80000"/>
              </a:lnSpc>
              <a:defRPr sz="6000"/>
            </a:lvl1pPr>
          </a:lstStyle>
          <a:p>
            <a:r>
              <a:rPr lang="en-US" smtClean="0"/>
              <a:t>Click to edit Master title style</a:t>
            </a:r>
            <a:endParaRPr/>
          </a:p>
        </p:txBody>
      </p:sp>
      <p:sp>
        <p:nvSpPr>
          <p:cNvPr id="3" name="Subtitle 2"/>
          <p:cNvSpPr>
            <a:spLocks noGrp="1"/>
          </p:cNvSpPr>
          <p:nvPr>
            <p:ph type="subTitle" idx="1" hasCustomPrompt="1"/>
          </p:nvPr>
        </p:nvSpPr>
        <p:spPr>
          <a:xfrm>
            <a:off x="1293814" y="5641975"/>
            <a:ext cx="9601200" cy="914100"/>
          </a:xfrm>
        </p:spPr>
        <p:txBody>
          <a:bodyPr>
            <a:normAutofit/>
          </a:bodyPr>
          <a:lstStyle>
            <a:lvl1pPr marL="0" indent="0" algn="l">
              <a:spcBef>
                <a:spcPts val="0"/>
              </a:spcBef>
              <a:buNone/>
              <a:defRPr sz="2800" cap="none"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E</a:t>
            </a:r>
            <a:r>
              <a:rPr dirty="0"/>
              <a:t>dit Master subtitle style</a:t>
            </a:r>
          </a:p>
        </p:txBody>
      </p:sp>
      <p:sp>
        <p:nvSpPr>
          <p:cNvPr id="10" name="Freeform 9"/>
          <p:cNvSpPr/>
          <p:nvPr/>
        </p:nvSpPr>
        <p:spPr>
          <a:xfrm rot="21388434">
            <a:off x="12235" y="2969834"/>
            <a:ext cx="12169907" cy="1238081"/>
          </a:xfrm>
          <a:custGeom>
            <a:avLst/>
            <a:gdLst/>
            <a:ahLst/>
            <a:cxnLst/>
            <a:rect l="l" t="t" r="r" b="b"/>
            <a:pathLst>
              <a:path w="12169907" h="1238081">
                <a:moveTo>
                  <a:pt x="2807331" y="101460"/>
                </a:moveTo>
                <a:cubicBezTo>
                  <a:pt x="6135545" y="328205"/>
                  <a:pt x="6673951" y="1596392"/>
                  <a:pt x="12165744" y="982579"/>
                </a:cubicBezTo>
                <a:lnTo>
                  <a:pt x="12160227" y="1072100"/>
                </a:lnTo>
                <a:cubicBezTo>
                  <a:pt x="5416860" y="1825439"/>
                  <a:pt x="6141899" y="-258272"/>
                  <a:pt x="0" y="232833"/>
                </a:cubicBezTo>
                <a:lnTo>
                  <a:pt x="5492" y="143708"/>
                </a:lnTo>
                <a:cubicBezTo>
                  <a:pt x="1145422" y="52200"/>
                  <a:pt x="2048826" y="49784"/>
                  <a:pt x="2807331" y="101460"/>
                </a:cubicBezTo>
                <a:close/>
                <a:moveTo>
                  <a:pt x="2811494" y="33894"/>
                </a:moveTo>
                <a:cubicBezTo>
                  <a:pt x="6139708" y="260639"/>
                  <a:pt x="6678114" y="1528826"/>
                  <a:pt x="12169907" y="915013"/>
                </a:cubicBezTo>
                <a:lnTo>
                  <a:pt x="12168059" y="945013"/>
                </a:lnTo>
                <a:cubicBezTo>
                  <a:pt x="5424692" y="1698351"/>
                  <a:pt x="6149730" y="-385359"/>
                  <a:pt x="7832" y="105746"/>
                </a:cubicBezTo>
                <a:lnTo>
                  <a:pt x="9656" y="76142"/>
                </a:lnTo>
                <a:cubicBezTo>
                  <a:pt x="1149586" y="-15366"/>
                  <a:pt x="2052990" y="-17782"/>
                  <a:pt x="2811494" y="33894"/>
                </a:cubicBezTo>
                <a:close/>
              </a:path>
            </a:pathLst>
          </a:custGeom>
          <a:gradFill>
            <a:gsLst>
              <a:gs pos="0">
                <a:schemeClr val="bg2">
                  <a:alpha val="90000"/>
                  <a:lumMod val="80000"/>
                  <a:lumOff val="20000"/>
                </a:schemeClr>
              </a:gs>
              <a:gs pos="18000">
                <a:schemeClr val="bg2">
                  <a:lumMod val="92000"/>
                </a:schemeClr>
              </a:gs>
              <a:gs pos="37000">
                <a:schemeClr val="bg2">
                  <a:alpha val="90000"/>
                  <a:lumMod val="91000"/>
                </a:schemeClr>
              </a:gs>
              <a:gs pos="100000">
                <a:schemeClr val="bg2">
                  <a:lumMod val="80000"/>
                  <a:lumOff val="20000"/>
                </a:schemeClr>
              </a:gs>
            </a:gsLst>
            <a:path path="shape">
              <a:fillToRect l="50000" t="50000" r="50000" b="50000"/>
            </a:path>
          </a:gradFill>
          <a:ln w="254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Freeform 10"/>
          <p:cNvSpPr/>
          <p:nvPr/>
        </p:nvSpPr>
        <p:spPr>
          <a:xfrm rot="21388434">
            <a:off x="29672" y="2764068"/>
            <a:ext cx="12205856" cy="1559261"/>
          </a:xfrm>
          <a:custGeom>
            <a:avLst/>
            <a:gdLst/>
            <a:ahLst/>
            <a:cxnLst/>
            <a:rect l="l" t="t" r="r" b="b"/>
            <a:pathLst>
              <a:path w="12205856" h="1559261">
                <a:moveTo>
                  <a:pt x="12190266" y="1521455"/>
                </a:moveTo>
                <a:lnTo>
                  <a:pt x="12190701" y="1521482"/>
                </a:lnTo>
                <a:lnTo>
                  <a:pt x="12188851" y="1559261"/>
                </a:lnTo>
                <a:lnTo>
                  <a:pt x="12188416" y="1559245"/>
                </a:lnTo>
                <a:close/>
                <a:moveTo>
                  <a:pt x="12205856" y="208119"/>
                </a:moveTo>
                <a:lnTo>
                  <a:pt x="12203734" y="242562"/>
                </a:lnTo>
                <a:cubicBezTo>
                  <a:pt x="6796720" y="1874914"/>
                  <a:pt x="3447529" y="-395170"/>
                  <a:pt x="0" y="109344"/>
                </a:cubicBezTo>
                <a:lnTo>
                  <a:pt x="2124" y="74883"/>
                </a:lnTo>
                <a:cubicBezTo>
                  <a:pt x="3449654" y="-429611"/>
                  <a:pt x="6798843" y="1840472"/>
                  <a:pt x="12205856" y="208119"/>
                </a:cubicBezTo>
                <a:close/>
              </a:path>
            </a:pathLst>
          </a:custGeom>
          <a:gradFill>
            <a:gsLst>
              <a:gs pos="36000">
                <a:schemeClr val="bg2">
                  <a:alpha val="30000"/>
                  <a:lumMod val="0"/>
                  <a:lumOff val="100000"/>
                </a:schemeClr>
              </a:gs>
              <a:gs pos="100000">
                <a:schemeClr val="bg2">
                  <a:alpha val="48000"/>
                </a:schemeClr>
              </a:gs>
            </a:gsLst>
            <a:lin ang="27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2" name="Freeform 11"/>
          <p:cNvSpPr/>
          <p:nvPr/>
        </p:nvSpPr>
        <p:spPr>
          <a:xfrm rot="21388434">
            <a:off x="-4585" y="3108508"/>
            <a:ext cx="12215153" cy="1052652"/>
          </a:xfrm>
          <a:custGeom>
            <a:avLst/>
            <a:gdLst/>
            <a:ahLst/>
            <a:cxnLst/>
            <a:rect l="l" t="t" r="r" b="b"/>
            <a:pathLst>
              <a:path w="12215153" h="1052652">
                <a:moveTo>
                  <a:pt x="12199582" y="613499"/>
                </a:moveTo>
                <a:lnTo>
                  <a:pt x="12196535" y="662961"/>
                </a:lnTo>
                <a:cubicBezTo>
                  <a:pt x="8659170" y="1895884"/>
                  <a:pt x="3236150" y="-250863"/>
                  <a:pt x="0" y="412868"/>
                </a:cubicBezTo>
                <a:lnTo>
                  <a:pt x="3057" y="363268"/>
                </a:lnTo>
                <a:cubicBezTo>
                  <a:pt x="3239190" y="-300459"/>
                  <a:pt x="8662172" y="1846263"/>
                  <a:pt x="12199582" y="613499"/>
                </a:cubicBezTo>
                <a:close/>
                <a:moveTo>
                  <a:pt x="12208353" y="471141"/>
                </a:moveTo>
                <a:lnTo>
                  <a:pt x="12202868" y="560177"/>
                </a:lnTo>
                <a:cubicBezTo>
                  <a:pt x="8665592" y="1793383"/>
                  <a:pt x="3242519" y="-353436"/>
                  <a:pt x="6325" y="310230"/>
                </a:cubicBezTo>
                <a:lnTo>
                  <a:pt x="11827" y="220949"/>
                </a:lnTo>
                <a:cubicBezTo>
                  <a:pt x="3247993" y="-442711"/>
                  <a:pt x="8670998" y="1704066"/>
                  <a:pt x="12208353" y="471141"/>
                </a:cubicBezTo>
                <a:close/>
                <a:moveTo>
                  <a:pt x="12215153" y="360807"/>
                </a:moveTo>
                <a:lnTo>
                  <a:pt x="12212631" y="401743"/>
                </a:lnTo>
                <a:cubicBezTo>
                  <a:pt x="8696050" y="1669577"/>
                  <a:pt x="3274141" y="-472216"/>
                  <a:pt x="15523" y="160967"/>
                </a:cubicBezTo>
                <a:lnTo>
                  <a:pt x="18051" y="119938"/>
                </a:lnTo>
                <a:cubicBezTo>
                  <a:pt x="3276657" y="-513245"/>
                  <a:pt x="8698537" y="1628531"/>
                  <a:pt x="12215153" y="360807"/>
                </a:cubicBezTo>
                <a:close/>
              </a:path>
            </a:pathLst>
          </a:custGeom>
          <a:gradFill>
            <a:gsLst>
              <a:gs pos="36000">
                <a:schemeClr val="bg2">
                  <a:alpha val="47000"/>
                  <a:lumMod val="0"/>
                  <a:lumOff val="100000"/>
                </a:schemeClr>
              </a:gs>
              <a:gs pos="100000">
                <a:schemeClr val="bg2">
                  <a:alpha val="82000"/>
                  <a:lumMod val="87000"/>
                  <a:lumOff val="13000"/>
                </a:schemeClr>
              </a:gs>
            </a:gsLst>
            <a:path path="rect">
              <a:fillToRect l="100000" t="100000"/>
            </a:path>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1293814" y="1828801"/>
            <a:ext cx="9601198" cy="3962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12/5/2018</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dirty="0"/>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12/5/2018</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12/5/2018</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3813" y="1928553"/>
            <a:ext cx="9601200" cy="2262447"/>
          </a:xfrm>
        </p:spPr>
        <p:txBody>
          <a:bodyPr anchor="b">
            <a:normAutofit/>
          </a:bodyPr>
          <a:lstStyle>
            <a:lvl1pPr algn="l">
              <a:lnSpc>
                <a:spcPct val="80000"/>
              </a:lnSpc>
              <a:defRPr sz="5400" b="0"/>
            </a:lvl1pPr>
          </a:lstStyle>
          <a:p>
            <a:r>
              <a:rPr lang="en-US" smtClean="0"/>
              <a:t>Click to edit Master title style</a:t>
            </a:r>
            <a:endParaRPr/>
          </a:p>
        </p:txBody>
      </p:sp>
      <p:sp>
        <p:nvSpPr>
          <p:cNvPr id="3" name="Text Placeholder 2"/>
          <p:cNvSpPr>
            <a:spLocks noGrp="1"/>
          </p:cNvSpPr>
          <p:nvPr>
            <p:ph type="body" idx="1"/>
          </p:nvPr>
        </p:nvSpPr>
        <p:spPr>
          <a:xfrm>
            <a:off x="1293813" y="4267200"/>
            <a:ext cx="9601200" cy="934527"/>
          </a:xfrm>
        </p:spPr>
        <p:txBody>
          <a:bodyPr anchor="t">
            <a:normAutofit/>
          </a:bodyPr>
          <a:lstStyle>
            <a:lvl1pPr marL="0" indent="0" algn="l">
              <a:spcBef>
                <a:spcPts val="0"/>
              </a:spcBef>
              <a:buNone/>
              <a:defRPr sz="28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E583DDF-CA54-461A-A486-592D2374C532}" type="datetimeFigureOut">
              <a:rPr lang="en-US"/>
              <a:t>12/5/2018</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93813" y="1828800"/>
            <a:ext cx="4648199" cy="3962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250767" y="1828800"/>
            <a:ext cx="4648200" cy="3962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1DDA72D1-64D5-4552-ACDD-1CCE5F7F800D}" type="datetimeFigureOut">
              <a:rPr lang="en-US"/>
              <a:t>12/5/2018</a:t>
            </a:fld>
            <a:endParaRPr/>
          </a:p>
        </p:txBody>
      </p:sp>
      <p:sp>
        <p:nvSpPr>
          <p:cNvPr id="7" name="Slide Number Placeholder 6"/>
          <p:cNvSpPr>
            <a:spLocks noGrp="1"/>
          </p:cNvSpPr>
          <p:nvPr>
            <p:ph type="sldNum" sz="quarter" idx="12"/>
          </p:nvPr>
        </p:nvSpPr>
        <p:spPr/>
        <p:txBody>
          <a:bodyPr/>
          <a:lstStyle/>
          <a:p>
            <a:fld id="{0513F29E-967E-4B69-BEAA-E3504E43784D}" type="slidenum">
              <a:rPr/>
              <a:t>‹#›</a:t>
            </a:fld>
            <a:endParaRPr/>
          </a:p>
        </p:txBody>
      </p:sp>
    </p:spTree>
    <p:extLst>
      <p:ext uri="{BB962C8B-B14F-4D97-AF65-F5344CB8AC3E}">
        <p14:creationId xmlns:p14="http://schemas.microsoft.com/office/powerpoint/2010/main" val="354694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293813" y="1777042"/>
            <a:ext cx="4645152" cy="941716"/>
          </a:xfrm>
        </p:spPr>
        <p:txBody>
          <a:bodyPr anchor="ctr">
            <a:noAutofit/>
          </a:bodyPr>
          <a:lstStyle>
            <a:lvl1pPr marL="0" indent="0">
              <a:spcBef>
                <a:spcPts val="0"/>
              </a:spcBef>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3813" y="2781300"/>
            <a:ext cx="4645152" cy="3048000"/>
          </a:xfrm>
        </p:spPr>
        <p:txBody>
          <a:bodyPr>
            <a:normAutofit/>
          </a:bodyPr>
          <a:lstStyle>
            <a:lvl1pPr>
              <a:defRPr sz="2400"/>
            </a:lvl1pPr>
            <a:lvl2pPr>
              <a:defRPr sz="2000"/>
            </a:lvl2pPr>
            <a:lvl3pPr>
              <a:defRPr sz="1800"/>
            </a:lvl3pPr>
            <a:lvl4pPr>
              <a:defRPr sz="1600"/>
            </a:lvl4pPr>
            <a:lvl5pPr>
              <a:defRPr sz="1600"/>
            </a:lvl5pPr>
            <a:lvl6pPr marL="2103120">
              <a:defRPr sz="1600"/>
            </a:lvl6pPr>
            <a:lvl7pPr marL="2103120">
              <a:defRPr sz="1600"/>
            </a:lvl7pPr>
            <a:lvl8pPr marL="2103120">
              <a:defRPr sz="1600"/>
            </a:lvl8pPr>
            <a:lvl9pPr marL="210312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6249862" y="1777042"/>
            <a:ext cx="4645152" cy="941716"/>
          </a:xfrm>
        </p:spPr>
        <p:txBody>
          <a:bodyPr anchor="ctr">
            <a:noAutofit/>
          </a:bodyPr>
          <a:lstStyle>
            <a:lvl1pPr marL="0" indent="0">
              <a:spcBef>
                <a:spcPts val="0"/>
              </a:spcBef>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9862" y="2781300"/>
            <a:ext cx="4645152" cy="3048000"/>
          </a:xfrm>
        </p:spPr>
        <p:txBody>
          <a:bodyPr>
            <a:normAutofit/>
          </a:bodyPr>
          <a:lstStyle>
            <a:lvl1pPr>
              <a:defRPr sz="2400"/>
            </a:lvl1pPr>
            <a:lvl2pPr>
              <a:defRPr sz="2000"/>
            </a:lvl2pPr>
            <a:lvl3pPr>
              <a:defRPr sz="1800"/>
            </a:lvl3pPr>
            <a:lvl4pPr>
              <a:defRPr sz="1600"/>
            </a:lvl4pPr>
            <a:lvl5pPr>
              <a:defRPr sz="1600"/>
            </a:lvl5pPr>
            <a:lvl6pPr marL="2103120">
              <a:defRPr sz="1600"/>
            </a:lvl6pPr>
            <a:lvl7pPr marL="2103120">
              <a:defRPr sz="1600"/>
            </a:lvl7pPr>
            <a:lvl8pPr marL="2103120">
              <a:defRPr sz="1600"/>
            </a:lvl8pPr>
            <a:lvl9pPr marL="210312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9E583DDF-CA54-461A-A486-592D2374C532}" type="datetimeFigureOut">
              <a:rPr lang="en-US"/>
              <a:t>12/5/2018</a:t>
            </a:fld>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9E583DDF-CA54-461A-A486-592D2374C532}" type="datetimeFigureOut">
              <a:rPr lang="en-US"/>
              <a:t>12/5/2018</a:t>
            </a:fld>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9E583DDF-CA54-461A-A486-592D2374C532}" type="datetimeFigureOut">
              <a:rPr lang="en-US"/>
              <a:t>12/5/2018</a:t>
            </a:fld>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13" y="533400"/>
            <a:ext cx="4572001" cy="2743199"/>
          </a:xfrm>
        </p:spPr>
        <p:txBody>
          <a:bodyPr anchor="b">
            <a:normAutofit/>
          </a:bodyPr>
          <a:lstStyle>
            <a:lvl1pPr>
              <a:lnSpc>
                <a:spcPct val="80000"/>
              </a:lnSpc>
              <a:defRPr sz="4000" b="0"/>
            </a:lvl1pPr>
          </a:lstStyle>
          <a:p>
            <a:r>
              <a:rPr lang="en-US" smtClean="0"/>
              <a:t>Click to edit Master title style</a:t>
            </a:r>
            <a:endParaRPr/>
          </a:p>
        </p:txBody>
      </p:sp>
      <p:sp>
        <p:nvSpPr>
          <p:cNvPr id="3" name="Content Placeholder 2"/>
          <p:cNvSpPr>
            <a:spLocks noGrp="1"/>
          </p:cNvSpPr>
          <p:nvPr>
            <p:ph idx="1"/>
          </p:nvPr>
        </p:nvSpPr>
        <p:spPr>
          <a:xfrm>
            <a:off x="5637213" y="533401"/>
            <a:ext cx="5943603" cy="5257800"/>
          </a:xfrm>
        </p:spPr>
        <p:txBody>
          <a:bodyPr>
            <a:normAutofit/>
          </a:bodyPr>
          <a:lstStyle>
            <a:lvl1pPr>
              <a:defRPr sz="2400"/>
            </a:lvl1pPr>
            <a:lvl2pPr>
              <a:defRPr sz="2000"/>
            </a:lvl2pPr>
            <a:lvl3pPr>
              <a:defRPr sz="18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08013" y="3429000"/>
            <a:ext cx="4572000" cy="2362199"/>
          </a:xfrm>
        </p:spPr>
        <p:txBody>
          <a:bodyPr>
            <a:normAutofit/>
          </a:bodyPr>
          <a:lstStyle>
            <a:lvl1pPr marL="0" indent="0">
              <a:lnSpc>
                <a:spcPct val="110000"/>
              </a:lnSpc>
              <a:spcBef>
                <a:spcPts val="18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9E583DDF-CA54-461A-A486-592D2374C532}" type="datetimeFigureOut">
              <a:rPr lang="en-US"/>
              <a:t>12/5/2018</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09050" y="533401"/>
            <a:ext cx="4573192" cy="2743199"/>
          </a:xfrm>
        </p:spPr>
        <p:txBody>
          <a:bodyPr anchor="b">
            <a:normAutofit/>
          </a:bodyPr>
          <a:lstStyle>
            <a:lvl1pPr algn="l">
              <a:lnSpc>
                <a:spcPct val="80000"/>
              </a:lnSpc>
              <a:defRPr sz="4000" b="0" i="0" baseline="0">
                <a:solidFill>
                  <a:schemeClr val="accent1"/>
                </a:solidFill>
              </a:defRPr>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0" y="3"/>
            <a:ext cx="6553318" cy="6004510"/>
          </a:xfrm>
          <a:custGeom>
            <a:avLst/>
            <a:gdLst/>
            <a:ahLst/>
            <a:cxnLst/>
            <a:rect l="l" t="t" r="r" b="b"/>
            <a:pathLst>
              <a:path w="6551611" h="6004510">
                <a:moveTo>
                  <a:pt x="0" y="0"/>
                </a:moveTo>
                <a:lnTo>
                  <a:pt x="6551611" y="0"/>
                </a:lnTo>
                <a:lnTo>
                  <a:pt x="6551611" y="6004510"/>
                </a:lnTo>
                <a:cubicBezTo>
                  <a:pt x="4321482" y="5960049"/>
                  <a:pt x="2628293" y="5340418"/>
                  <a:pt x="0" y="5768658"/>
                </a:cubicBezTo>
                <a:close/>
              </a:path>
            </a:pathLst>
          </a:custGeom>
          <a:solidFill>
            <a:schemeClr val="bg2">
              <a:lumMod val="90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009049" y="3429001"/>
            <a:ext cx="4573191" cy="2362199"/>
          </a:xfrm>
        </p:spPr>
        <p:txBody>
          <a:bodyPr>
            <a:normAutofit/>
          </a:bodyPr>
          <a:lstStyle>
            <a:lvl1pPr marL="0" indent="0">
              <a:lnSpc>
                <a:spcPct val="110000"/>
              </a:lnSpc>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03F41C87-7AD9-4845-A077-840E4A0F3F06}" type="datetimeFigureOut">
              <a:rPr lang="en-US"/>
              <a:pPr/>
              <a:t>12/5/2018</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06303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4585" y="5374939"/>
            <a:ext cx="12240113" cy="1559261"/>
            <a:chOff x="-4585" y="2764068"/>
            <a:chExt cx="12240113" cy="1559261"/>
          </a:xfrm>
        </p:grpSpPr>
        <p:sp>
          <p:nvSpPr>
            <p:cNvPr id="9" name="Freeform 8"/>
            <p:cNvSpPr/>
            <p:nvPr/>
          </p:nvSpPr>
          <p:spPr>
            <a:xfrm rot="21388434">
              <a:off x="12235" y="2982534"/>
              <a:ext cx="12169907" cy="1238081"/>
            </a:xfrm>
            <a:custGeom>
              <a:avLst/>
              <a:gdLst/>
              <a:ahLst/>
              <a:cxnLst/>
              <a:rect l="l" t="t" r="r" b="b"/>
              <a:pathLst>
                <a:path w="12169907" h="1238081">
                  <a:moveTo>
                    <a:pt x="2807331" y="101460"/>
                  </a:moveTo>
                  <a:cubicBezTo>
                    <a:pt x="6135545" y="328205"/>
                    <a:pt x="6673951" y="1596392"/>
                    <a:pt x="12165744" y="982579"/>
                  </a:cubicBezTo>
                  <a:lnTo>
                    <a:pt x="12160227" y="1072100"/>
                  </a:lnTo>
                  <a:cubicBezTo>
                    <a:pt x="5416860" y="1825439"/>
                    <a:pt x="6141899" y="-258272"/>
                    <a:pt x="0" y="232833"/>
                  </a:cubicBezTo>
                  <a:lnTo>
                    <a:pt x="5492" y="143708"/>
                  </a:lnTo>
                  <a:cubicBezTo>
                    <a:pt x="1145422" y="52200"/>
                    <a:pt x="2048826" y="49784"/>
                    <a:pt x="2807331" y="101460"/>
                  </a:cubicBezTo>
                  <a:close/>
                  <a:moveTo>
                    <a:pt x="2811494" y="33894"/>
                  </a:moveTo>
                  <a:cubicBezTo>
                    <a:pt x="6139708" y="260639"/>
                    <a:pt x="6678114" y="1528826"/>
                    <a:pt x="12169907" y="915013"/>
                  </a:cubicBezTo>
                  <a:lnTo>
                    <a:pt x="12168059" y="945013"/>
                  </a:lnTo>
                  <a:cubicBezTo>
                    <a:pt x="5424692" y="1698351"/>
                    <a:pt x="6149730" y="-385359"/>
                    <a:pt x="7832" y="105746"/>
                  </a:cubicBezTo>
                  <a:lnTo>
                    <a:pt x="9656" y="76142"/>
                  </a:lnTo>
                  <a:cubicBezTo>
                    <a:pt x="1149586" y="-15366"/>
                    <a:pt x="2052990" y="-17782"/>
                    <a:pt x="2811494" y="33894"/>
                  </a:cubicBezTo>
                  <a:close/>
                </a:path>
              </a:pathLst>
            </a:custGeom>
            <a:gradFill>
              <a:gsLst>
                <a:gs pos="0">
                  <a:schemeClr val="bg2">
                    <a:alpha val="90000"/>
                    <a:lumMod val="80000"/>
                    <a:lumOff val="20000"/>
                  </a:schemeClr>
                </a:gs>
                <a:gs pos="18000">
                  <a:schemeClr val="bg2">
                    <a:lumMod val="92000"/>
                  </a:schemeClr>
                </a:gs>
                <a:gs pos="37000">
                  <a:schemeClr val="bg2">
                    <a:alpha val="90000"/>
                    <a:lumMod val="91000"/>
                  </a:schemeClr>
                </a:gs>
                <a:gs pos="100000">
                  <a:schemeClr val="bg2">
                    <a:lumMod val="80000"/>
                    <a:lumOff val="20000"/>
                  </a:schemeClr>
                </a:gs>
              </a:gsLst>
              <a:path path="shape">
                <a:fillToRect l="50000" t="50000" r="50000" b="50000"/>
              </a:path>
            </a:gradFill>
            <a:ln w="254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0" name="Freeform 9"/>
            <p:cNvSpPr/>
            <p:nvPr/>
          </p:nvSpPr>
          <p:spPr>
            <a:xfrm rot="21388434">
              <a:off x="29672" y="2764068"/>
              <a:ext cx="12205856" cy="1559261"/>
            </a:xfrm>
            <a:custGeom>
              <a:avLst/>
              <a:gdLst/>
              <a:ahLst/>
              <a:cxnLst/>
              <a:rect l="l" t="t" r="r" b="b"/>
              <a:pathLst>
                <a:path w="12205856" h="1559261">
                  <a:moveTo>
                    <a:pt x="12190266" y="1521455"/>
                  </a:moveTo>
                  <a:lnTo>
                    <a:pt x="12190701" y="1521482"/>
                  </a:lnTo>
                  <a:lnTo>
                    <a:pt x="12188851" y="1559261"/>
                  </a:lnTo>
                  <a:lnTo>
                    <a:pt x="12188416" y="1559245"/>
                  </a:lnTo>
                  <a:close/>
                  <a:moveTo>
                    <a:pt x="12205856" y="208119"/>
                  </a:moveTo>
                  <a:lnTo>
                    <a:pt x="12203734" y="242562"/>
                  </a:lnTo>
                  <a:cubicBezTo>
                    <a:pt x="6796720" y="1874914"/>
                    <a:pt x="3447529" y="-395170"/>
                    <a:pt x="0" y="109344"/>
                  </a:cubicBezTo>
                  <a:lnTo>
                    <a:pt x="2124" y="74883"/>
                  </a:lnTo>
                  <a:cubicBezTo>
                    <a:pt x="3449654" y="-429611"/>
                    <a:pt x="6798843" y="1840472"/>
                    <a:pt x="12205856" y="208119"/>
                  </a:cubicBezTo>
                  <a:close/>
                </a:path>
              </a:pathLst>
            </a:custGeom>
            <a:gradFill>
              <a:gsLst>
                <a:gs pos="36000">
                  <a:schemeClr val="bg2">
                    <a:alpha val="30000"/>
                    <a:lumMod val="0"/>
                    <a:lumOff val="100000"/>
                  </a:schemeClr>
                </a:gs>
                <a:gs pos="100000">
                  <a:schemeClr val="bg2">
                    <a:alpha val="48000"/>
                  </a:schemeClr>
                </a:gs>
              </a:gsLst>
              <a:lin ang="2700000" scaled="1"/>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11" name="Freeform 10"/>
            <p:cNvSpPr/>
            <p:nvPr/>
          </p:nvSpPr>
          <p:spPr>
            <a:xfrm rot="21388434">
              <a:off x="-4585" y="3108508"/>
              <a:ext cx="12215153" cy="1052652"/>
            </a:xfrm>
            <a:custGeom>
              <a:avLst/>
              <a:gdLst/>
              <a:ahLst/>
              <a:cxnLst/>
              <a:rect l="l" t="t" r="r" b="b"/>
              <a:pathLst>
                <a:path w="12215153" h="1052652">
                  <a:moveTo>
                    <a:pt x="12199582" y="613499"/>
                  </a:moveTo>
                  <a:lnTo>
                    <a:pt x="12196535" y="662961"/>
                  </a:lnTo>
                  <a:cubicBezTo>
                    <a:pt x="8659170" y="1895884"/>
                    <a:pt x="3236150" y="-250863"/>
                    <a:pt x="0" y="412868"/>
                  </a:cubicBezTo>
                  <a:lnTo>
                    <a:pt x="3057" y="363268"/>
                  </a:lnTo>
                  <a:cubicBezTo>
                    <a:pt x="3239190" y="-300459"/>
                    <a:pt x="8662172" y="1846263"/>
                    <a:pt x="12199582" y="613499"/>
                  </a:cubicBezTo>
                  <a:close/>
                  <a:moveTo>
                    <a:pt x="12208353" y="471141"/>
                  </a:moveTo>
                  <a:lnTo>
                    <a:pt x="12202868" y="560177"/>
                  </a:lnTo>
                  <a:cubicBezTo>
                    <a:pt x="8665592" y="1793383"/>
                    <a:pt x="3242519" y="-353436"/>
                    <a:pt x="6325" y="310230"/>
                  </a:cubicBezTo>
                  <a:lnTo>
                    <a:pt x="11827" y="220949"/>
                  </a:lnTo>
                  <a:cubicBezTo>
                    <a:pt x="3247993" y="-442711"/>
                    <a:pt x="8670998" y="1704066"/>
                    <a:pt x="12208353" y="471141"/>
                  </a:cubicBezTo>
                  <a:close/>
                  <a:moveTo>
                    <a:pt x="12215153" y="360807"/>
                  </a:moveTo>
                  <a:lnTo>
                    <a:pt x="12212631" y="401743"/>
                  </a:lnTo>
                  <a:cubicBezTo>
                    <a:pt x="8696050" y="1669577"/>
                    <a:pt x="3274141" y="-472216"/>
                    <a:pt x="15523" y="160967"/>
                  </a:cubicBezTo>
                  <a:lnTo>
                    <a:pt x="18051" y="119938"/>
                  </a:lnTo>
                  <a:cubicBezTo>
                    <a:pt x="3276657" y="-513245"/>
                    <a:pt x="8698537" y="1628531"/>
                    <a:pt x="12215153" y="360807"/>
                  </a:cubicBezTo>
                  <a:close/>
                </a:path>
              </a:pathLst>
            </a:custGeom>
            <a:gradFill>
              <a:gsLst>
                <a:gs pos="36000">
                  <a:schemeClr val="bg2">
                    <a:alpha val="47000"/>
                    <a:lumMod val="0"/>
                    <a:lumOff val="100000"/>
                  </a:schemeClr>
                </a:gs>
                <a:gs pos="100000">
                  <a:schemeClr val="bg2">
                    <a:alpha val="82000"/>
                    <a:lumMod val="87000"/>
                    <a:lumOff val="13000"/>
                  </a:schemeClr>
                </a:gs>
              </a:gsLst>
              <a:path path="rect">
                <a:fillToRect l="100000" t="100000"/>
              </a:path>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grpSp>
      <p:sp>
        <p:nvSpPr>
          <p:cNvPr id="2" name="Title Placeholder 1"/>
          <p:cNvSpPr>
            <a:spLocks noGrp="1"/>
          </p:cNvSpPr>
          <p:nvPr>
            <p:ph type="title"/>
          </p:nvPr>
        </p:nvSpPr>
        <p:spPr>
          <a:xfrm>
            <a:off x="1293813" y="304800"/>
            <a:ext cx="9601200" cy="1219200"/>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293814" y="1828801"/>
            <a:ext cx="9601198" cy="3962400"/>
          </a:xfrm>
          <a:prstGeom prst="rect">
            <a:avLst/>
          </a:prstGeom>
        </p:spPr>
        <p:txBody>
          <a:bodyPr vert="horz" lIns="91440" tIns="45720" rIns="91440" bIns="45720" rtlCol="0">
            <a:normAutofit/>
          </a:bodyPr>
          <a:lstStyle/>
          <a:p>
            <a:pPr lvl="0"/>
            <a:r>
              <a:rPr lang="en-US" dirty="0"/>
              <a:t>E</a:t>
            </a:r>
            <a:r>
              <a:rPr dirty="0"/>
              <a:t>dit Master text styles</a:t>
            </a:r>
          </a:p>
          <a:p>
            <a:pPr lvl="1"/>
            <a:r>
              <a:rPr dirty="0"/>
              <a:t>Second level</a:t>
            </a:r>
          </a:p>
          <a:p>
            <a:pPr lvl="2"/>
            <a:r>
              <a:rPr dirty="0"/>
              <a:t>Third level</a:t>
            </a:r>
          </a:p>
          <a:p>
            <a:pPr lvl="3"/>
            <a:r>
              <a:rPr dirty="0"/>
              <a:t>Fourth level</a:t>
            </a:r>
          </a:p>
          <a:p>
            <a:pPr lvl="4"/>
            <a:r>
              <a:rPr dirty="0"/>
              <a:t>Fifth level</a:t>
            </a:r>
          </a:p>
        </p:txBody>
      </p:sp>
      <p:sp>
        <p:nvSpPr>
          <p:cNvPr id="5" name="Footer Placeholder 4"/>
          <p:cNvSpPr>
            <a:spLocks noGrp="1"/>
          </p:cNvSpPr>
          <p:nvPr>
            <p:ph type="ftr" sz="quarter" idx="3"/>
          </p:nvPr>
        </p:nvSpPr>
        <p:spPr>
          <a:xfrm>
            <a:off x="1299152" y="6400800"/>
            <a:ext cx="5954835" cy="276228"/>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7989510" y="6400800"/>
            <a:ext cx="1548660" cy="276228"/>
          </a:xfrm>
          <a:prstGeom prst="rect">
            <a:avLst/>
          </a:prstGeom>
        </p:spPr>
        <p:txBody>
          <a:bodyPr vert="horz" lIns="91440" tIns="45720" rIns="91440" bIns="45720" rtlCol="0" anchor="ctr"/>
          <a:lstStyle>
            <a:lvl1pPr algn="r">
              <a:defRPr sz="1100">
                <a:solidFill>
                  <a:schemeClr val="tx1"/>
                </a:solidFill>
              </a:defRPr>
            </a:lvl1pPr>
          </a:lstStyle>
          <a:p>
            <a:fld id="{9E583DDF-CA54-461A-A486-592D2374C532}" type="datetimeFigureOut">
              <a:rPr lang="en-US" smtClean="0"/>
              <a:pPr/>
              <a:t>12/5/2018</a:t>
            </a:fld>
            <a:endParaRPr lang="en-US"/>
          </a:p>
        </p:txBody>
      </p:sp>
      <p:sp>
        <p:nvSpPr>
          <p:cNvPr id="6" name="Slide Number Placeholder 5"/>
          <p:cNvSpPr>
            <a:spLocks noGrp="1"/>
          </p:cNvSpPr>
          <p:nvPr>
            <p:ph type="sldNum" sz="quarter" idx="4"/>
          </p:nvPr>
        </p:nvSpPr>
        <p:spPr>
          <a:xfrm>
            <a:off x="9818310" y="6400800"/>
            <a:ext cx="1066802" cy="276228"/>
          </a:xfrm>
          <a:prstGeom prst="rect">
            <a:avLst/>
          </a:prstGeom>
        </p:spPr>
        <p:txBody>
          <a:bodyPr vert="horz" lIns="91440" tIns="45720" rIns="91440" bIns="45720" rtlCol="0" anchor="ctr"/>
          <a:lstStyle>
            <a:lvl1pPr algn="r">
              <a:defRPr sz="1100">
                <a:solidFill>
                  <a:schemeClr val="tx1"/>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53" r:id="rId5"/>
    <p:sldLayoutId id="2147483654" r:id="rId6"/>
    <p:sldLayoutId id="2147483655" r:id="rId7"/>
    <p:sldLayoutId id="2147483656" r:id="rId8"/>
    <p:sldLayoutId id="2147483663"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4000" kern="1200">
          <a:solidFill>
            <a:schemeClr val="accent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8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SzPct val="80000"/>
        <a:buFont typeface="Arial" pitchFamily="34" charset="0"/>
        <a:buChar char="•"/>
        <a:defRPr sz="2400" kern="1200">
          <a:solidFill>
            <a:schemeClr val="tx1"/>
          </a:solidFill>
          <a:latin typeface="+mn-lt"/>
          <a:ea typeface="+mn-ea"/>
          <a:cs typeface="+mn-cs"/>
        </a:defRPr>
      </a:lvl2pPr>
      <a:lvl3pPr marL="118872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3pPr>
      <a:lvl4pPr marL="16459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4pPr>
      <a:lvl5pPr marL="21031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5pPr>
      <a:lvl6pPr marL="25603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6pPr>
      <a:lvl7pPr marL="30175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34747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8pPr>
      <a:lvl9pPr marL="39319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dvos.org/Library/Articles%20by%20Frank%20Fordyce/fordyce%207.pdf" TargetMode="External"/><Relationship Id="rId2" Type="http://schemas.openxmlformats.org/officeDocument/2006/relationships/hyperlink" Target="http://www.aos.org/orchids/collectors-items/cattleya-tenebrosa.aspx" TargetMode="External"/><Relationship Id="rId1" Type="http://schemas.openxmlformats.org/officeDocument/2006/relationships/slideLayout" Target="../slideLayouts/slideLayout2.xml"/><Relationship Id="rId4" Type="http://schemas.openxmlformats.org/officeDocument/2006/relationships/hyperlink" Target="http://keithdavisorchids.com/gallery8-myhybridslist.htm"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www.jstage.jst.go.jp/article/jjshs1925/57/2/57_2_222/_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22.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C00000"/>
                </a:solidFill>
                <a:latin typeface="Jokerman" panose="04090605060D06020702" pitchFamily="82" charset="0"/>
              </a:rPr>
              <a:t>Standard red </a:t>
            </a:r>
            <a:r>
              <a:rPr lang="en-US" dirty="0" err="1" smtClean="0">
                <a:solidFill>
                  <a:srgbClr val="C00000"/>
                </a:solidFill>
                <a:latin typeface="Jokerman" panose="04090605060D06020702" pitchFamily="82" charset="0"/>
              </a:rPr>
              <a:t>Cattleya</a:t>
            </a:r>
            <a:endParaRPr lang="en-US" dirty="0">
              <a:solidFill>
                <a:srgbClr val="C00000"/>
              </a:solidFill>
              <a:latin typeface="Jokerman" panose="04090605060D06020702" pitchFamily="82" charset="0"/>
            </a:endParaRPr>
          </a:p>
        </p:txBody>
      </p:sp>
      <p:sp>
        <p:nvSpPr>
          <p:cNvPr id="4" name="Subtitle 3"/>
          <p:cNvSpPr>
            <a:spLocks noGrp="1"/>
          </p:cNvSpPr>
          <p:nvPr>
            <p:ph type="subTitle" idx="1"/>
          </p:nvPr>
        </p:nvSpPr>
        <p:spPr/>
        <p:txBody>
          <a:bodyPr>
            <a:normAutofit/>
          </a:bodyPr>
          <a:lstStyle/>
          <a:p>
            <a:pPr algn="r"/>
            <a:r>
              <a:rPr lang="en-US" sz="4000" dirty="0" smtClean="0">
                <a:solidFill>
                  <a:schemeClr val="accent1">
                    <a:lumMod val="50000"/>
                  </a:schemeClr>
                </a:solidFill>
                <a:latin typeface="Freestyle Script" panose="030804020302050B0404" pitchFamily="66" charset="0"/>
              </a:rPr>
              <a:t>A presentation by </a:t>
            </a:r>
            <a:r>
              <a:rPr lang="en-US" sz="4000" dirty="0" err="1" smtClean="0">
                <a:solidFill>
                  <a:schemeClr val="accent1">
                    <a:lumMod val="50000"/>
                  </a:schemeClr>
                </a:solidFill>
                <a:latin typeface="Freestyle Script" panose="030804020302050B0404" pitchFamily="66" charset="0"/>
              </a:rPr>
              <a:t>Vee</a:t>
            </a:r>
            <a:r>
              <a:rPr lang="en-US" sz="4000" dirty="0" smtClean="0">
                <a:solidFill>
                  <a:schemeClr val="accent1">
                    <a:lumMod val="50000"/>
                  </a:schemeClr>
                </a:solidFill>
                <a:latin typeface="Freestyle Script" panose="030804020302050B0404" pitchFamily="66" charset="0"/>
              </a:rPr>
              <a:t> Du</a:t>
            </a:r>
            <a:endParaRPr lang="en-US" sz="4000" dirty="0">
              <a:solidFill>
                <a:schemeClr val="accent1">
                  <a:lumMod val="50000"/>
                </a:schemeClr>
              </a:solidFill>
              <a:latin typeface="Freestyle Script" panose="030804020302050B0404" pitchFamily="66" charset="0"/>
            </a:endParaRPr>
          </a:p>
        </p:txBody>
      </p:sp>
    </p:spTree>
    <p:extLst>
      <p:ext uri="{BB962C8B-B14F-4D97-AF65-F5344CB8AC3E}">
        <p14:creationId xmlns:p14="http://schemas.microsoft.com/office/powerpoint/2010/main" val="54717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01200" cy="1197735"/>
          </a:xfrm>
        </p:spPr>
        <p:txBody>
          <a:bodyPr>
            <a:normAutofit/>
          </a:bodyPr>
          <a:lstStyle/>
          <a:p>
            <a:r>
              <a:rPr lang="en-US" sz="4800" dirty="0" err="1" smtClean="0">
                <a:solidFill>
                  <a:srgbClr val="C00000"/>
                </a:solidFill>
                <a:latin typeface="Cooper Black" panose="0208090404030B020404" pitchFamily="18" charset="0"/>
              </a:rPr>
              <a:t>Cattleya</a:t>
            </a:r>
            <a:r>
              <a:rPr lang="en-US" sz="4800" dirty="0" smtClean="0">
                <a:solidFill>
                  <a:srgbClr val="C00000"/>
                </a:solidFill>
                <a:latin typeface="Cooper Black" panose="0208090404030B020404" pitchFamily="18" charset="0"/>
              </a:rPr>
              <a:t> </a:t>
            </a:r>
            <a:r>
              <a:rPr lang="en-US" sz="4800" dirty="0" err="1" smtClean="0">
                <a:solidFill>
                  <a:srgbClr val="C00000"/>
                </a:solidFill>
                <a:latin typeface="Cooper Black" panose="0208090404030B020404" pitchFamily="18" charset="0"/>
              </a:rPr>
              <a:t>tenebrosa</a:t>
            </a:r>
            <a:endParaRPr lang="en-US" sz="4800" dirty="0">
              <a:solidFill>
                <a:srgbClr val="C00000"/>
              </a:solidFill>
              <a:latin typeface="Cooper Black" panose="0208090404030B020404" pitchFamily="18" charset="0"/>
            </a:endParaRPr>
          </a:p>
        </p:txBody>
      </p:sp>
      <p:pic>
        <p:nvPicPr>
          <p:cNvPr id="4" name="Content Placeholder 3"/>
          <p:cNvPicPr>
            <a:picLocks noGrp="1" noChangeAspect="1"/>
          </p:cNvPicPr>
          <p:nvPr>
            <p:ph idx="1"/>
          </p:nvPr>
        </p:nvPicPr>
        <p:blipFill>
          <a:blip r:embed="rId2"/>
          <a:stretch>
            <a:fillRect/>
          </a:stretch>
        </p:blipFill>
        <p:spPr>
          <a:xfrm>
            <a:off x="6367534" y="94743"/>
            <a:ext cx="4419735" cy="2944648"/>
          </a:xfrm>
          <a:prstGeom prst="rect">
            <a:avLst/>
          </a:prstGeom>
        </p:spPr>
      </p:pic>
      <p:sp>
        <p:nvSpPr>
          <p:cNvPr id="5" name="TextBox 4"/>
          <p:cNvSpPr txBox="1"/>
          <p:nvPr/>
        </p:nvSpPr>
        <p:spPr>
          <a:xfrm>
            <a:off x="6161771" y="2984166"/>
            <a:ext cx="4831259" cy="369332"/>
          </a:xfrm>
          <a:prstGeom prst="rect">
            <a:avLst/>
          </a:prstGeom>
          <a:noFill/>
        </p:spPr>
        <p:txBody>
          <a:bodyPr wrap="none" rtlCol="0">
            <a:spAutoFit/>
          </a:bodyPr>
          <a:lstStyle/>
          <a:p>
            <a:r>
              <a:rPr lang="en-US" dirty="0" smtClean="0"/>
              <a:t>‘Estrela </a:t>
            </a:r>
            <a:r>
              <a:rPr lang="en-US" dirty="0" err="1" smtClean="0"/>
              <a:t>Escura</a:t>
            </a:r>
            <a:r>
              <a:rPr lang="en-US" dirty="0" smtClean="0"/>
              <a:t>’ 88 </a:t>
            </a:r>
            <a:r>
              <a:rPr lang="en-US" dirty="0" err="1" smtClean="0"/>
              <a:t>pts</a:t>
            </a:r>
            <a:r>
              <a:rPr lang="en-US" dirty="0" smtClean="0"/>
              <a:t> AM/AOS (2015) NS 20.5cm</a:t>
            </a:r>
            <a:endParaRPr lang="en-US" dirty="0"/>
          </a:p>
        </p:txBody>
      </p:sp>
      <p:sp>
        <p:nvSpPr>
          <p:cNvPr id="7" name="Content Placeholder 2"/>
          <p:cNvSpPr txBox="1">
            <a:spLocks/>
          </p:cNvSpPr>
          <p:nvPr/>
        </p:nvSpPr>
        <p:spPr>
          <a:xfrm>
            <a:off x="150793" y="1521014"/>
            <a:ext cx="6065949" cy="5038188"/>
          </a:xfrm>
          <a:prstGeom prst="rect">
            <a:avLst/>
          </a:prstGeom>
        </p:spPr>
        <p:txBody>
          <a:bodyPr vert="horz" lIns="91440" tIns="45720" rIns="91440" bIns="45720" rtlCol="0">
            <a:normAutofit fontScale="92500" lnSpcReduction="20000"/>
          </a:bodyPr>
          <a:lstStyle>
            <a:lvl1pPr marL="274320" indent="-228600" algn="l" defTabSz="914400" rtl="0" eaLnBrk="1" latinLnBrk="0" hangingPunct="1">
              <a:lnSpc>
                <a:spcPct val="90000"/>
              </a:lnSpc>
              <a:spcBef>
                <a:spcPts val="1800"/>
              </a:spcBef>
              <a:buSzPct val="80000"/>
              <a:buFont typeface="Arial" pitchFamily="34" charset="0"/>
              <a:buChar char="•"/>
              <a:defRPr sz="28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SzPct val="80000"/>
              <a:buFont typeface="Arial" pitchFamily="34" charset="0"/>
              <a:buChar char="•"/>
              <a:defRPr sz="2400" kern="1200">
                <a:solidFill>
                  <a:schemeClr val="tx1"/>
                </a:solidFill>
                <a:latin typeface="+mn-lt"/>
                <a:ea typeface="+mn-ea"/>
                <a:cs typeface="+mn-cs"/>
              </a:defRPr>
            </a:lvl2pPr>
            <a:lvl3pPr marL="118872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3pPr>
            <a:lvl4pPr marL="16459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4pPr>
            <a:lvl5pPr marL="21031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5pPr>
            <a:lvl6pPr marL="25603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6pPr>
            <a:lvl7pPr marL="30175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34747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8pPr>
            <a:lvl9pPr marL="39319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9pPr>
          </a:lstStyle>
          <a:p>
            <a:r>
              <a:rPr lang="en-US" dirty="0" smtClean="0"/>
              <a:t>Incredibly large flower size dominant in breeding with </a:t>
            </a:r>
            <a:r>
              <a:rPr lang="en-US" dirty="0" err="1" smtClean="0"/>
              <a:t>variating</a:t>
            </a:r>
            <a:r>
              <a:rPr lang="en-US" dirty="0" smtClean="0"/>
              <a:t> degree of red coloration in </a:t>
            </a:r>
            <a:r>
              <a:rPr lang="en-US" dirty="0"/>
              <a:t>the </a:t>
            </a:r>
            <a:r>
              <a:rPr lang="en-US" dirty="0" err="1" smtClean="0"/>
              <a:t>flower.Down</a:t>
            </a:r>
            <a:r>
              <a:rPr lang="en-US" dirty="0" smtClean="0"/>
              <a:t> </a:t>
            </a:r>
            <a:r>
              <a:rPr lang="en-US" dirty="0"/>
              <a:t>side is poor </a:t>
            </a:r>
            <a:r>
              <a:rPr lang="en-US" dirty="0" smtClean="0"/>
              <a:t>shape without line breeding. </a:t>
            </a:r>
            <a:r>
              <a:rPr lang="en-US" dirty="0"/>
              <a:t>However, some of the old drawing depicting in the past show that there are far superior </a:t>
            </a:r>
            <a:r>
              <a:rPr lang="en-US" dirty="0" smtClean="0"/>
              <a:t>natural clones </a:t>
            </a:r>
            <a:r>
              <a:rPr lang="en-US" dirty="0"/>
              <a:t>to this species </a:t>
            </a:r>
            <a:r>
              <a:rPr lang="en-US" dirty="0" smtClean="0"/>
              <a:t>that doesn’t exist today</a:t>
            </a:r>
          </a:p>
          <a:p>
            <a:r>
              <a:rPr lang="en-US" dirty="0" smtClean="0"/>
              <a:t>Historically forma </a:t>
            </a:r>
            <a:r>
              <a:rPr lang="en-US" dirty="0" err="1" smtClean="0"/>
              <a:t>aurea</a:t>
            </a:r>
            <a:r>
              <a:rPr lang="en-US" dirty="0"/>
              <a:t> </a:t>
            </a:r>
            <a:r>
              <a:rPr lang="en-US" dirty="0" smtClean="0"/>
              <a:t>is more often used rather than forma </a:t>
            </a:r>
            <a:r>
              <a:rPr lang="en-US" dirty="0" err="1" smtClean="0"/>
              <a:t>tipo</a:t>
            </a:r>
            <a:r>
              <a:rPr lang="en-US" dirty="0" smtClean="0"/>
              <a:t> and one particular clone ‘Walton Grange’ (a very old clone exist before 1900) has </a:t>
            </a:r>
            <a:r>
              <a:rPr lang="en-US" dirty="0"/>
              <a:t>figured prominently in the background of many exceptionally dark magenta and purple-red hybrids bred from C. </a:t>
            </a:r>
            <a:r>
              <a:rPr lang="en-US" dirty="0" err="1"/>
              <a:t>dowiana</a:t>
            </a:r>
            <a:r>
              <a:rPr lang="en-US" dirty="0"/>
              <a:t> and C. </a:t>
            </a:r>
            <a:r>
              <a:rPr lang="en-US" dirty="0" err="1"/>
              <a:t>dowiana</a:t>
            </a:r>
            <a:r>
              <a:rPr lang="en-US" dirty="0"/>
              <a:t> var. </a:t>
            </a:r>
            <a:r>
              <a:rPr lang="en-US" dirty="0" err="1"/>
              <a:t>aurea</a:t>
            </a:r>
            <a:r>
              <a:rPr lang="en-US" dirty="0" smtClean="0"/>
              <a:t>.</a:t>
            </a:r>
          </a:p>
        </p:txBody>
      </p:sp>
      <p:pic>
        <p:nvPicPr>
          <p:cNvPr id="8" name="Picture 7"/>
          <p:cNvPicPr>
            <a:picLocks noChangeAspect="1"/>
          </p:cNvPicPr>
          <p:nvPr/>
        </p:nvPicPr>
        <p:blipFill rotWithShape="1">
          <a:blip r:embed="rId3"/>
          <a:srcRect l="26879" t="27401" r="30750" b="19519"/>
          <a:stretch/>
        </p:blipFill>
        <p:spPr>
          <a:xfrm>
            <a:off x="6367532" y="3446263"/>
            <a:ext cx="4419735" cy="3112939"/>
          </a:xfrm>
          <a:prstGeom prst="rect">
            <a:avLst/>
          </a:prstGeom>
        </p:spPr>
      </p:pic>
      <p:sp>
        <p:nvSpPr>
          <p:cNvPr id="9" name="TextBox 8"/>
          <p:cNvSpPr txBox="1"/>
          <p:nvPr/>
        </p:nvSpPr>
        <p:spPr>
          <a:xfrm>
            <a:off x="6093032" y="6513149"/>
            <a:ext cx="4968733" cy="369332"/>
          </a:xfrm>
          <a:prstGeom prst="rect">
            <a:avLst/>
          </a:prstGeom>
          <a:noFill/>
        </p:spPr>
        <p:txBody>
          <a:bodyPr wrap="none" rtlCol="0">
            <a:spAutoFit/>
          </a:bodyPr>
          <a:lstStyle/>
          <a:p>
            <a:r>
              <a:rPr lang="en-US" dirty="0" smtClean="0"/>
              <a:t>‘Walton Grange’ 91 </a:t>
            </a:r>
            <a:r>
              <a:rPr lang="en-US" dirty="0" err="1" smtClean="0"/>
              <a:t>pts</a:t>
            </a:r>
            <a:r>
              <a:rPr lang="en-US" dirty="0" smtClean="0"/>
              <a:t> FCC/AOS (1987) NS 19.5cm</a:t>
            </a:r>
            <a:endParaRPr lang="en-US" dirty="0"/>
          </a:p>
        </p:txBody>
      </p:sp>
    </p:spTree>
    <p:extLst>
      <p:ext uri="{BB962C8B-B14F-4D97-AF65-F5344CB8AC3E}">
        <p14:creationId xmlns:p14="http://schemas.microsoft.com/office/powerpoint/2010/main" val="20207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01200" cy="1159099"/>
          </a:xfrm>
        </p:spPr>
        <p:txBody>
          <a:bodyPr>
            <a:normAutofit/>
          </a:bodyPr>
          <a:lstStyle/>
          <a:p>
            <a:r>
              <a:rPr lang="en-US" sz="4800" dirty="0" err="1" smtClean="0">
                <a:solidFill>
                  <a:srgbClr val="C00000"/>
                </a:solidFill>
                <a:latin typeface="Cooper Black" panose="0208090404030B020404" pitchFamily="18" charset="0"/>
              </a:rPr>
              <a:t>Cattleya</a:t>
            </a:r>
            <a:r>
              <a:rPr lang="en-US" sz="4800" dirty="0" smtClean="0">
                <a:solidFill>
                  <a:srgbClr val="C00000"/>
                </a:solidFill>
                <a:latin typeface="Cooper Black" panose="0208090404030B020404" pitchFamily="18" charset="0"/>
              </a:rPr>
              <a:t> </a:t>
            </a:r>
            <a:r>
              <a:rPr lang="en-US" sz="4800" dirty="0" err="1" smtClean="0">
                <a:solidFill>
                  <a:srgbClr val="C00000"/>
                </a:solidFill>
                <a:latin typeface="Cooper Black" panose="0208090404030B020404" pitchFamily="18" charset="0"/>
              </a:rPr>
              <a:t>dowiana</a:t>
            </a:r>
            <a:endParaRPr lang="en-US" sz="4800" dirty="0">
              <a:solidFill>
                <a:srgbClr val="C00000"/>
              </a:solidFill>
              <a:latin typeface="Cooper Black" panose="0208090404030B020404" pitchFamily="18" charset="0"/>
            </a:endParaRPr>
          </a:p>
        </p:txBody>
      </p:sp>
      <p:sp>
        <p:nvSpPr>
          <p:cNvPr id="3" name="Content Placeholder 2"/>
          <p:cNvSpPr>
            <a:spLocks noGrp="1"/>
          </p:cNvSpPr>
          <p:nvPr>
            <p:ph idx="1"/>
          </p:nvPr>
        </p:nvSpPr>
        <p:spPr>
          <a:xfrm>
            <a:off x="0" y="1159100"/>
            <a:ext cx="5666704" cy="3335627"/>
          </a:xfrm>
        </p:spPr>
        <p:txBody>
          <a:bodyPr>
            <a:normAutofit fontScale="62500" lnSpcReduction="20000"/>
          </a:bodyPr>
          <a:lstStyle/>
          <a:p>
            <a:r>
              <a:rPr lang="en-US" dirty="0" smtClean="0"/>
              <a:t>Interesting species, recessive when cross with purples in the first generation but will strongly exert itself when doubled with other </a:t>
            </a:r>
            <a:r>
              <a:rPr lang="en-US" i="1" dirty="0" err="1" smtClean="0"/>
              <a:t>dowiana</a:t>
            </a:r>
            <a:r>
              <a:rPr lang="en-US" dirty="0" smtClean="0"/>
              <a:t>-bred deep purples </a:t>
            </a:r>
            <a:r>
              <a:rPr lang="en-US" dirty="0" smtClean="0">
                <a:sym typeface="Wingdings" panose="05000000000000000000" pitchFamily="2" charset="2"/>
              </a:rPr>
              <a:t> intensify the purple and gives rise to deep purplish red</a:t>
            </a:r>
          </a:p>
          <a:p>
            <a:r>
              <a:rPr lang="en-US" dirty="0" smtClean="0">
                <a:sym typeface="Wingdings" panose="05000000000000000000" pitchFamily="2" charset="2"/>
              </a:rPr>
              <a:t>Positive trait: incredible dark lip passing on for generations. Negative trait: poorly formed flowers, also can cause crippling some early yellows.</a:t>
            </a:r>
          </a:p>
          <a:p>
            <a:r>
              <a:rPr lang="en-US" dirty="0" smtClean="0">
                <a:sym typeface="Wingdings" panose="05000000000000000000" pitchFamily="2" charset="2"/>
              </a:rPr>
              <a:t>Most modern day reds has more than 40% of C. </a:t>
            </a:r>
            <a:r>
              <a:rPr lang="en-US" dirty="0" err="1" smtClean="0">
                <a:sym typeface="Wingdings" panose="05000000000000000000" pitchFamily="2" charset="2"/>
              </a:rPr>
              <a:t>dowiana</a:t>
            </a:r>
            <a:r>
              <a:rPr lang="en-US" dirty="0" smtClean="0">
                <a:sym typeface="Wingdings" panose="05000000000000000000" pitchFamily="2" charset="2"/>
              </a:rPr>
              <a:t> in its genetic </a:t>
            </a:r>
            <a:r>
              <a:rPr lang="en-US" dirty="0" smtClean="0">
                <a:sym typeface="Wingdings" panose="05000000000000000000" pitchFamily="2" charset="2"/>
              </a:rPr>
              <a:t>composition</a:t>
            </a:r>
          </a:p>
          <a:p>
            <a:r>
              <a:rPr lang="en-US" dirty="0" smtClean="0">
                <a:sym typeface="Wingdings" panose="05000000000000000000" pitchFamily="2" charset="2"/>
              </a:rPr>
              <a:t>These are the two example that shows the intensifying effect of </a:t>
            </a:r>
            <a:r>
              <a:rPr lang="en-US" dirty="0" err="1" smtClean="0">
                <a:sym typeface="Wingdings" panose="05000000000000000000" pitchFamily="2" charset="2"/>
              </a:rPr>
              <a:t>dowiana</a:t>
            </a:r>
            <a:endParaRPr lang="en-US" dirty="0" smtClean="0">
              <a:sym typeface="Wingdings" panose="05000000000000000000" pitchFamily="2" charset="2"/>
            </a:endParaRPr>
          </a:p>
        </p:txBody>
      </p:sp>
      <p:pic>
        <p:nvPicPr>
          <p:cNvPr id="4" name="Picture 3"/>
          <p:cNvPicPr>
            <a:picLocks noChangeAspect="1"/>
          </p:cNvPicPr>
          <p:nvPr/>
        </p:nvPicPr>
        <p:blipFill>
          <a:blip r:embed="rId2"/>
          <a:stretch>
            <a:fillRect/>
          </a:stretch>
        </p:blipFill>
        <p:spPr>
          <a:xfrm>
            <a:off x="324936" y="4404575"/>
            <a:ext cx="2933419" cy="2214731"/>
          </a:xfrm>
          <a:prstGeom prst="rect">
            <a:avLst/>
          </a:prstGeom>
        </p:spPr>
      </p:pic>
      <p:pic>
        <p:nvPicPr>
          <p:cNvPr id="5" name="Picture 4"/>
          <p:cNvPicPr>
            <a:picLocks noChangeAspect="1"/>
          </p:cNvPicPr>
          <p:nvPr/>
        </p:nvPicPr>
        <p:blipFill rotWithShape="1">
          <a:blip r:embed="rId3"/>
          <a:srcRect l="21361" t="18089" r="36967" b="62192"/>
          <a:stretch/>
        </p:blipFill>
        <p:spPr>
          <a:xfrm>
            <a:off x="3238705" y="5176872"/>
            <a:ext cx="5422005" cy="1442434"/>
          </a:xfrm>
          <a:prstGeom prst="rect">
            <a:avLst/>
          </a:prstGeom>
        </p:spPr>
      </p:pic>
      <p:sp>
        <p:nvSpPr>
          <p:cNvPr id="6" name="TextBox 5"/>
          <p:cNvSpPr txBox="1"/>
          <p:nvPr/>
        </p:nvSpPr>
        <p:spPr>
          <a:xfrm>
            <a:off x="-9251" y="6550223"/>
            <a:ext cx="3601792" cy="307777"/>
          </a:xfrm>
          <a:prstGeom prst="rect">
            <a:avLst/>
          </a:prstGeom>
          <a:noFill/>
        </p:spPr>
        <p:txBody>
          <a:bodyPr wrap="square" rtlCol="0">
            <a:spAutoFit/>
          </a:bodyPr>
          <a:lstStyle/>
          <a:p>
            <a:pPr algn="ctr"/>
            <a:r>
              <a:rPr lang="en-US" sz="1400" dirty="0" smtClean="0"/>
              <a:t>C. Anzac ‘</a:t>
            </a:r>
            <a:r>
              <a:rPr lang="en-US" sz="1400" dirty="0" err="1" smtClean="0"/>
              <a:t>Orchidhurst</a:t>
            </a:r>
            <a:r>
              <a:rPr lang="en-US" sz="1400" dirty="0" smtClean="0"/>
              <a:t>’ FCC/RHS</a:t>
            </a:r>
            <a:endParaRPr lang="en-US" sz="1400" dirty="0"/>
          </a:p>
        </p:txBody>
      </p:sp>
      <p:pic>
        <p:nvPicPr>
          <p:cNvPr id="8" name="Picture 7"/>
          <p:cNvPicPr>
            <a:picLocks noChangeAspect="1"/>
          </p:cNvPicPr>
          <p:nvPr/>
        </p:nvPicPr>
        <p:blipFill>
          <a:blip r:embed="rId4"/>
          <a:stretch>
            <a:fillRect/>
          </a:stretch>
        </p:blipFill>
        <p:spPr>
          <a:xfrm>
            <a:off x="6113835" y="-6409"/>
            <a:ext cx="6078165" cy="4383877"/>
          </a:xfrm>
          <a:prstGeom prst="rect">
            <a:avLst/>
          </a:prstGeom>
        </p:spPr>
      </p:pic>
      <p:sp>
        <p:nvSpPr>
          <p:cNvPr id="9" name="TextBox 8"/>
          <p:cNvSpPr txBox="1"/>
          <p:nvPr/>
        </p:nvSpPr>
        <p:spPr>
          <a:xfrm>
            <a:off x="6854038" y="4291847"/>
            <a:ext cx="4597757" cy="646331"/>
          </a:xfrm>
          <a:prstGeom prst="rect">
            <a:avLst/>
          </a:prstGeom>
          <a:noFill/>
        </p:spPr>
        <p:txBody>
          <a:bodyPr wrap="square" rtlCol="0">
            <a:spAutoFit/>
          </a:bodyPr>
          <a:lstStyle/>
          <a:p>
            <a:pPr algn="ctr"/>
            <a:r>
              <a:rPr lang="en-US" dirty="0" smtClean="0"/>
              <a:t>C. Maria </a:t>
            </a:r>
            <a:r>
              <a:rPr lang="en-US" dirty="0" err="1" smtClean="0"/>
              <a:t>Ozzella</a:t>
            </a:r>
            <a:r>
              <a:rPr lang="en-US" dirty="0" smtClean="0"/>
              <a:t> ‘</a:t>
            </a:r>
            <a:r>
              <a:rPr lang="en-US" dirty="0" err="1" smtClean="0"/>
              <a:t>Parth</a:t>
            </a:r>
            <a:r>
              <a:rPr lang="en-US" dirty="0" smtClean="0"/>
              <a:t>’ 82 </a:t>
            </a:r>
            <a:r>
              <a:rPr lang="en-US" dirty="0" err="1" smtClean="0"/>
              <a:t>pts</a:t>
            </a:r>
            <a:r>
              <a:rPr lang="en-US" dirty="0" smtClean="0"/>
              <a:t> AM/AOS (2014)</a:t>
            </a:r>
          </a:p>
          <a:p>
            <a:pPr algn="ctr"/>
            <a:r>
              <a:rPr lang="en-US" dirty="0" smtClean="0"/>
              <a:t>This hybrid was registered in 1958</a:t>
            </a:r>
            <a:endParaRPr lang="en-US" dirty="0"/>
          </a:p>
        </p:txBody>
      </p:sp>
    </p:spTree>
    <p:extLst>
      <p:ext uri="{BB962C8B-B14F-4D97-AF65-F5344CB8AC3E}">
        <p14:creationId xmlns:p14="http://schemas.microsoft.com/office/powerpoint/2010/main" val="401163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428" t="9759" r="32893" b="10675"/>
          <a:stretch/>
        </p:blipFill>
        <p:spPr>
          <a:xfrm>
            <a:off x="1107583" y="141747"/>
            <a:ext cx="9646276" cy="6471554"/>
          </a:xfrm>
          <a:prstGeom prst="rect">
            <a:avLst/>
          </a:prstGeom>
        </p:spPr>
      </p:pic>
    </p:spTree>
    <p:extLst>
      <p:ext uri="{BB962C8B-B14F-4D97-AF65-F5344CB8AC3E}">
        <p14:creationId xmlns:p14="http://schemas.microsoft.com/office/powerpoint/2010/main" val="339268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3502" y="-30051"/>
            <a:ext cx="10805375" cy="1219200"/>
          </a:xfrm>
        </p:spPr>
        <p:txBody>
          <a:bodyPr>
            <a:normAutofit fontScale="90000"/>
          </a:bodyPr>
          <a:lstStyle/>
          <a:p>
            <a:r>
              <a:rPr lang="en-US" sz="4800" dirty="0" smtClean="0">
                <a:solidFill>
                  <a:srgbClr val="C00000"/>
                </a:solidFill>
                <a:latin typeface="Cooper Black" panose="0208090404030B020404" pitchFamily="18" charset="0"/>
              </a:rPr>
              <a:t>C. Iris(1901) and C. </a:t>
            </a:r>
            <a:r>
              <a:rPr lang="en-US" sz="4800" dirty="0" err="1" smtClean="0">
                <a:solidFill>
                  <a:srgbClr val="C00000"/>
                </a:solidFill>
                <a:latin typeface="Cooper Black" panose="0208090404030B020404" pitchFamily="18" charset="0"/>
              </a:rPr>
              <a:t>Luminosa</a:t>
            </a:r>
            <a:r>
              <a:rPr lang="en-US" sz="4800" dirty="0" smtClean="0">
                <a:solidFill>
                  <a:srgbClr val="C00000"/>
                </a:solidFill>
                <a:latin typeface="Cooper Black" panose="0208090404030B020404" pitchFamily="18" charset="0"/>
              </a:rPr>
              <a:t>(1901)</a:t>
            </a:r>
            <a:endParaRPr lang="en-US" sz="4800" dirty="0">
              <a:solidFill>
                <a:srgbClr val="C00000"/>
              </a:solidFill>
              <a:latin typeface="Cooper Black" panose="0208090404030B020404" pitchFamily="18" charset="0"/>
            </a:endParaRPr>
          </a:p>
        </p:txBody>
      </p:sp>
      <p:sp>
        <p:nvSpPr>
          <p:cNvPr id="3" name="Content Placeholder 2"/>
          <p:cNvSpPr>
            <a:spLocks noGrp="1"/>
          </p:cNvSpPr>
          <p:nvPr>
            <p:ph idx="1"/>
          </p:nvPr>
        </p:nvSpPr>
        <p:spPr>
          <a:xfrm>
            <a:off x="749829" y="5667259"/>
            <a:ext cx="5195069" cy="1041839"/>
          </a:xfrm>
        </p:spPr>
        <p:txBody>
          <a:bodyPr>
            <a:normAutofit lnSpcReduction="10000"/>
          </a:bodyPr>
          <a:lstStyle/>
          <a:p>
            <a:r>
              <a:rPr lang="en-US" dirty="0" smtClean="0"/>
              <a:t>C. </a:t>
            </a:r>
            <a:r>
              <a:rPr lang="en-US" i="1" dirty="0" smtClean="0"/>
              <a:t>bicolor</a:t>
            </a:r>
            <a:r>
              <a:rPr lang="en-US" dirty="0" smtClean="0"/>
              <a:t> x </a:t>
            </a:r>
            <a:r>
              <a:rPr lang="en-US" i="1" dirty="0" err="1" smtClean="0"/>
              <a:t>dowiana</a:t>
            </a:r>
            <a:endParaRPr lang="en-US" i="1" dirty="0" smtClean="0"/>
          </a:p>
          <a:p>
            <a:r>
              <a:rPr lang="en-US" dirty="0" smtClean="0"/>
              <a:t>105 Offspring </a:t>
            </a:r>
            <a:r>
              <a:rPr lang="en-US" dirty="0"/>
              <a:t>/ </a:t>
            </a:r>
            <a:r>
              <a:rPr lang="en-US" dirty="0" smtClean="0"/>
              <a:t>10763 Progeny</a:t>
            </a:r>
            <a:endParaRPr lang="en-US" dirty="0"/>
          </a:p>
        </p:txBody>
      </p:sp>
      <p:pic>
        <p:nvPicPr>
          <p:cNvPr id="4" name="Picture 3"/>
          <p:cNvPicPr>
            <a:picLocks noChangeAspect="1"/>
          </p:cNvPicPr>
          <p:nvPr/>
        </p:nvPicPr>
        <p:blipFill>
          <a:blip r:embed="rId2"/>
          <a:stretch>
            <a:fillRect/>
          </a:stretch>
        </p:blipFill>
        <p:spPr>
          <a:xfrm>
            <a:off x="1413502" y="1180564"/>
            <a:ext cx="3879715" cy="4123525"/>
          </a:xfrm>
          <a:prstGeom prst="rect">
            <a:avLst/>
          </a:prstGeom>
        </p:spPr>
      </p:pic>
      <p:sp>
        <p:nvSpPr>
          <p:cNvPr id="5" name="TextBox 4"/>
          <p:cNvSpPr txBox="1"/>
          <p:nvPr/>
        </p:nvSpPr>
        <p:spPr>
          <a:xfrm>
            <a:off x="1401511" y="5304089"/>
            <a:ext cx="3891706" cy="369332"/>
          </a:xfrm>
          <a:prstGeom prst="rect">
            <a:avLst/>
          </a:prstGeom>
          <a:noFill/>
        </p:spPr>
        <p:txBody>
          <a:bodyPr wrap="none" rtlCol="0">
            <a:spAutoFit/>
          </a:bodyPr>
          <a:lstStyle/>
          <a:p>
            <a:r>
              <a:rPr lang="en-US" dirty="0"/>
              <a:t>C. Iris ‘King Edward VII’ FCC/RHS </a:t>
            </a:r>
            <a:r>
              <a:rPr lang="en-US" dirty="0" smtClean="0"/>
              <a:t>(1923)</a:t>
            </a:r>
            <a:endParaRPr lang="en-US" dirty="0"/>
          </a:p>
        </p:txBody>
      </p:sp>
      <p:pic>
        <p:nvPicPr>
          <p:cNvPr id="6" name="Picture 5"/>
          <p:cNvPicPr>
            <a:picLocks noChangeAspect="1"/>
          </p:cNvPicPr>
          <p:nvPr/>
        </p:nvPicPr>
        <p:blipFill>
          <a:blip r:embed="rId3"/>
          <a:stretch>
            <a:fillRect/>
          </a:stretch>
        </p:blipFill>
        <p:spPr>
          <a:xfrm>
            <a:off x="6396506" y="1219200"/>
            <a:ext cx="4484269" cy="4084889"/>
          </a:xfrm>
          <a:prstGeom prst="rect">
            <a:avLst/>
          </a:prstGeom>
        </p:spPr>
      </p:pic>
      <p:sp>
        <p:nvSpPr>
          <p:cNvPr id="7" name="TextBox 6"/>
          <p:cNvSpPr txBox="1"/>
          <p:nvPr/>
        </p:nvSpPr>
        <p:spPr>
          <a:xfrm>
            <a:off x="7073857" y="5297927"/>
            <a:ext cx="3129566" cy="369332"/>
          </a:xfrm>
          <a:prstGeom prst="rect">
            <a:avLst/>
          </a:prstGeom>
          <a:noFill/>
        </p:spPr>
        <p:txBody>
          <a:bodyPr wrap="square" rtlCol="0">
            <a:spAutoFit/>
          </a:bodyPr>
          <a:lstStyle/>
          <a:p>
            <a:r>
              <a:rPr lang="en-US" dirty="0" smtClean="0"/>
              <a:t>C. </a:t>
            </a:r>
            <a:r>
              <a:rPr lang="en-US" dirty="0" err="1" smtClean="0"/>
              <a:t>Luminosa</a:t>
            </a:r>
            <a:r>
              <a:rPr lang="en-US" dirty="0" smtClean="0"/>
              <a:t> ‘Kate’ HCC/OCNZ</a:t>
            </a:r>
            <a:endParaRPr lang="en-US" dirty="0"/>
          </a:p>
        </p:txBody>
      </p:sp>
      <p:sp>
        <p:nvSpPr>
          <p:cNvPr id="9" name="Content Placeholder 2"/>
          <p:cNvSpPr txBox="1">
            <a:spLocks/>
          </p:cNvSpPr>
          <p:nvPr/>
        </p:nvSpPr>
        <p:spPr>
          <a:xfrm>
            <a:off x="6041105" y="5667258"/>
            <a:ext cx="5195069" cy="1041839"/>
          </a:xfrm>
          <a:prstGeom prst="rect">
            <a:avLst/>
          </a:prstGeom>
        </p:spPr>
        <p:txBody>
          <a:bodyPr vert="horz" lIns="91440" tIns="45720" rIns="91440" bIns="45720" rtlCol="0">
            <a:normAutofit lnSpcReduction="10000"/>
          </a:bodyPr>
          <a:lstStyle>
            <a:lvl1pPr marL="274320" indent="-228600" algn="l" defTabSz="914400" rtl="0" eaLnBrk="1" latinLnBrk="0" hangingPunct="1">
              <a:lnSpc>
                <a:spcPct val="90000"/>
              </a:lnSpc>
              <a:spcBef>
                <a:spcPts val="1800"/>
              </a:spcBef>
              <a:buSzPct val="80000"/>
              <a:buFont typeface="Arial" pitchFamily="34" charset="0"/>
              <a:buChar char="•"/>
              <a:defRPr sz="28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SzPct val="80000"/>
              <a:buFont typeface="Arial" pitchFamily="34" charset="0"/>
              <a:buChar char="•"/>
              <a:defRPr sz="2400" kern="1200">
                <a:solidFill>
                  <a:schemeClr val="tx1"/>
                </a:solidFill>
                <a:latin typeface="+mn-lt"/>
                <a:ea typeface="+mn-ea"/>
                <a:cs typeface="+mn-cs"/>
              </a:defRPr>
            </a:lvl2pPr>
            <a:lvl3pPr marL="118872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3pPr>
            <a:lvl4pPr marL="16459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4pPr>
            <a:lvl5pPr marL="21031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5pPr>
            <a:lvl6pPr marL="256032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6pPr>
            <a:lvl7pPr marL="30175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7pPr>
            <a:lvl8pPr marL="34747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8pPr>
            <a:lvl9pPr marL="3931920" indent="-228600" algn="l" defTabSz="914400" rtl="0" eaLnBrk="1" latinLnBrk="0" hangingPunct="1">
              <a:lnSpc>
                <a:spcPct val="90000"/>
              </a:lnSpc>
              <a:spcBef>
                <a:spcPts val="600"/>
              </a:spcBef>
              <a:buSzPct val="80000"/>
              <a:buFont typeface="Arial" pitchFamily="34" charset="0"/>
              <a:buChar char="•"/>
              <a:defRPr sz="1800" kern="1200" baseline="0">
                <a:solidFill>
                  <a:schemeClr val="tx1"/>
                </a:solidFill>
                <a:latin typeface="+mn-lt"/>
                <a:ea typeface="+mn-ea"/>
                <a:cs typeface="+mn-cs"/>
              </a:defRPr>
            </a:lvl9pPr>
          </a:lstStyle>
          <a:p>
            <a:r>
              <a:rPr lang="en-US" dirty="0" smtClean="0"/>
              <a:t>C. </a:t>
            </a:r>
            <a:r>
              <a:rPr lang="en-US" i="1" dirty="0" err="1" smtClean="0"/>
              <a:t>dowiana</a:t>
            </a:r>
            <a:r>
              <a:rPr lang="en-US" i="1" dirty="0" smtClean="0"/>
              <a:t> x </a:t>
            </a:r>
            <a:r>
              <a:rPr lang="en-US" i="1" dirty="0" err="1" smtClean="0"/>
              <a:t>tenebrosa</a:t>
            </a:r>
            <a:endParaRPr lang="en-US" i="1" dirty="0" smtClean="0"/>
          </a:p>
          <a:p>
            <a:r>
              <a:rPr lang="en-US" dirty="0" smtClean="0"/>
              <a:t>176 Offspring / 11641 Progeny</a:t>
            </a:r>
            <a:endParaRPr lang="en-US" dirty="0"/>
          </a:p>
        </p:txBody>
      </p:sp>
      <p:sp>
        <p:nvSpPr>
          <p:cNvPr id="8" name="TextBox 7"/>
          <p:cNvSpPr txBox="1"/>
          <p:nvPr/>
        </p:nvSpPr>
        <p:spPr>
          <a:xfrm>
            <a:off x="0" y="2384481"/>
            <a:ext cx="1300766" cy="1754326"/>
          </a:xfrm>
          <a:prstGeom prst="rect">
            <a:avLst/>
          </a:prstGeom>
          <a:noFill/>
        </p:spPr>
        <p:txBody>
          <a:bodyPr wrap="square" rtlCol="0">
            <a:spAutoFit/>
          </a:bodyPr>
          <a:lstStyle/>
          <a:p>
            <a:r>
              <a:rPr lang="en-US" dirty="0" smtClean="0"/>
              <a:t>These are the foundation of major reds and yellows</a:t>
            </a:r>
            <a:endParaRPr lang="en-US" dirty="0"/>
          </a:p>
        </p:txBody>
      </p:sp>
    </p:spTree>
    <p:extLst>
      <p:ext uri="{BB962C8B-B14F-4D97-AF65-F5344CB8AC3E}">
        <p14:creationId xmlns:p14="http://schemas.microsoft.com/office/powerpoint/2010/main" val="317045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9" y="0"/>
            <a:ext cx="9601200" cy="1219200"/>
          </a:xfrm>
        </p:spPr>
        <p:txBody>
          <a:bodyPr>
            <a:normAutofit/>
          </a:bodyPr>
          <a:lstStyle/>
          <a:p>
            <a:r>
              <a:rPr lang="en-US" sz="4800" dirty="0" smtClean="0">
                <a:solidFill>
                  <a:srgbClr val="C00000"/>
                </a:solidFill>
                <a:latin typeface="Cooper Black" panose="0208090404030B020404" pitchFamily="18" charset="0"/>
              </a:rPr>
              <a:t>C. </a:t>
            </a:r>
            <a:r>
              <a:rPr lang="en-US" sz="4800" dirty="0" err="1" smtClean="0">
                <a:solidFill>
                  <a:srgbClr val="C00000"/>
                </a:solidFill>
                <a:latin typeface="Cooper Black" panose="0208090404030B020404" pitchFamily="18" charset="0"/>
              </a:rPr>
              <a:t>Mrs</a:t>
            </a:r>
            <a:r>
              <a:rPr lang="en-US" sz="4800" dirty="0" smtClean="0">
                <a:solidFill>
                  <a:srgbClr val="C00000"/>
                </a:solidFill>
                <a:latin typeface="Cooper Black" panose="0208090404030B020404" pitchFamily="18" charset="0"/>
              </a:rPr>
              <a:t> </a:t>
            </a:r>
            <a:r>
              <a:rPr lang="en-US" sz="4800" dirty="0" err="1" smtClean="0">
                <a:solidFill>
                  <a:srgbClr val="C00000"/>
                </a:solidFill>
                <a:latin typeface="Cooper Black" panose="0208090404030B020404" pitchFamily="18" charset="0"/>
              </a:rPr>
              <a:t>Medo</a:t>
            </a:r>
            <a:r>
              <a:rPr lang="en-US" sz="4800" dirty="0" smtClean="0">
                <a:solidFill>
                  <a:srgbClr val="C00000"/>
                </a:solidFill>
                <a:latin typeface="Cooper Black" panose="0208090404030B020404" pitchFamily="18" charset="0"/>
              </a:rPr>
              <a:t> (1922)</a:t>
            </a:r>
            <a:endParaRPr lang="en-US" sz="4800" dirty="0">
              <a:solidFill>
                <a:srgbClr val="C00000"/>
              </a:solidFill>
              <a:latin typeface="Cooper Black" panose="0208090404030B020404" pitchFamily="18" charset="0"/>
            </a:endParaRPr>
          </a:p>
        </p:txBody>
      </p:sp>
      <p:sp>
        <p:nvSpPr>
          <p:cNvPr id="3" name="Content Placeholder 2"/>
          <p:cNvSpPr>
            <a:spLocks noGrp="1"/>
          </p:cNvSpPr>
          <p:nvPr>
            <p:ph idx="1"/>
          </p:nvPr>
        </p:nvSpPr>
        <p:spPr>
          <a:xfrm>
            <a:off x="7082584" y="5947701"/>
            <a:ext cx="5011473" cy="542131"/>
          </a:xfrm>
        </p:spPr>
        <p:txBody>
          <a:bodyPr/>
          <a:lstStyle/>
          <a:p>
            <a:r>
              <a:rPr lang="en-US" dirty="0"/>
              <a:t>73</a:t>
            </a:r>
            <a:r>
              <a:rPr lang="en-US" dirty="0" smtClean="0"/>
              <a:t> Offspring /8573 Progeny</a:t>
            </a:r>
            <a:endParaRPr lang="en-US" dirty="0"/>
          </a:p>
        </p:txBody>
      </p:sp>
      <p:pic>
        <p:nvPicPr>
          <p:cNvPr id="4" name="Picture 3"/>
          <p:cNvPicPr>
            <a:picLocks noChangeAspect="1"/>
          </p:cNvPicPr>
          <p:nvPr/>
        </p:nvPicPr>
        <p:blipFill rotWithShape="1">
          <a:blip r:embed="rId2"/>
          <a:srcRect l="21461" t="18442" r="37164" b="62192"/>
          <a:stretch/>
        </p:blipFill>
        <p:spPr>
          <a:xfrm>
            <a:off x="4816700" y="1463850"/>
            <a:ext cx="7352825" cy="1934954"/>
          </a:xfrm>
          <a:prstGeom prst="rect">
            <a:avLst/>
          </a:prstGeom>
        </p:spPr>
      </p:pic>
      <p:pic>
        <p:nvPicPr>
          <p:cNvPr id="5" name="Picture 4"/>
          <p:cNvPicPr>
            <a:picLocks noChangeAspect="1"/>
          </p:cNvPicPr>
          <p:nvPr/>
        </p:nvPicPr>
        <p:blipFill>
          <a:blip r:embed="rId3"/>
          <a:stretch>
            <a:fillRect/>
          </a:stretch>
        </p:blipFill>
        <p:spPr>
          <a:xfrm>
            <a:off x="568032" y="1463850"/>
            <a:ext cx="4248668" cy="4483851"/>
          </a:xfrm>
          <a:prstGeom prst="rect">
            <a:avLst/>
          </a:prstGeom>
        </p:spPr>
      </p:pic>
      <p:pic>
        <p:nvPicPr>
          <p:cNvPr id="7" name="Picture 6"/>
          <p:cNvPicPr>
            <a:picLocks noChangeAspect="1"/>
          </p:cNvPicPr>
          <p:nvPr/>
        </p:nvPicPr>
        <p:blipFill>
          <a:blip r:embed="rId4"/>
          <a:stretch>
            <a:fillRect/>
          </a:stretch>
        </p:blipFill>
        <p:spPr>
          <a:xfrm>
            <a:off x="4787721" y="3398804"/>
            <a:ext cx="2162058" cy="2548897"/>
          </a:xfrm>
          <a:prstGeom prst="rect">
            <a:avLst/>
          </a:prstGeom>
        </p:spPr>
      </p:pic>
      <p:sp>
        <p:nvSpPr>
          <p:cNvPr id="8" name="TextBox 7"/>
          <p:cNvSpPr txBox="1"/>
          <p:nvPr/>
        </p:nvSpPr>
        <p:spPr>
          <a:xfrm>
            <a:off x="894854" y="5947701"/>
            <a:ext cx="3595023" cy="369332"/>
          </a:xfrm>
          <a:prstGeom prst="rect">
            <a:avLst/>
          </a:prstGeom>
          <a:noFill/>
        </p:spPr>
        <p:txBody>
          <a:bodyPr wrap="none" rtlCol="0">
            <a:spAutoFit/>
          </a:bodyPr>
          <a:lstStyle/>
          <a:p>
            <a:r>
              <a:rPr lang="en-US" dirty="0"/>
              <a:t>C. Mrs. </a:t>
            </a:r>
            <a:r>
              <a:rPr lang="en-US" dirty="0" err="1"/>
              <a:t>Medo</a:t>
            </a:r>
            <a:r>
              <a:rPr lang="en-US" dirty="0"/>
              <a:t> ‘Low’ AM/RHS </a:t>
            </a:r>
            <a:r>
              <a:rPr lang="en-US" dirty="0" smtClean="0"/>
              <a:t>(1923)</a:t>
            </a:r>
            <a:endParaRPr lang="en-US" dirty="0"/>
          </a:p>
        </p:txBody>
      </p:sp>
      <p:pic>
        <p:nvPicPr>
          <p:cNvPr id="10" name="Picture 9"/>
          <p:cNvPicPr>
            <a:picLocks noChangeAspect="1"/>
          </p:cNvPicPr>
          <p:nvPr/>
        </p:nvPicPr>
        <p:blipFill rotWithShape="1">
          <a:blip r:embed="rId5"/>
          <a:srcRect l="25517" t="58759" r="51816" b="11840"/>
          <a:stretch/>
        </p:blipFill>
        <p:spPr>
          <a:xfrm>
            <a:off x="7894749" y="3597866"/>
            <a:ext cx="2949262" cy="2150772"/>
          </a:xfrm>
          <a:prstGeom prst="rect">
            <a:avLst/>
          </a:prstGeom>
        </p:spPr>
      </p:pic>
      <p:sp>
        <p:nvSpPr>
          <p:cNvPr id="6" name="TextBox 5"/>
          <p:cNvSpPr txBox="1"/>
          <p:nvPr/>
        </p:nvSpPr>
        <p:spPr>
          <a:xfrm>
            <a:off x="6529589" y="115910"/>
            <a:ext cx="4726546" cy="1200329"/>
          </a:xfrm>
          <a:prstGeom prst="rect">
            <a:avLst/>
          </a:prstGeom>
          <a:noFill/>
        </p:spPr>
        <p:txBody>
          <a:bodyPr wrap="square" rtlCol="0">
            <a:spAutoFit/>
          </a:bodyPr>
          <a:lstStyle/>
          <a:p>
            <a:r>
              <a:rPr lang="en-US" dirty="0" smtClean="0"/>
              <a:t>Most modern red standard starts out with yellow/art shade and this hybrid is the most used encompassing all 3 previously mentioned hybrids</a:t>
            </a:r>
            <a:endParaRPr lang="en-US" dirty="0"/>
          </a:p>
        </p:txBody>
      </p:sp>
    </p:spTree>
    <p:extLst>
      <p:ext uri="{BB962C8B-B14F-4D97-AF65-F5344CB8AC3E}">
        <p14:creationId xmlns:p14="http://schemas.microsoft.com/office/powerpoint/2010/main" val="14512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96214"/>
            <a:ext cx="9601200" cy="1219200"/>
          </a:xfrm>
        </p:spPr>
        <p:txBody>
          <a:bodyPr>
            <a:normAutofit/>
          </a:bodyPr>
          <a:lstStyle/>
          <a:p>
            <a:r>
              <a:rPr lang="en-US" sz="4800" dirty="0" smtClean="0">
                <a:solidFill>
                  <a:srgbClr val="C00000"/>
                </a:solidFill>
                <a:latin typeface="Cooper Black" panose="0208090404030B020404" pitchFamily="18" charset="0"/>
              </a:rPr>
              <a:t>C. S. J. Bracey (1940)</a:t>
            </a:r>
            <a:endParaRPr lang="en-US" sz="4800" dirty="0">
              <a:solidFill>
                <a:srgbClr val="C00000"/>
              </a:solidFill>
              <a:latin typeface="Cooper Black" panose="0208090404030B020404" pitchFamily="18" charset="0"/>
            </a:endParaRPr>
          </a:p>
        </p:txBody>
      </p:sp>
      <p:sp>
        <p:nvSpPr>
          <p:cNvPr id="3" name="Content Placeholder 2"/>
          <p:cNvSpPr>
            <a:spLocks noGrp="1"/>
          </p:cNvSpPr>
          <p:nvPr>
            <p:ph idx="1"/>
          </p:nvPr>
        </p:nvSpPr>
        <p:spPr>
          <a:xfrm>
            <a:off x="-1" y="4746655"/>
            <a:ext cx="4288666" cy="2111345"/>
          </a:xfrm>
        </p:spPr>
        <p:txBody>
          <a:bodyPr>
            <a:normAutofit fontScale="77500" lnSpcReduction="20000"/>
          </a:bodyPr>
          <a:lstStyle/>
          <a:p>
            <a:r>
              <a:rPr lang="en-US" dirty="0" smtClean="0"/>
              <a:t>C. </a:t>
            </a:r>
            <a:r>
              <a:rPr lang="en-US" dirty="0" err="1" smtClean="0"/>
              <a:t>Mrs</a:t>
            </a:r>
            <a:r>
              <a:rPr lang="en-US" dirty="0" smtClean="0"/>
              <a:t> </a:t>
            </a:r>
            <a:r>
              <a:rPr lang="en-US" dirty="0" err="1" smtClean="0"/>
              <a:t>Medo</a:t>
            </a:r>
            <a:r>
              <a:rPr lang="en-US" dirty="0" smtClean="0"/>
              <a:t> x C. Thebes</a:t>
            </a:r>
          </a:p>
          <a:p>
            <a:r>
              <a:rPr lang="en-US" dirty="0" smtClean="0"/>
              <a:t>89 Offspring / 4852 Progeny</a:t>
            </a:r>
          </a:p>
          <a:p>
            <a:r>
              <a:rPr lang="en-US" dirty="0" smtClean="0"/>
              <a:t>The 50s and 60s are where we are starting to see some first reds, note with smaller, more, open flowers and poorer shape</a:t>
            </a:r>
          </a:p>
        </p:txBody>
      </p:sp>
      <p:pic>
        <p:nvPicPr>
          <p:cNvPr id="4" name="Picture 3"/>
          <p:cNvPicPr>
            <a:picLocks noChangeAspect="1"/>
          </p:cNvPicPr>
          <p:nvPr/>
        </p:nvPicPr>
        <p:blipFill>
          <a:blip r:embed="rId2"/>
          <a:stretch>
            <a:fillRect/>
          </a:stretch>
        </p:blipFill>
        <p:spPr>
          <a:xfrm>
            <a:off x="75897" y="979308"/>
            <a:ext cx="3145038" cy="2663455"/>
          </a:xfrm>
          <a:prstGeom prst="rect">
            <a:avLst/>
          </a:prstGeom>
        </p:spPr>
      </p:pic>
      <p:sp>
        <p:nvSpPr>
          <p:cNvPr id="5" name="TextBox 4"/>
          <p:cNvSpPr txBox="1"/>
          <p:nvPr/>
        </p:nvSpPr>
        <p:spPr>
          <a:xfrm>
            <a:off x="32117" y="3606665"/>
            <a:ext cx="3232597" cy="923330"/>
          </a:xfrm>
          <a:prstGeom prst="rect">
            <a:avLst/>
          </a:prstGeom>
          <a:noFill/>
        </p:spPr>
        <p:txBody>
          <a:bodyPr wrap="square" rtlCol="0">
            <a:spAutoFit/>
          </a:bodyPr>
          <a:lstStyle/>
          <a:p>
            <a:r>
              <a:rPr lang="en-US" dirty="0"/>
              <a:t>C. S. J. Bracey ‘</a:t>
            </a:r>
            <a:r>
              <a:rPr lang="en-US" dirty="0" err="1"/>
              <a:t>Wailani</a:t>
            </a:r>
            <a:r>
              <a:rPr lang="en-US" dirty="0"/>
              <a:t>’ </a:t>
            </a:r>
            <a:r>
              <a:rPr lang="en-US" dirty="0" smtClean="0"/>
              <a:t>AM/AOS</a:t>
            </a:r>
          </a:p>
          <a:p>
            <a:r>
              <a:rPr lang="en-US" dirty="0" smtClean="0"/>
              <a:t>Historically important clone </a:t>
            </a:r>
          </a:p>
          <a:p>
            <a:r>
              <a:rPr lang="en-US" dirty="0" smtClean="0"/>
              <a:t>82 </a:t>
            </a:r>
            <a:r>
              <a:rPr lang="en-US" dirty="0" err="1" smtClean="0"/>
              <a:t>pts</a:t>
            </a:r>
            <a:r>
              <a:rPr lang="en-US" dirty="0" smtClean="0"/>
              <a:t> (1959) to 84 </a:t>
            </a:r>
            <a:r>
              <a:rPr lang="en-US" dirty="0" err="1" smtClean="0"/>
              <a:t>pts</a:t>
            </a:r>
            <a:r>
              <a:rPr lang="en-US" dirty="0" smtClean="0"/>
              <a:t> (2011)</a:t>
            </a:r>
            <a:endParaRPr lang="en-US" dirty="0"/>
          </a:p>
        </p:txBody>
      </p:sp>
      <p:pic>
        <p:nvPicPr>
          <p:cNvPr id="6" name="Picture 5"/>
          <p:cNvPicPr>
            <a:picLocks noChangeAspect="1"/>
          </p:cNvPicPr>
          <p:nvPr/>
        </p:nvPicPr>
        <p:blipFill>
          <a:blip r:embed="rId3"/>
          <a:stretch>
            <a:fillRect/>
          </a:stretch>
        </p:blipFill>
        <p:spPr>
          <a:xfrm>
            <a:off x="7963860" y="979308"/>
            <a:ext cx="3503142" cy="2627357"/>
          </a:xfrm>
          <a:prstGeom prst="rect">
            <a:avLst/>
          </a:prstGeom>
        </p:spPr>
      </p:pic>
      <p:sp>
        <p:nvSpPr>
          <p:cNvPr id="7" name="TextBox 6"/>
          <p:cNvSpPr txBox="1"/>
          <p:nvPr/>
        </p:nvSpPr>
        <p:spPr>
          <a:xfrm>
            <a:off x="8468424" y="3571295"/>
            <a:ext cx="2407006" cy="369332"/>
          </a:xfrm>
          <a:prstGeom prst="rect">
            <a:avLst/>
          </a:prstGeom>
          <a:noFill/>
        </p:spPr>
        <p:txBody>
          <a:bodyPr wrap="none" rtlCol="0">
            <a:spAutoFit/>
          </a:bodyPr>
          <a:lstStyle/>
          <a:p>
            <a:r>
              <a:rPr lang="en-US" dirty="0" smtClean="0"/>
              <a:t>C. Maria </a:t>
            </a:r>
            <a:r>
              <a:rPr lang="en-US" dirty="0" err="1" smtClean="0"/>
              <a:t>Ozzella</a:t>
            </a:r>
            <a:r>
              <a:rPr lang="en-US" dirty="0" smtClean="0"/>
              <a:t> (1958)</a:t>
            </a:r>
            <a:endParaRPr lang="en-US" dirty="0"/>
          </a:p>
        </p:txBody>
      </p:sp>
      <p:pic>
        <p:nvPicPr>
          <p:cNvPr id="9" name="Picture 8"/>
          <p:cNvPicPr>
            <a:picLocks noChangeAspect="1"/>
          </p:cNvPicPr>
          <p:nvPr/>
        </p:nvPicPr>
        <p:blipFill>
          <a:blip r:embed="rId4"/>
          <a:stretch>
            <a:fillRect/>
          </a:stretch>
        </p:blipFill>
        <p:spPr>
          <a:xfrm>
            <a:off x="4288665" y="4094594"/>
            <a:ext cx="3231214" cy="2423411"/>
          </a:xfrm>
          <a:prstGeom prst="rect">
            <a:avLst/>
          </a:prstGeom>
        </p:spPr>
      </p:pic>
      <p:sp>
        <p:nvSpPr>
          <p:cNvPr id="10" name="TextBox 9"/>
          <p:cNvSpPr txBox="1"/>
          <p:nvPr/>
        </p:nvSpPr>
        <p:spPr>
          <a:xfrm>
            <a:off x="4700097" y="6444810"/>
            <a:ext cx="2408350" cy="369332"/>
          </a:xfrm>
          <a:prstGeom prst="rect">
            <a:avLst/>
          </a:prstGeom>
          <a:noFill/>
        </p:spPr>
        <p:txBody>
          <a:bodyPr wrap="square" rtlCol="0">
            <a:spAutoFit/>
          </a:bodyPr>
          <a:lstStyle/>
          <a:p>
            <a:r>
              <a:rPr lang="en-US" dirty="0" smtClean="0"/>
              <a:t>C. Mae Hawkins (1967)</a:t>
            </a:r>
            <a:endParaRPr lang="en-US" dirty="0"/>
          </a:p>
        </p:txBody>
      </p:sp>
      <p:sp>
        <p:nvSpPr>
          <p:cNvPr id="12" name="TextBox 11"/>
          <p:cNvSpPr txBox="1"/>
          <p:nvPr/>
        </p:nvSpPr>
        <p:spPr>
          <a:xfrm>
            <a:off x="8602499" y="6487538"/>
            <a:ext cx="2138855" cy="369332"/>
          </a:xfrm>
          <a:prstGeom prst="rect">
            <a:avLst/>
          </a:prstGeom>
          <a:noFill/>
        </p:spPr>
        <p:txBody>
          <a:bodyPr wrap="none" rtlCol="0">
            <a:spAutoFit/>
          </a:bodyPr>
          <a:lstStyle/>
          <a:p>
            <a:r>
              <a:rPr lang="en-US" dirty="0" smtClean="0"/>
              <a:t>C. Sally Taylor (1985)</a:t>
            </a:r>
            <a:endParaRPr lang="en-US" dirty="0"/>
          </a:p>
        </p:txBody>
      </p:sp>
      <p:pic>
        <p:nvPicPr>
          <p:cNvPr id="13" name="Picture 12"/>
          <p:cNvPicPr>
            <a:picLocks noChangeAspect="1"/>
          </p:cNvPicPr>
          <p:nvPr/>
        </p:nvPicPr>
        <p:blipFill>
          <a:blip r:embed="rId5"/>
          <a:stretch>
            <a:fillRect/>
          </a:stretch>
        </p:blipFill>
        <p:spPr>
          <a:xfrm>
            <a:off x="3664916" y="979308"/>
            <a:ext cx="3854963" cy="2635662"/>
          </a:xfrm>
          <a:prstGeom prst="rect">
            <a:avLst/>
          </a:prstGeom>
        </p:spPr>
      </p:pic>
      <p:sp>
        <p:nvSpPr>
          <p:cNvPr id="14" name="TextBox 13"/>
          <p:cNvSpPr txBox="1"/>
          <p:nvPr/>
        </p:nvSpPr>
        <p:spPr>
          <a:xfrm>
            <a:off x="4441921" y="3600302"/>
            <a:ext cx="2300951" cy="369332"/>
          </a:xfrm>
          <a:prstGeom prst="rect">
            <a:avLst/>
          </a:prstGeom>
          <a:noFill/>
        </p:spPr>
        <p:txBody>
          <a:bodyPr wrap="none" rtlCol="0">
            <a:spAutoFit/>
          </a:bodyPr>
          <a:lstStyle/>
          <a:p>
            <a:r>
              <a:rPr lang="en-US" dirty="0" smtClean="0"/>
              <a:t>C. Naomi Kerns (1956)</a:t>
            </a:r>
            <a:endParaRPr lang="en-US" dirty="0"/>
          </a:p>
        </p:txBody>
      </p:sp>
      <p:pic>
        <p:nvPicPr>
          <p:cNvPr id="15" name="Picture 14"/>
          <p:cNvPicPr>
            <a:picLocks noChangeAspect="1"/>
          </p:cNvPicPr>
          <p:nvPr/>
        </p:nvPicPr>
        <p:blipFill>
          <a:blip r:embed="rId6"/>
          <a:stretch>
            <a:fillRect/>
          </a:stretch>
        </p:blipFill>
        <p:spPr>
          <a:xfrm>
            <a:off x="8112438" y="4111936"/>
            <a:ext cx="3208092" cy="2406069"/>
          </a:xfrm>
          <a:prstGeom prst="rect">
            <a:avLst/>
          </a:prstGeom>
        </p:spPr>
      </p:pic>
      <p:sp>
        <p:nvSpPr>
          <p:cNvPr id="8" name="TextBox 7"/>
          <p:cNvSpPr txBox="1"/>
          <p:nvPr/>
        </p:nvSpPr>
        <p:spPr>
          <a:xfrm>
            <a:off x="6742872" y="0"/>
            <a:ext cx="4912508" cy="923330"/>
          </a:xfrm>
          <a:prstGeom prst="rect">
            <a:avLst/>
          </a:prstGeom>
          <a:noFill/>
        </p:spPr>
        <p:txBody>
          <a:bodyPr wrap="square" rtlCol="0">
            <a:spAutoFit/>
          </a:bodyPr>
          <a:lstStyle/>
          <a:p>
            <a:r>
              <a:rPr lang="en-US" dirty="0" smtClean="0"/>
              <a:t>This hybrid is the next stepping stones and also the start of the differentiation between reds and yellow breeding</a:t>
            </a:r>
            <a:endParaRPr lang="en-US" dirty="0"/>
          </a:p>
        </p:txBody>
      </p:sp>
    </p:spTree>
    <p:extLst>
      <p:ext uri="{BB962C8B-B14F-4D97-AF65-F5344CB8AC3E}">
        <p14:creationId xmlns:p14="http://schemas.microsoft.com/office/powerpoint/2010/main" val="160708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113690" cy="1056067"/>
          </a:xfrm>
        </p:spPr>
        <p:txBody>
          <a:bodyPr>
            <a:normAutofit/>
          </a:bodyPr>
          <a:lstStyle/>
          <a:p>
            <a:r>
              <a:rPr lang="en-US" sz="4800" dirty="0" smtClean="0">
                <a:solidFill>
                  <a:srgbClr val="C00000"/>
                </a:solidFill>
                <a:latin typeface="Cooper Black" panose="0208090404030B020404" pitchFamily="18" charset="0"/>
              </a:rPr>
              <a:t>C. Waianae Sunset (1963)</a:t>
            </a:r>
            <a:endParaRPr lang="en-US" sz="4800" dirty="0">
              <a:solidFill>
                <a:srgbClr val="C00000"/>
              </a:solidFill>
              <a:latin typeface="Cooper Black" panose="0208090404030B020404" pitchFamily="18" charset="0"/>
            </a:endParaRPr>
          </a:p>
        </p:txBody>
      </p:sp>
      <p:sp>
        <p:nvSpPr>
          <p:cNvPr id="3" name="Content Placeholder 2"/>
          <p:cNvSpPr>
            <a:spLocks noGrp="1"/>
          </p:cNvSpPr>
          <p:nvPr>
            <p:ph idx="1"/>
          </p:nvPr>
        </p:nvSpPr>
        <p:spPr>
          <a:xfrm>
            <a:off x="3504227" y="1056067"/>
            <a:ext cx="8344336" cy="2292440"/>
          </a:xfrm>
        </p:spPr>
        <p:txBody>
          <a:bodyPr>
            <a:normAutofit lnSpcReduction="10000"/>
          </a:bodyPr>
          <a:lstStyle/>
          <a:p>
            <a:r>
              <a:rPr lang="en-US" dirty="0" smtClean="0"/>
              <a:t>C. Dorothy Fried x (C. Mrs. </a:t>
            </a:r>
            <a:r>
              <a:rPr lang="en-US" dirty="0" err="1" smtClean="0"/>
              <a:t>Medo</a:t>
            </a:r>
            <a:r>
              <a:rPr lang="en-US" dirty="0" smtClean="0"/>
              <a:t> x </a:t>
            </a:r>
            <a:r>
              <a:rPr lang="en-US" dirty="0" err="1" smtClean="0"/>
              <a:t>C.Mysia</a:t>
            </a:r>
            <a:r>
              <a:rPr lang="en-US" dirty="0" smtClean="0"/>
              <a:t>)</a:t>
            </a:r>
          </a:p>
          <a:p>
            <a:r>
              <a:rPr lang="en-US" dirty="0" smtClean="0"/>
              <a:t>112 Offspring/ 2232 Progeny</a:t>
            </a:r>
          </a:p>
          <a:p>
            <a:r>
              <a:rPr lang="en-US" dirty="0" smtClean="0"/>
              <a:t>This </a:t>
            </a:r>
            <a:r>
              <a:rPr lang="en-US" dirty="0" err="1" smtClean="0"/>
              <a:t>Mrs</a:t>
            </a:r>
            <a:r>
              <a:rPr lang="en-US" dirty="0" smtClean="0"/>
              <a:t> </a:t>
            </a:r>
            <a:r>
              <a:rPr lang="en-US" dirty="0" err="1" smtClean="0"/>
              <a:t>Medo</a:t>
            </a:r>
            <a:r>
              <a:rPr lang="en-US" dirty="0" smtClean="0"/>
              <a:t> hybrid is a major breeder for rosy red/watermelon red/peach red/art shades… pre Chia Lin</a:t>
            </a:r>
            <a:endParaRPr lang="en-US" dirty="0"/>
          </a:p>
        </p:txBody>
      </p:sp>
      <p:pic>
        <p:nvPicPr>
          <p:cNvPr id="4" name="Picture 3"/>
          <p:cNvPicPr>
            <a:picLocks noChangeAspect="1"/>
          </p:cNvPicPr>
          <p:nvPr/>
        </p:nvPicPr>
        <p:blipFill>
          <a:blip r:embed="rId2"/>
          <a:stretch>
            <a:fillRect/>
          </a:stretch>
        </p:blipFill>
        <p:spPr>
          <a:xfrm>
            <a:off x="440230" y="1003620"/>
            <a:ext cx="2908278" cy="2072976"/>
          </a:xfrm>
          <a:prstGeom prst="rect">
            <a:avLst/>
          </a:prstGeom>
        </p:spPr>
      </p:pic>
      <p:sp>
        <p:nvSpPr>
          <p:cNvPr id="5" name="TextBox 4"/>
          <p:cNvSpPr txBox="1"/>
          <p:nvPr/>
        </p:nvSpPr>
        <p:spPr>
          <a:xfrm>
            <a:off x="284510" y="3076596"/>
            <a:ext cx="3219718" cy="646331"/>
          </a:xfrm>
          <a:prstGeom prst="rect">
            <a:avLst/>
          </a:prstGeom>
          <a:noFill/>
        </p:spPr>
        <p:txBody>
          <a:bodyPr wrap="square" rtlCol="0">
            <a:spAutoFit/>
          </a:bodyPr>
          <a:lstStyle/>
          <a:p>
            <a:pPr algn="ctr"/>
            <a:r>
              <a:rPr lang="en-US" dirty="0" smtClean="0"/>
              <a:t>C. Waianae Sunset ‘</a:t>
            </a:r>
            <a:r>
              <a:rPr lang="en-US" dirty="0" err="1" smtClean="0"/>
              <a:t>Pokai</a:t>
            </a:r>
            <a:r>
              <a:rPr lang="en-US" dirty="0" smtClean="0"/>
              <a:t>’ 83 </a:t>
            </a:r>
            <a:r>
              <a:rPr lang="en-US" dirty="0" err="1" smtClean="0"/>
              <a:t>pts</a:t>
            </a:r>
            <a:r>
              <a:rPr lang="en-US" dirty="0" smtClean="0"/>
              <a:t> AM/AOS (1966)</a:t>
            </a:r>
            <a:endParaRPr lang="en-US" dirty="0"/>
          </a:p>
        </p:txBody>
      </p:sp>
      <p:pic>
        <p:nvPicPr>
          <p:cNvPr id="7" name="Picture 6"/>
          <p:cNvPicPr>
            <a:picLocks noChangeAspect="1"/>
          </p:cNvPicPr>
          <p:nvPr/>
        </p:nvPicPr>
        <p:blipFill>
          <a:blip r:embed="rId3"/>
          <a:stretch>
            <a:fillRect/>
          </a:stretch>
        </p:blipFill>
        <p:spPr>
          <a:xfrm>
            <a:off x="328550" y="3722927"/>
            <a:ext cx="3175677" cy="2381758"/>
          </a:xfrm>
          <a:prstGeom prst="rect">
            <a:avLst/>
          </a:prstGeom>
        </p:spPr>
      </p:pic>
      <p:sp>
        <p:nvSpPr>
          <p:cNvPr id="8" name="TextBox 7"/>
          <p:cNvSpPr txBox="1"/>
          <p:nvPr/>
        </p:nvSpPr>
        <p:spPr>
          <a:xfrm>
            <a:off x="16754" y="6017440"/>
            <a:ext cx="3799268" cy="923330"/>
          </a:xfrm>
          <a:prstGeom prst="rect">
            <a:avLst/>
          </a:prstGeom>
          <a:noFill/>
        </p:spPr>
        <p:txBody>
          <a:bodyPr wrap="square" rtlCol="0">
            <a:spAutoFit/>
          </a:bodyPr>
          <a:lstStyle/>
          <a:p>
            <a:pPr algn="ctr"/>
            <a:r>
              <a:rPr lang="en-US" dirty="0" smtClean="0"/>
              <a:t>C. Eve Marie Barnett (1981)</a:t>
            </a:r>
          </a:p>
          <a:p>
            <a:pPr algn="ctr"/>
            <a:r>
              <a:rPr lang="en-US" dirty="0" smtClean="0"/>
              <a:t>‘Magnificent Watermelon Gold’ 90 </a:t>
            </a:r>
            <a:r>
              <a:rPr lang="en-US" dirty="0" err="1" smtClean="0"/>
              <a:t>pts</a:t>
            </a:r>
            <a:r>
              <a:rPr lang="en-US" dirty="0" smtClean="0"/>
              <a:t> FCC/AOS (1981)</a:t>
            </a:r>
            <a:endParaRPr lang="en-US" dirty="0"/>
          </a:p>
        </p:txBody>
      </p:sp>
      <p:pic>
        <p:nvPicPr>
          <p:cNvPr id="9" name="Picture 8"/>
          <p:cNvPicPr>
            <a:picLocks noChangeAspect="1"/>
          </p:cNvPicPr>
          <p:nvPr/>
        </p:nvPicPr>
        <p:blipFill>
          <a:blip r:embed="rId4"/>
          <a:stretch>
            <a:fillRect/>
          </a:stretch>
        </p:blipFill>
        <p:spPr>
          <a:xfrm>
            <a:off x="4265146" y="3132784"/>
            <a:ext cx="2795186" cy="3100380"/>
          </a:xfrm>
          <a:prstGeom prst="rect">
            <a:avLst/>
          </a:prstGeom>
        </p:spPr>
      </p:pic>
      <p:sp>
        <p:nvSpPr>
          <p:cNvPr id="10" name="TextBox 9"/>
          <p:cNvSpPr txBox="1"/>
          <p:nvPr/>
        </p:nvSpPr>
        <p:spPr>
          <a:xfrm>
            <a:off x="4236579" y="6211669"/>
            <a:ext cx="2852319" cy="646331"/>
          </a:xfrm>
          <a:prstGeom prst="rect">
            <a:avLst/>
          </a:prstGeom>
          <a:noFill/>
        </p:spPr>
        <p:txBody>
          <a:bodyPr wrap="none" rtlCol="0">
            <a:spAutoFit/>
          </a:bodyPr>
          <a:lstStyle/>
          <a:p>
            <a:pPr algn="ctr"/>
            <a:r>
              <a:rPr lang="en-US" dirty="0" smtClean="0"/>
              <a:t>C. Tainan City (1998)</a:t>
            </a:r>
          </a:p>
          <a:p>
            <a:pPr algn="ctr"/>
            <a:r>
              <a:rPr lang="en-US" dirty="0" smtClean="0"/>
              <a:t>‘General’ 83 AM/ AOS (2007)</a:t>
            </a:r>
            <a:endParaRPr lang="en-US" dirty="0"/>
          </a:p>
        </p:txBody>
      </p:sp>
      <p:pic>
        <p:nvPicPr>
          <p:cNvPr id="11" name="Picture 10"/>
          <p:cNvPicPr>
            <a:picLocks noChangeAspect="1"/>
          </p:cNvPicPr>
          <p:nvPr/>
        </p:nvPicPr>
        <p:blipFill>
          <a:blip r:embed="rId5"/>
          <a:stretch>
            <a:fillRect/>
          </a:stretch>
        </p:blipFill>
        <p:spPr>
          <a:xfrm>
            <a:off x="7438904" y="3128111"/>
            <a:ext cx="4140071" cy="3105053"/>
          </a:xfrm>
          <a:prstGeom prst="rect">
            <a:avLst/>
          </a:prstGeom>
        </p:spPr>
      </p:pic>
      <p:sp>
        <p:nvSpPr>
          <p:cNvPr id="12" name="TextBox 11"/>
          <p:cNvSpPr txBox="1"/>
          <p:nvPr/>
        </p:nvSpPr>
        <p:spPr>
          <a:xfrm>
            <a:off x="7915810" y="6211669"/>
            <a:ext cx="3186257" cy="646331"/>
          </a:xfrm>
          <a:prstGeom prst="rect">
            <a:avLst/>
          </a:prstGeom>
          <a:noFill/>
        </p:spPr>
        <p:txBody>
          <a:bodyPr wrap="none" rtlCol="0">
            <a:spAutoFit/>
          </a:bodyPr>
          <a:lstStyle/>
          <a:p>
            <a:pPr algn="ctr"/>
            <a:r>
              <a:rPr lang="en-US" dirty="0" smtClean="0"/>
              <a:t>C. Hey Song (1999)</a:t>
            </a:r>
          </a:p>
          <a:p>
            <a:pPr algn="ctr"/>
            <a:r>
              <a:rPr lang="en-US" dirty="0" smtClean="0"/>
              <a:t>‘</a:t>
            </a:r>
            <a:r>
              <a:rPr lang="en-US" dirty="0" err="1" smtClean="0"/>
              <a:t>Tian</a:t>
            </a:r>
            <a:r>
              <a:rPr lang="en-US" dirty="0" smtClean="0"/>
              <a:t> Mu’ 85 </a:t>
            </a:r>
            <a:r>
              <a:rPr lang="en-US" dirty="0" err="1" smtClean="0"/>
              <a:t>pts</a:t>
            </a:r>
            <a:r>
              <a:rPr lang="en-US" dirty="0" smtClean="0"/>
              <a:t> AM/AOS (2007)</a:t>
            </a:r>
            <a:endParaRPr lang="en-US" dirty="0"/>
          </a:p>
        </p:txBody>
      </p:sp>
      <p:sp>
        <p:nvSpPr>
          <p:cNvPr id="13" name="TextBox 12"/>
          <p:cNvSpPr txBox="1"/>
          <p:nvPr/>
        </p:nvSpPr>
        <p:spPr>
          <a:xfrm>
            <a:off x="8255358" y="90152"/>
            <a:ext cx="3593205" cy="369332"/>
          </a:xfrm>
          <a:prstGeom prst="rect">
            <a:avLst/>
          </a:prstGeom>
          <a:noFill/>
        </p:spPr>
        <p:txBody>
          <a:bodyPr wrap="square" rtlCol="0">
            <a:spAutoFit/>
          </a:bodyPr>
          <a:lstStyle/>
          <a:p>
            <a:r>
              <a:rPr lang="en-US" dirty="0" smtClean="0"/>
              <a:t>This Mrs. </a:t>
            </a:r>
            <a:r>
              <a:rPr lang="en-US" dirty="0" err="1" smtClean="0"/>
              <a:t>Medo</a:t>
            </a:r>
            <a:r>
              <a:rPr lang="en-US" dirty="0" smtClean="0"/>
              <a:t> hybrid </a:t>
            </a:r>
            <a:endParaRPr lang="en-US" dirty="0"/>
          </a:p>
        </p:txBody>
      </p:sp>
    </p:spTree>
    <p:extLst>
      <p:ext uri="{BB962C8B-B14F-4D97-AF65-F5344CB8AC3E}">
        <p14:creationId xmlns:p14="http://schemas.microsoft.com/office/powerpoint/2010/main" val="193564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3" t="9906" r="32934" b="6819"/>
          <a:stretch/>
        </p:blipFill>
        <p:spPr>
          <a:xfrm>
            <a:off x="2266682" y="27142"/>
            <a:ext cx="9759636" cy="6830858"/>
          </a:xfrm>
          <a:prstGeom prst="rect">
            <a:avLst/>
          </a:prstGeom>
        </p:spPr>
      </p:pic>
      <p:sp>
        <p:nvSpPr>
          <p:cNvPr id="7" name="Title 1"/>
          <p:cNvSpPr txBox="1">
            <a:spLocks/>
          </p:cNvSpPr>
          <p:nvPr/>
        </p:nvSpPr>
        <p:spPr>
          <a:xfrm>
            <a:off x="0" y="0"/>
            <a:ext cx="2498501" cy="1171977"/>
          </a:xfrm>
          <a:prstGeom prst="rect">
            <a:avLst/>
          </a:prstGeom>
        </p:spPr>
        <p:txBody>
          <a:bodyPr>
            <a:normAutofit fontScale="92500" lnSpcReduction="10000"/>
          </a:bodyPr>
          <a:lstStyle>
            <a:lvl1pPr marL="0" indent="0" algn="l" defTabSz="914400" rtl="0" eaLnBrk="1" latinLnBrk="0" hangingPunct="1">
              <a:lnSpc>
                <a:spcPct val="90000"/>
              </a:lnSpc>
              <a:spcBef>
                <a:spcPct val="0"/>
              </a:spcBef>
              <a:buFont typeface="Arial" pitchFamily="34" charset="0"/>
              <a:buNone/>
              <a:defRPr sz="4000" kern="1200">
                <a:solidFill>
                  <a:schemeClr val="accent1"/>
                </a:solidFill>
                <a:latin typeface="+mj-lt"/>
                <a:ea typeface="+mj-ea"/>
                <a:cs typeface="+mj-cs"/>
              </a:defRPr>
            </a:lvl1pPr>
          </a:lstStyle>
          <a:p>
            <a:r>
              <a:rPr lang="en-US" sz="4800" dirty="0" err="1" smtClean="0">
                <a:solidFill>
                  <a:srgbClr val="C00000"/>
                </a:solidFill>
                <a:latin typeface="Cooper Black" panose="0208090404030B020404" pitchFamily="18" charset="0"/>
              </a:rPr>
              <a:t>Rlc</a:t>
            </a:r>
            <a:r>
              <a:rPr lang="en-US" sz="4800" dirty="0" smtClean="0">
                <a:solidFill>
                  <a:srgbClr val="C00000"/>
                </a:solidFill>
                <a:latin typeface="Cooper Black" panose="0208090404030B020404" pitchFamily="18" charset="0"/>
              </a:rPr>
              <a:t>. Oconee</a:t>
            </a:r>
            <a:endParaRPr lang="en-US" sz="4800" dirty="0">
              <a:solidFill>
                <a:srgbClr val="C00000"/>
              </a:solidFill>
              <a:latin typeface="Cooper Black" panose="0208090404030B020404" pitchFamily="18" charset="0"/>
            </a:endParaRPr>
          </a:p>
        </p:txBody>
      </p:sp>
      <p:sp>
        <p:nvSpPr>
          <p:cNvPr id="8" name="Rectangle 7"/>
          <p:cNvSpPr/>
          <p:nvPr/>
        </p:nvSpPr>
        <p:spPr>
          <a:xfrm>
            <a:off x="0" y="2347395"/>
            <a:ext cx="2146852" cy="2585323"/>
          </a:xfrm>
          <a:prstGeom prst="rect">
            <a:avLst/>
          </a:prstGeom>
        </p:spPr>
        <p:txBody>
          <a:bodyPr wrap="square">
            <a:spAutoFit/>
          </a:bodyPr>
          <a:lstStyle/>
          <a:p>
            <a:r>
              <a:rPr lang="en-US" dirty="0" smtClean="0"/>
              <a:t>Is the result of a yellow with dark red overlay Catt </a:t>
            </a:r>
            <a:r>
              <a:rPr lang="en-US" dirty="0"/>
              <a:t>bred with the largest and darkest purple at the time: </a:t>
            </a:r>
            <a:r>
              <a:rPr lang="en-US" dirty="0" err="1" smtClean="0"/>
              <a:t>Rlc</a:t>
            </a:r>
            <a:r>
              <a:rPr lang="en-US" dirty="0" smtClean="0"/>
              <a:t>. </a:t>
            </a:r>
            <a:r>
              <a:rPr lang="en-US" dirty="0"/>
              <a:t>Norman Bay ’Lucille’ 92 </a:t>
            </a:r>
            <a:r>
              <a:rPr lang="en-US" dirty="0" err="1"/>
              <a:t>pts</a:t>
            </a:r>
            <a:r>
              <a:rPr lang="en-US" dirty="0"/>
              <a:t> FCC/AOS (1964) (NS 16-17cm)</a:t>
            </a:r>
          </a:p>
        </p:txBody>
      </p:sp>
    </p:spTree>
    <p:extLst>
      <p:ext uri="{BB962C8B-B14F-4D97-AF65-F5344CB8AC3E}">
        <p14:creationId xmlns:p14="http://schemas.microsoft.com/office/powerpoint/2010/main" val="91871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01200" cy="1043189"/>
          </a:xfrm>
        </p:spPr>
        <p:txBody>
          <a:bodyPr>
            <a:normAutofit/>
          </a:bodyPr>
          <a:lstStyle/>
          <a:p>
            <a:r>
              <a:rPr lang="en-US" sz="4800" dirty="0" err="1" smtClean="0">
                <a:solidFill>
                  <a:srgbClr val="C00000"/>
                </a:solidFill>
                <a:latin typeface="Cooper Black" panose="0208090404030B020404" pitchFamily="18" charset="0"/>
              </a:rPr>
              <a:t>Rlc</a:t>
            </a:r>
            <a:r>
              <a:rPr lang="en-US" sz="4800" dirty="0" smtClean="0">
                <a:solidFill>
                  <a:srgbClr val="C00000"/>
                </a:solidFill>
                <a:latin typeface="Cooper Black" panose="0208090404030B020404" pitchFamily="18" charset="0"/>
              </a:rPr>
              <a:t>. Oconee (1976)</a:t>
            </a:r>
            <a:endParaRPr lang="en-US" sz="4800" dirty="0">
              <a:solidFill>
                <a:srgbClr val="C00000"/>
              </a:solidFill>
              <a:latin typeface="Cooper Black" panose="0208090404030B020404" pitchFamily="18" charset="0"/>
            </a:endParaRPr>
          </a:p>
        </p:txBody>
      </p:sp>
      <p:sp>
        <p:nvSpPr>
          <p:cNvPr id="3" name="Content Placeholder 2"/>
          <p:cNvSpPr>
            <a:spLocks noGrp="1"/>
          </p:cNvSpPr>
          <p:nvPr>
            <p:ph idx="1"/>
          </p:nvPr>
        </p:nvSpPr>
        <p:spPr>
          <a:xfrm>
            <a:off x="209718" y="1254414"/>
            <a:ext cx="5630727" cy="3885461"/>
          </a:xfrm>
        </p:spPr>
        <p:txBody>
          <a:bodyPr>
            <a:normAutofit fontScale="77500" lnSpcReduction="20000"/>
          </a:bodyPr>
          <a:lstStyle/>
          <a:p>
            <a:r>
              <a:rPr lang="en-US" dirty="0" smtClean="0"/>
              <a:t>Specifically the clone </a:t>
            </a:r>
            <a:r>
              <a:rPr lang="en-US" dirty="0" err="1" smtClean="0"/>
              <a:t>Rlc</a:t>
            </a:r>
            <a:r>
              <a:rPr lang="en-US" dirty="0" smtClean="0"/>
              <a:t>. Oconee “Mendenhall” 88pts AM/AOS registered by Bill Carter at Carter and Holmes Orchids</a:t>
            </a:r>
          </a:p>
          <a:p>
            <a:r>
              <a:rPr lang="en-US" dirty="0" smtClean="0"/>
              <a:t>“vibrant wine red” with “superior substance and texture” nice and fuller shape</a:t>
            </a:r>
          </a:p>
          <a:p>
            <a:r>
              <a:rPr lang="en-US" dirty="0" smtClean="0"/>
              <a:t> </a:t>
            </a:r>
            <a:r>
              <a:rPr lang="en-US" dirty="0"/>
              <a:t>275 Offspring/ 1189 </a:t>
            </a:r>
            <a:r>
              <a:rPr lang="en-US" dirty="0" smtClean="0"/>
              <a:t>Progeny</a:t>
            </a:r>
          </a:p>
          <a:p>
            <a:r>
              <a:rPr lang="en-US" dirty="0" smtClean="0"/>
              <a:t>Everything bred with Oconee turn up very colorful and intense. And because of Norman Bay parent, this hybrid has superb size for the current state of reds with its 15 cm flower raising the standard of red to a whole new level</a:t>
            </a:r>
            <a:endParaRPr lang="en-US" dirty="0"/>
          </a:p>
          <a:p>
            <a:endParaRPr lang="en-US" dirty="0"/>
          </a:p>
        </p:txBody>
      </p:sp>
      <p:pic>
        <p:nvPicPr>
          <p:cNvPr id="8" name="Picture 7"/>
          <p:cNvPicPr>
            <a:picLocks noChangeAspect="1"/>
          </p:cNvPicPr>
          <p:nvPr/>
        </p:nvPicPr>
        <p:blipFill>
          <a:blip r:embed="rId2"/>
          <a:stretch>
            <a:fillRect/>
          </a:stretch>
        </p:blipFill>
        <p:spPr>
          <a:xfrm>
            <a:off x="6332994" y="1018303"/>
            <a:ext cx="5039049" cy="4897326"/>
          </a:xfrm>
          <a:prstGeom prst="rect">
            <a:avLst/>
          </a:prstGeom>
        </p:spPr>
      </p:pic>
      <p:sp>
        <p:nvSpPr>
          <p:cNvPr id="10" name="Multiply 9"/>
          <p:cNvSpPr/>
          <p:nvPr/>
        </p:nvSpPr>
        <p:spPr>
          <a:xfrm>
            <a:off x="6258748" y="893305"/>
            <a:ext cx="5039049" cy="5434884"/>
          </a:xfrm>
          <a:prstGeom prst="mathMultiply">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5840445" y="1254415"/>
            <a:ext cx="5875653" cy="4425101"/>
          </a:xfrm>
          <a:prstGeom prst="rect">
            <a:avLst/>
          </a:prstGeom>
        </p:spPr>
      </p:pic>
      <p:sp>
        <p:nvSpPr>
          <p:cNvPr id="12" name="Rectangle 11"/>
          <p:cNvSpPr/>
          <p:nvPr/>
        </p:nvSpPr>
        <p:spPr>
          <a:xfrm>
            <a:off x="209718" y="4875079"/>
            <a:ext cx="5974784" cy="2031325"/>
          </a:xfrm>
          <a:prstGeom prst="rect">
            <a:avLst/>
          </a:prstGeom>
        </p:spPr>
        <p:txBody>
          <a:bodyPr wrap="square">
            <a:spAutoFit/>
          </a:bodyPr>
          <a:lstStyle/>
          <a:p>
            <a:pPr marL="274320" lvl="0" indent="-228600">
              <a:lnSpc>
                <a:spcPct val="90000"/>
              </a:lnSpc>
              <a:spcBef>
                <a:spcPts val="1800"/>
              </a:spcBef>
              <a:buSzPct val="80000"/>
              <a:buFont typeface="Arial" pitchFamily="34" charset="0"/>
              <a:buChar char="•"/>
            </a:pPr>
            <a:r>
              <a:rPr lang="en-US" sz="2800" dirty="0">
                <a:solidFill>
                  <a:srgbClr val="634823"/>
                </a:solidFill>
              </a:rPr>
              <a:t>Regarded as one the best </a:t>
            </a:r>
            <a:r>
              <a:rPr lang="en-US" sz="2800" dirty="0" err="1">
                <a:solidFill>
                  <a:srgbClr val="634823"/>
                </a:solidFill>
              </a:rPr>
              <a:t>Cattleya</a:t>
            </a:r>
            <a:r>
              <a:rPr lang="en-US" sz="2800" dirty="0">
                <a:solidFill>
                  <a:srgbClr val="634823"/>
                </a:solidFill>
              </a:rPr>
              <a:t> parent of all time in term of quality hybrids! </a:t>
            </a:r>
            <a:r>
              <a:rPr lang="en-US" sz="2800" dirty="0" smtClean="0">
                <a:solidFill>
                  <a:srgbClr val="634823"/>
                </a:solidFill>
              </a:rPr>
              <a:t>(Still can’t </a:t>
            </a:r>
            <a:r>
              <a:rPr lang="en-US" sz="2800" dirty="0">
                <a:solidFill>
                  <a:srgbClr val="634823"/>
                </a:solidFill>
              </a:rPr>
              <a:t>beat Bow Bell </a:t>
            </a:r>
            <a:r>
              <a:rPr lang="en-US" sz="2800" dirty="0" smtClean="0">
                <a:solidFill>
                  <a:srgbClr val="634823"/>
                </a:solidFill>
              </a:rPr>
              <a:t>-_-)</a:t>
            </a:r>
            <a:r>
              <a:rPr lang="en-US" sz="2800" dirty="0">
                <a:solidFill>
                  <a:srgbClr val="634823"/>
                </a:solidFill>
              </a:rPr>
              <a:t> </a:t>
            </a:r>
            <a:r>
              <a:rPr lang="en-US" sz="2800" dirty="0" smtClean="0">
                <a:solidFill>
                  <a:srgbClr val="634823"/>
                </a:solidFill>
              </a:rPr>
              <a:t>and it’s still being bred with up </a:t>
            </a:r>
            <a:r>
              <a:rPr lang="en-US" sz="2800" dirty="0" err="1" smtClean="0">
                <a:solidFill>
                  <a:srgbClr val="634823"/>
                </a:solidFill>
              </a:rPr>
              <a:t>til</a:t>
            </a:r>
            <a:r>
              <a:rPr lang="en-US" sz="2800" dirty="0" smtClean="0">
                <a:solidFill>
                  <a:srgbClr val="634823"/>
                </a:solidFill>
              </a:rPr>
              <a:t> today</a:t>
            </a:r>
          </a:p>
        </p:txBody>
      </p:sp>
    </p:spTree>
    <p:extLst>
      <p:ext uri="{BB962C8B-B14F-4D97-AF65-F5344CB8AC3E}">
        <p14:creationId xmlns:p14="http://schemas.microsoft.com/office/powerpoint/2010/main" val="29382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2"/>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grpId="1"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par>
                                <p:cTn id="10" presetID="32" presetClass="emph" presetSubtype="0" fill="hold" grpId="0" nodeType="withEffect">
                                  <p:stCondLst>
                                    <p:cond delay="100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childTnLst>
                          </p:cTn>
                        </p:par>
                        <p:par>
                          <p:cTn id="16" fill="hold">
                            <p:stCondLst>
                              <p:cond delay="2010"/>
                            </p:stCondLst>
                            <p:childTnLst>
                              <p:par>
                                <p:cTn id="17" presetID="26"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362">
                                          <p:stCondLst>
                                            <p:cond delay="0"/>
                                          </p:stCondLst>
                                        </p:cTn>
                                        <p:tgtEl>
                                          <p:spTgt spid="9"/>
                                        </p:tgtEl>
                                      </p:cBhvr>
                                    </p:animEffect>
                                    <p:anim calcmode="lin" valueType="num">
                                      <p:cBhvr>
                                        <p:cTn id="20"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23" dur="207" tmFilter="0, 0; 0.125,0.2665; 0.25,0.4; 0.375,0.465; 0.5,0.5;  0.625,0.535; 0.75,0.6; 0.875,0.7335; 1,1">
                                          <p:stCondLst>
                                            <p:cond delay="828"/>
                                          </p:stCondLst>
                                        </p:cTn>
                                        <p:tgtEl>
                                          <p:spTgt spid="9"/>
                                        </p:tgtEl>
                                        <p:attrNameLst>
                                          <p:attrName>ppt_y</p:attrName>
                                        </p:attrNameLst>
                                      </p:cBhvr>
                                      <p:tavLst>
                                        <p:tav tm="0" fmla="#ppt_y-sin(pi*$)/27">
                                          <p:val>
                                            <p:fltVal val="0"/>
                                          </p:val>
                                        </p:tav>
                                        <p:tav tm="100000">
                                          <p:val>
                                            <p:fltVal val="1"/>
                                          </p:val>
                                        </p:tav>
                                      </p:tavLst>
                                    </p:anim>
                                    <p:anim calcmode="lin" valueType="num">
                                      <p:cBhvr>
                                        <p:cTn id="24"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25" dur="16">
                                          <p:stCondLst>
                                            <p:cond delay="406"/>
                                          </p:stCondLst>
                                        </p:cTn>
                                        <p:tgtEl>
                                          <p:spTgt spid="9"/>
                                        </p:tgtEl>
                                      </p:cBhvr>
                                      <p:to x="100000" y="60000"/>
                                    </p:animScale>
                                    <p:animScale>
                                      <p:cBhvr>
                                        <p:cTn id="26" dur="104" decel="50000">
                                          <p:stCondLst>
                                            <p:cond delay="423"/>
                                          </p:stCondLst>
                                        </p:cTn>
                                        <p:tgtEl>
                                          <p:spTgt spid="9"/>
                                        </p:tgtEl>
                                      </p:cBhvr>
                                      <p:to x="100000" y="100000"/>
                                    </p:animScale>
                                    <p:animScale>
                                      <p:cBhvr>
                                        <p:cTn id="27" dur="16">
                                          <p:stCondLst>
                                            <p:cond delay="820"/>
                                          </p:stCondLst>
                                        </p:cTn>
                                        <p:tgtEl>
                                          <p:spTgt spid="9"/>
                                        </p:tgtEl>
                                      </p:cBhvr>
                                      <p:to x="100000" y="80000"/>
                                    </p:animScale>
                                    <p:animScale>
                                      <p:cBhvr>
                                        <p:cTn id="28" dur="104" decel="50000">
                                          <p:stCondLst>
                                            <p:cond delay="836"/>
                                          </p:stCondLst>
                                        </p:cTn>
                                        <p:tgtEl>
                                          <p:spTgt spid="9"/>
                                        </p:tgtEl>
                                      </p:cBhvr>
                                      <p:to x="100000" y="100000"/>
                                    </p:animScale>
                                    <p:animScale>
                                      <p:cBhvr>
                                        <p:cTn id="29" dur="16">
                                          <p:stCondLst>
                                            <p:cond delay="1026"/>
                                          </p:stCondLst>
                                        </p:cTn>
                                        <p:tgtEl>
                                          <p:spTgt spid="9"/>
                                        </p:tgtEl>
                                      </p:cBhvr>
                                      <p:to x="100000" y="90000"/>
                                    </p:animScale>
                                    <p:animScale>
                                      <p:cBhvr>
                                        <p:cTn id="30" dur="104" decel="50000">
                                          <p:stCondLst>
                                            <p:cond delay="1042"/>
                                          </p:stCondLst>
                                        </p:cTn>
                                        <p:tgtEl>
                                          <p:spTgt spid="9"/>
                                        </p:tgtEl>
                                      </p:cBhvr>
                                      <p:to x="100000" y="100000"/>
                                    </p:animScale>
                                    <p:animScale>
                                      <p:cBhvr>
                                        <p:cTn id="31" dur="16">
                                          <p:stCondLst>
                                            <p:cond delay="1130"/>
                                          </p:stCondLst>
                                        </p:cTn>
                                        <p:tgtEl>
                                          <p:spTgt spid="9"/>
                                        </p:tgtEl>
                                      </p:cBhvr>
                                      <p:to x="100000" y="95000"/>
                                    </p:animScale>
                                    <p:animScale>
                                      <p:cBhvr>
                                        <p:cTn id="32" dur="104" decel="50000">
                                          <p:stCondLst>
                                            <p:cond delay="1146"/>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52145"/>
            <a:ext cx="10721009" cy="795130"/>
          </a:xfrm>
        </p:spPr>
        <p:txBody>
          <a:bodyPr>
            <a:normAutofit/>
          </a:bodyPr>
          <a:lstStyle/>
          <a:p>
            <a:r>
              <a:rPr lang="en-US" sz="4800" dirty="0" smtClean="0">
                <a:solidFill>
                  <a:srgbClr val="C00000"/>
                </a:solidFill>
                <a:latin typeface="Cooper Black" panose="0208090404030B020404" pitchFamily="18" charset="0"/>
              </a:rPr>
              <a:t>Carter and Holmes Oconee trio</a:t>
            </a:r>
            <a:endParaRPr lang="en-US" sz="4800" dirty="0">
              <a:solidFill>
                <a:srgbClr val="C00000"/>
              </a:solidFill>
              <a:latin typeface="Cooper Black" panose="0208090404030B020404" pitchFamily="18" charset="0"/>
            </a:endParaRPr>
          </a:p>
        </p:txBody>
      </p:sp>
      <p:sp>
        <p:nvSpPr>
          <p:cNvPr id="6" name="TextBox 5"/>
          <p:cNvSpPr txBox="1"/>
          <p:nvPr/>
        </p:nvSpPr>
        <p:spPr>
          <a:xfrm>
            <a:off x="372006" y="4793806"/>
            <a:ext cx="3180871" cy="830997"/>
          </a:xfrm>
          <a:prstGeom prst="rect">
            <a:avLst/>
          </a:prstGeom>
          <a:noFill/>
        </p:spPr>
        <p:txBody>
          <a:bodyPr wrap="none" rtlCol="0">
            <a:spAutoFit/>
          </a:bodyPr>
          <a:lstStyle/>
          <a:p>
            <a:pPr algn="ctr"/>
            <a:r>
              <a:rPr lang="en-US" sz="1600" dirty="0" err="1" smtClean="0"/>
              <a:t>Rlc</a:t>
            </a:r>
            <a:r>
              <a:rPr lang="en-US" sz="1600" dirty="0" smtClean="0"/>
              <a:t>. Owen Holmes </a:t>
            </a:r>
          </a:p>
          <a:p>
            <a:pPr algn="ctr"/>
            <a:r>
              <a:rPr lang="en-US" sz="1600" dirty="0" smtClean="0"/>
              <a:t>(Harlequin x Oconee) (1982)</a:t>
            </a:r>
          </a:p>
          <a:p>
            <a:pPr algn="ctr"/>
            <a:r>
              <a:rPr lang="en-US" sz="1600" dirty="0" smtClean="0"/>
              <a:t>‘Mendenhall’ 84 </a:t>
            </a:r>
            <a:r>
              <a:rPr lang="en-US" sz="1600" dirty="0" err="1" smtClean="0"/>
              <a:t>pts</a:t>
            </a:r>
            <a:r>
              <a:rPr lang="en-US" sz="1600" dirty="0" smtClean="0"/>
              <a:t> AM/AOS (1991)</a:t>
            </a:r>
            <a:endParaRPr lang="en-US" sz="1600" dirty="0"/>
          </a:p>
        </p:txBody>
      </p:sp>
      <p:sp>
        <p:nvSpPr>
          <p:cNvPr id="8" name="TextBox 7"/>
          <p:cNvSpPr txBox="1"/>
          <p:nvPr/>
        </p:nvSpPr>
        <p:spPr>
          <a:xfrm>
            <a:off x="3942475" y="4793806"/>
            <a:ext cx="3420103" cy="830997"/>
          </a:xfrm>
          <a:prstGeom prst="rect">
            <a:avLst/>
          </a:prstGeom>
          <a:noFill/>
        </p:spPr>
        <p:txBody>
          <a:bodyPr wrap="none" rtlCol="0">
            <a:spAutoFit/>
          </a:bodyPr>
          <a:lstStyle/>
          <a:p>
            <a:pPr algn="ctr"/>
            <a:r>
              <a:rPr lang="en-US" sz="1600" dirty="0" err="1" smtClean="0"/>
              <a:t>Rlc</a:t>
            </a:r>
            <a:r>
              <a:rPr lang="en-US" sz="1600" dirty="0" smtClean="0"/>
              <a:t>. Edisto </a:t>
            </a:r>
          </a:p>
          <a:p>
            <a:r>
              <a:rPr lang="en-US" sz="1600" dirty="0" smtClean="0"/>
              <a:t>(C. Maria </a:t>
            </a:r>
            <a:r>
              <a:rPr lang="en-US" sz="1600" dirty="0" err="1" smtClean="0"/>
              <a:t>Ozzella</a:t>
            </a:r>
            <a:r>
              <a:rPr lang="en-US" sz="1600" dirty="0" smtClean="0"/>
              <a:t> x </a:t>
            </a:r>
            <a:r>
              <a:rPr lang="en-US" sz="1600" dirty="0" err="1" smtClean="0"/>
              <a:t>Rlc</a:t>
            </a:r>
            <a:r>
              <a:rPr lang="en-US" sz="1600" dirty="0" smtClean="0"/>
              <a:t>. Oconee) (1982)</a:t>
            </a:r>
          </a:p>
          <a:p>
            <a:pPr algn="ctr"/>
            <a:r>
              <a:rPr lang="en-US" sz="1600" dirty="0" smtClean="0"/>
              <a:t>‘Carol’ 84 </a:t>
            </a:r>
            <a:r>
              <a:rPr lang="en-US" sz="1600" dirty="0" err="1" smtClean="0"/>
              <a:t>pts</a:t>
            </a:r>
            <a:r>
              <a:rPr lang="en-US" sz="1600" dirty="0"/>
              <a:t> </a:t>
            </a:r>
            <a:r>
              <a:rPr lang="en-US" sz="1600" dirty="0" smtClean="0"/>
              <a:t>AM/AOS (2018)</a:t>
            </a:r>
            <a:endParaRPr lang="en-US" sz="1600" dirty="0"/>
          </a:p>
        </p:txBody>
      </p:sp>
      <p:pic>
        <p:nvPicPr>
          <p:cNvPr id="10" name="Picture 9"/>
          <p:cNvPicPr>
            <a:picLocks noChangeAspect="1"/>
          </p:cNvPicPr>
          <p:nvPr/>
        </p:nvPicPr>
        <p:blipFill>
          <a:blip r:embed="rId2"/>
          <a:stretch>
            <a:fillRect/>
          </a:stretch>
        </p:blipFill>
        <p:spPr>
          <a:xfrm>
            <a:off x="3552877" y="1571849"/>
            <a:ext cx="4301011" cy="3216797"/>
          </a:xfrm>
          <a:prstGeom prst="rect">
            <a:avLst/>
          </a:prstGeom>
        </p:spPr>
      </p:pic>
      <p:pic>
        <p:nvPicPr>
          <p:cNvPr id="5" name="Picture 4"/>
          <p:cNvPicPr>
            <a:picLocks noChangeAspect="1"/>
          </p:cNvPicPr>
          <p:nvPr/>
        </p:nvPicPr>
        <p:blipFill>
          <a:blip r:embed="rId3"/>
          <a:stretch>
            <a:fillRect/>
          </a:stretch>
        </p:blipFill>
        <p:spPr>
          <a:xfrm>
            <a:off x="0" y="1577009"/>
            <a:ext cx="4282183" cy="3211637"/>
          </a:xfrm>
          <a:prstGeom prst="rect">
            <a:avLst/>
          </a:prstGeom>
        </p:spPr>
      </p:pic>
      <p:pic>
        <p:nvPicPr>
          <p:cNvPr id="11" name="Picture 10"/>
          <p:cNvPicPr>
            <a:picLocks noChangeAspect="1"/>
          </p:cNvPicPr>
          <p:nvPr/>
        </p:nvPicPr>
        <p:blipFill>
          <a:blip r:embed="rId4"/>
          <a:stretch>
            <a:fillRect/>
          </a:stretch>
        </p:blipFill>
        <p:spPr>
          <a:xfrm>
            <a:off x="7444242" y="1577009"/>
            <a:ext cx="4768336" cy="3211637"/>
          </a:xfrm>
          <a:prstGeom prst="rect">
            <a:avLst/>
          </a:prstGeom>
        </p:spPr>
      </p:pic>
      <p:sp>
        <p:nvSpPr>
          <p:cNvPr id="12" name="TextBox 11"/>
          <p:cNvSpPr txBox="1"/>
          <p:nvPr/>
        </p:nvSpPr>
        <p:spPr>
          <a:xfrm>
            <a:off x="8375621" y="4804126"/>
            <a:ext cx="3311099" cy="830997"/>
          </a:xfrm>
          <a:prstGeom prst="rect">
            <a:avLst/>
          </a:prstGeom>
          <a:noFill/>
        </p:spPr>
        <p:txBody>
          <a:bodyPr wrap="none" rtlCol="0">
            <a:spAutoFit/>
          </a:bodyPr>
          <a:lstStyle/>
          <a:p>
            <a:pPr algn="ctr"/>
            <a:r>
              <a:rPr lang="en-US" sz="1600" dirty="0" err="1" smtClean="0"/>
              <a:t>Rlc</a:t>
            </a:r>
            <a:r>
              <a:rPr lang="en-US" sz="1600" dirty="0" smtClean="0"/>
              <a:t>. Port Royal Sound</a:t>
            </a:r>
          </a:p>
          <a:p>
            <a:pPr algn="ctr"/>
            <a:r>
              <a:rPr lang="en-US" sz="1600" dirty="0" smtClean="0"/>
              <a:t>(C. Amber Glow x </a:t>
            </a:r>
            <a:r>
              <a:rPr lang="en-US" sz="1600" dirty="0" err="1" smtClean="0"/>
              <a:t>Rlc</a:t>
            </a:r>
            <a:r>
              <a:rPr lang="en-US" sz="1600" dirty="0" smtClean="0"/>
              <a:t>. Oconee) (1983)</a:t>
            </a:r>
          </a:p>
          <a:p>
            <a:pPr algn="ctr"/>
            <a:r>
              <a:rPr lang="en-US" sz="1600" dirty="0" smtClean="0"/>
              <a:t>‘Night Rider’ 83pts AM/AOS (1998)</a:t>
            </a:r>
            <a:endParaRPr lang="en-US" sz="1600" dirty="0"/>
          </a:p>
        </p:txBody>
      </p:sp>
      <p:sp>
        <p:nvSpPr>
          <p:cNvPr id="2" name="TextBox 1"/>
          <p:cNvSpPr txBox="1"/>
          <p:nvPr/>
        </p:nvSpPr>
        <p:spPr>
          <a:xfrm>
            <a:off x="1197735" y="5821251"/>
            <a:ext cx="9839459" cy="646331"/>
          </a:xfrm>
          <a:prstGeom prst="rect">
            <a:avLst/>
          </a:prstGeom>
          <a:noFill/>
        </p:spPr>
        <p:txBody>
          <a:bodyPr wrap="square" rtlCol="0">
            <a:spAutoFit/>
          </a:bodyPr>
          <a:lstStyle/>
          <a:p>
            <a:r>
              <a:rPr lang="en-US" dirty="0" smtClean="0"/>
              <a:t>These demonstrate the genetic power of </a:t>
            </a:r>
            <a:r>
              <a:rPr lang="en-US" dirty="0" err="1" smtClean="0"/>
              <a:t>Rlc</a:t>
            </a:r>
            <a:r>
              <a:rPr lang="en-US" dirty="0" smtClean="0"/>
              <a:t>. Oconee for deep dark color and superb forms. Velvet texture now does not only on the lip but is throughout the flowers in some instances</a:t>
            </a:r>
            <a:endParaRPr lang="en-US" dirty="0"/>
          </a:p>
        </p:txBody>
      </p:sp>
    </p:spTree>
    <p:extLst>
      <p:ext uri="{BB962C8B-B14F-4D97-AF65-F5344CB8AC3E}">
        <p14:creationId xmlns:p14="http://schemas.microsoft.com/office/powerpoint/2010/main" val="417941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4" y="279042"/>
            <a:ext cx="9666109" cy="1219200"/>
          </a:xfrm>
        </p:spPr>
        <p:txBody>
          <a:bodyPr>
            <a:noAutofit/>
          </a:bodyPr>
          <a:lstStyle/>
          <a:p>
            <a:r>
              <a:rPr lang="en-US" sz="4800" dirty="0" smtClean="0">
                <a:solidFill>
                  <a:srgbClr val="C00000"/>
                </a:solidFill>
                <a:latin typeface="Cooper Black" panose="0208090404030B020404" pitchFamily="18" charset="0"/>
              </a:rPr>
              <a:t>Modern red standard </a:t>
            </a:r>
            <a:r>
              <a:rPr lang="en-US" sz="4800" dirty="0" err="1" smtClean="0">
                <a:solidFill>
                  <a:srgbClr val="C00000"/>
                </a:solidFill>
                <a:latin typeface="Cooper Black" panose="0208090404030B020404" pitchFamily="18" charset="0"/>
              </a:rPr>
              <a:t>Cattleya</a:t>
            </a:r>
            <a:endParaRPr lang="en-US" sz="4800" dirty="0">
              <a:solidFill>
                <a:srgbClr val="C00000"/>
              </a:solidFill>
              <a:latin typeface="Cooper Black" panose="0208090404030B020404" pitchFamily="18" charset="0"/>
            </a:endParaRPr>
          </a:p>
        </p:txBody>
      </p:sp>
      <p:sp>
        <p:nvSpPr>
          <p:cNvPr id="3" name="Content Placeholder 2"/>
          <p:cNvSpPr>
            <a:spLocks noGrp="1"/>
          </p:cNvSpPr>
          <p:nvPr>
            <p:ph idx="1"/>
          </p:nvPr>
        </p:nvSpPr>
        <p:spPr>
          <a:xfrm>
            <a:off x="734095" y="1828800"/>
            <a:ext cx="5015749" cy="4803819"/>
          </a:xfrm>
        </p:spPr>
        <p:txBody>
          <a:bodyPr>
            <a:normAutofit fontScale="70000" lnSpcReduction="20000"/>
          </a:bodyPr>
          <a:lstStyle/>
          <a:p>
            <a:r>
              <a:rPr lang="en-US" dirty="0" smtClean="0"/>
              <a:t>Flower size larger than 13cm and usually more than 30cm tall</a:t>
            </a:r>
          </a:p>
          <a:p>
            <a:r>
              <a:rPr lang="en-US" dirty="0" smtClean="0"/>
              <a:t>Broad or trumpet-shaped frilly lip with wide segments– aka classic shape or “</a:t>
            </a:r>
            <a:r>
              <a:rPr lang="en-US" dirty="0" err="1" smtClean="0"/>
              <a:t>floofy</a:t>
            </a:r>
            <a:r>
              <a:rPr lang="en-US" dirty="0" smtClean="0"/>
              <a:t>”</a:t>
            </a:r>
          </a:p>
          <a:p>
            <a:r>
              <a:rPr lang="en-US" dirty="0" smtClean="0"/>
              <a:t>Dark </a:t>
            </a:r>
            <a:r>
              <a:rPr lang="en-US" b="1" dirty="0" smtClean="0"/>
              <a:t>crimson red</a:t>
            </a:r>
            <a:r>
              <a:rPr lang="en-US" dirty="0" smtClean="0"/>
              <a:t> -a rich deep red inclining toward purple (purple undertone is inevitable). Breeding goal is true red! </a:t>
            </a:r>
          </a:p>
          <a:p>
            <a:r>
              <a:rPr lang="en-US" dirty="0" smtClean="0"/>
              <a:t>Red color is very subjective, one person may call red, others may be purple/maroon/orange/etc…</a:t>
            </a:r>
            <a:endParaRPr lang="en-US" b="1" dirty="0"/>
          </a:p>
          <a:p>
            <a:r>
              <a:rPr lang="en-US" dirty="0" smtClean="0"/>
              <a:t>Difficult to </a:t>
            </a:r>
            <a:r>
              <a:rPr lang="en-US" dirty="0" smtClean="0"/>
              <a:t>photograph, pictures from the same clone can look very different in different lighting. Deep red can appear glowing with enough back lighting</a:t>
            </a:r>
            <a:endParaRPr lang="en-US" dirty="0" smtClean="0"/>
          </a:p>
          <a:p>
            <a:r>
              <a:rPr lang="en-US" dirty="0" smtClean="0"/>
              <a:t>Whatever color they are, they are very alluring</a:t>
            </a:r>
            <a:endParaRPr lang="en-US" dirty="0" smtClean="0"/>
          </a:p>
        </p:txBody>
      </p:sp>
      <p:pic>
        <p:nvPicPr>
          <p:cNvPr id="4" name="Picture 3"/>
          <p:cNvPicPr>
            <a:picLocks noChangeAspect="1"/>
          </p:cNvPicPr>
          <p:nvPr/>
        </p:nvPicPr>
        <p:blipFill>
          <a:blip r:embed="rId2"/>
          <a:stretch>
            <a:fillRect/>
          </a:stretch>
        </p:blipFill>
        <p:spPr>
          <a:xfrm>
            <a:off x="6126868" y="1828801"/>
            <a:ext cx="4575476" cy="4296658"/>
          </a:xfrm>
          <a:prstGeom prst="rect">
            <a:avLst/>
          </a:prstGeom>
        </p:spPr>
      </p:pic>
      <p:sp>
        <p:nvSpPr>
          <p:cNvPr id="5" name="TextBox 4"/>
          <p:cNvSpPr txBox="1"/>
          <p:nvPr/>
        </p:nvSpPr>
        <p:spPr>
          <a:xfrm>
            <a:off x="6503890" y="6125459"/>
            <a:ext cx="3821431" cy="646331"/>
          </a:xfrm>
          <a:prstGeom prst="rect">
            <a:avLst/>
          </a:prstGeom>
          <a:noFill/>
        </p:spPr>
        <p:txBody>
          <a:bodyPr wrap="none" rtlCol="0">
            <a:spAutoFit/>
          </a:bodyPr>
          <a:lstStyle/>
          <a:p>
            <a:r>
              <a:rPr lang="en-US" dirty="0" smtClean="0"/>
              <a:t>Rlc. Chia Lin (Oconee x Maitland) 1989</a:t>
            </a:r>
          </a:p>
          <a:p>
            <a:r>
              <a:rPr lang="en-US" dirty="0" smtClean="0"/>
              <a:t>the “gold standard” for red standard</a:t>
            </a:r>
            <a:endParaRPr lang="en-US" dirty="0"/>
          </a:p>
        </p:txBody>
      </p:sp>
    </p:spTree>
    <p:extLst>
      <p:ext uri="{BB962C8B-B14F-4D97-AF65-F5344CB8AC3E}">
        <p14:creationId xmlns:p14="http://schemas.microsoft.com/office/powerpoint/2010/main" val="293931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01200" cy="1033670"/>
          </a:xfrm>
        </p:spPr>
        <p:txBody>
          <a:bodyPr>
            <a:normAutofit/>
          </a:bodyPr>
          <a:lstStyle/>
          <a:p>
            <a:r>
              <a:rPr lang="en-US" sz="4800" dirty="0" err="1" smtClean="0">
                <a:solidFill>
                  <a:srgbClr val="C00000"/>
                </a:solidFill>
                <a:latin typeface="Cooper Black" panose="0208090404030B020404" pitchFamily="18" charset="0"/>
              </a:rPr>
              <a:t>Rlc</a:t>
            </a:r>
            <a:r>
              <a:rPr lang="en-US" sz="4800" dirty="0" smtClean="0">
                <a:solidFill>
                  <a:srgbClr val="C00000"/>
                </a:solidFill>
                <a:latin typeface="Cooper Black" panose="0208090404030B020404" pitchFamily="18" charset="0"/>
              </a:rPr>
              <a:t>. Chia Lin (1989)</a:t>
            </a:r>
            <a:endParaRPr lang="en-US" sz="4800" dirty="0">
              <a:solidFill>
                <a:srgbClr val="C00000"/>
              </a:solidFill>
              <a:latin typeface="Cooper Black" panose="0208090404030B020404" pitchFamily="18" charset="0"/>
            </a:endParaRPr>
          </a:p>
        </p:txBody>
      </p:sp>
      <p:sp>
        <p:nvSpPr>
          <p:cNvPr id="3" name="Content Placeholder 2"/>
          <p:cNvSpPr>
            <a:spLocks noGrp="1"/>
          </p:cNvSpPr>
          <p:nvPr>
            <p:ph idx="1"/>
          </p:nvPr>
        </p:nvSpPr>
        <p:spPr>
          <a:xfrm>
            <a:off x="172277" y="1033671"/>
            <a:ext cx="6241401" cy="2001078"/>
          </a:xfrm>
        </p:spPr>
        <p:txBody>
          <a:bodyPr>
            <a:normAutofit fontScale="62500" lnSpcReduction="20000"/>
          </a:bodyPr>
          <a:lstStyle/>
          <a:p>
            <a:r>
              <a:rPr lang="en-US" dirty="0" smtClean="0"/>
              <a:t>The “Golden Child” of Oconee, this is the current gold standard that all the red are judged base upon. </a:t>
            </a:r>
          </a:p>
          <a:p>
            <a:r>
              <a:rPr lang="en-US" dirty="0" smtClean="0"/>
              <a:t>Velvety texture, deep or vibrant color, heavy substance, fragrance, full forms, ruffles, contrasting golden </a:t>
            </a:r>
            <a:r>
              <a:rPr lang="en-US" dirty="0" err="1" smtClean="0"/>
              <a:t>dowiana</a:t>
            </a:r>
            <a:r>
              <a:rPr lang="en-US" dirty="0" smtClean="0"/>
              <a:t> threads, size larger than 15cm. However, petals aren’t always flat</a:t>
            </a:r>
          </a:p>
          <a:p>
            <a:r>
              <a:rPr lang="en-US" dirty="0" smtClean="0"/>
              <a:t>133 Offspring/ 247 Progeny</a:t>
            </a:r>
          </a:p>
          <a:p>
            <a:endParaRPr lang="en-US" dirty="0"/>
          </a:p>
        </p:txBody>
      </p:sp>
      <p:pic>
        <p:nvPicPr>
          <p:cNvPr id="4" name="Picture 3"/>
          <p:cNvPicPr>
            <a:picLocks noChangeAspect="1"/>
          </p:cNvPicPr>
          <p:nvPr/>
        </p:nvPicPr>
        <p:blipFill>
          <a:blip r:embed="rId2"/>
          <a:stretch>
            <a:fillRect/>
          </a:stretch>
        </p:blipFill>
        <p:spPr>
          <a:xfrm>
            <a:off x="108046" y="3261544"/>
            <a:ext cx="4003456" cy="3002592"/>
          </a:xfrm>
          <a:prstGeom prst="rect">
            <a:avLst/>
          </a:prstGeom>
        </p:spPr>
      </p:pic>
      <p:pic>
        <p:nvPicPr>
          <p:cNvPr id="5" name="Picture 4"/>
          <p:cNvPicPr>
            <a:picLocks noChangeAspect="1"/>
          </p:cNvPicPr>
          <p:nvPr/>
        </p:nvPicPr>
        <p:blipFill>
          <a:blip r:embed="rId3"/>
          <a:stretch>
            <a:fillRect/>
          </a:stretch>
        </p:blipFill>
        <p:spPr>
          <a:xfrm>
            <a:off x="6808905" y="0"/>
            <a:ext cx="4355444" cy="2892287"/>
          </a:xfrm>
          <a:prstGeom prst="rect">
            <a:avLst/>
          </a:prstGeom>
        </p:spPr>
      </p:pic>
      <p:pic>
        <p:nvPicPr>
          <p:cNvPr id="6" name="Picture 5"/>
          <p:cNvPicPr>
            <a:picLocks noChangeAspect="1"/>
          </p:cNvPicPr>
          <p:nvPr/>
        </p:nvPicPr>
        <p:blipFill>
          <a:blip r:embed="rId4"/>
          <a:stretch>
            <a:fillRect/>
          </a:stretch>
        </p:blipFill>
        <p:spPr>
          <a:xfrm>
            <a:off x="4101563" y="3261543"/>
            <a:ext cx="3990758" cy="3002594"/>
          </a:xfrm>
          <a:prstGeom prst="rect">
            <a:avLst/>
          </a:prstGeom>
        </p:spPr>
      </p:pic>
      <p:pic>
        <p:nvPicPr>
          <p:cNvPr id="7" name="Picture 6"/>
          <p:cNvPicPr>
            <a:picLocks noChangeAspect="1"/>
          </p:cNvPicPr>
          <p:nvPr/>
        </p:nvPicPr>
        <p:blipFill>
          <a:blip r:embed="rId5"/>
          <a:stretch>
            <a:fillRect/>
          </a:stretch>
        </p:blipFill>
        <p:spPr>
          <a:xfrm>
            <a:off x="8092321" y="3261543"/>
            <a:ext cx="4003458" cy="3002594"/>
          </a:xfrm>
          <a:prstGeom prst="rect">
            <a:avLst/>
          </a:prstGeom>
        </p:spPr>
      </p:pic>
      <p:sp>
        <p:nvSpPr>
          <p:cNvPr id="8" name="TextBox 7"/>
          <p:cNvSpPr txBox="1"/>
          <p:nvPr/>
        </p:nvSpPr>
        <p:spPr>
          <a:xfrm>
            <a:off x="670373" y="6264061"/>
            <a:ext cx="2878801" cy="369332"/>
          </a:xfrm>
          <a:prstGeom prst="rect">
            <a:avLst/>
          </a:prstGeom>
          <a:noFill/>
        </p:spPr>
        <p:txBody>
          <a:bodyPr wrap="none" rtlCol="0">
            <a:spAutoFit/>
          </a:bodyPr>
          <a:lstStyle/>
          <a:p>
            <a:r>
              <a:rPr lang="en-US" dirty="0" smtClean="0"/>
              <a:t>‘PCT’  84 </a:t>
            </a:r>
            <a:r>
              <a:rPr lang="en-US" dirty="0" err="1" smtClean="0"/>
              <a:t>pts</a:t>
            </a:r>
            <a:r>
              <a:rPr lang="en-US" dirty="0" smtClean="0"/>
              <a:t> AM/AOS (2002)</a:t>
            </a:r>
            <a:endParaRPr lang="en-US" dirty="0"/>
          </a:p>
        </p:txBody>
      </p:sp>
      <p:sp>
        <p:nvSpPr>
          <p:cNvPr id="10" name="TextBox 9"/>
          <p:cNvSpPr txBox="1"/>
          <p:nvPr/>
        </p:nvSpPr>
        <p:spPr>
          <a:xfrm>
            <a:off x="7367562" y="2842664"/>
            <a:ext cx="3238131" cy="369332"/>
          </a:xfrm>
          <a:prstGeom prst="rect">
            <a:avLst/>
          </a:prstGeom>
          <a:noFill/>
        </p:spPr>
        <p:txBody>
          <a:bodyPr wrap="none" rtlCol="0">
            <a:spAutoFit/>
          </a:bodyPr>
          <a:lstStyle/>
          <a:p>
            <a:r>
              <a:rPr lang="en-US" dirty="0" smtClean="0"/>
              <a:t>‘New City’ 80pts AM/AOS (2001)</a:t>
            </a:r>
            <a:endParaRPr lang="en-US" dirty="0"/>
          </a:p>
        </p:txBody>
      </p:sp>
      <p:sp>
        <p:nvSpPr>
          <p:cNvPr id="11" name="TextBox 10"/>
          <p:cNvSpPr txBox="1"/>
          <p:nvPr/>
        </p:nvSpPr>
        <p:spPr>
          <a:xfrm>
            <a:off x="4430076" y="6264061"/>
            <a:ext cx="3333733" cy="369332"/>
          </a:xfrm>
          <a:prstGeom prst="rect">
            <a:avLst/>
          </a:prstGeom>
          <a:noFill/>
        </p:spPr>
        <p:txBody>
          <a:bodyPr wrap="none" rtlCol="0">
            <a:spAutoFit/>
          </a:bodyPr>
          <a:lstStyle/>
          <a:p>
            <a:r>
              <a:rPr lang="en-US" dirty="0" smtClean="0"/>
              <a:t>‘Shinsu#1’ 80 </a:t>
            </a:r>
            <a:r>
              <a:rPr lang="en-US" dirty="0" err="1" smtClean="0"/>
              <a:t>pts</a:t>
            </a:r>
            <a:r>
              <a:rPr lang="en-US" dirty="0" smtClean="0"/>
              <a:t> AM/AOS (2004)</a:t>
            </a:r>
            <a:endParaRPr lang="en-US" dirty="0"/>
          </a:p>
        </p:txBody>
      </p:sp>
      <p:sp>
        <p:nvSpPr>
          <p:cNvPr id="12" name="TextBox 11"/>
          <p:cNvSpPr txBox="1"/>
          <p:nvPr/>
        </p:nvSpPr>
        <p:spPr>
          <a:xfrm>
            <a:off x="8157846" y="6264061"/>
            <a:ext cx="3742233" cy="646331"/>
          </a:xfrm>
          <a:prstGeom prst="rect">
            <a:avLst/>
          </a:prstGeom>
          <a:noFill/>
        </p:spPr>
        <p:txBody>
          <a:bodyPr wrap="square" rtlCol="0">
            <a:spAutoFit/>
          </a:bodyPr>
          <a:lstStyle/>
          <a:p>
            <a:pPr algn="ctr"/>
            <a:r>
              <a:rPr lang="en-US" dirty="0" smtClean="0"/>
              <a:t>‘Wilson’s Choice’ 87 </a:t>
            </a:r>
            <a:r>
              <a:rPr lang="en-US" dirty="0" err="1" smtClean="0"/>
              <a:t>pts</a:t>
            </a:r>
            <a:r>
              <a:rPr lang="en-US" dirty="0" smtClean="0"/>
              <a:t> </a:t>
            </a:r>
            <a:r>
              <a:rPr lang="en-US" dirty="0" smtClean="0"/>
              <a:t>AM/AOS</a:t>
            </a:r>
          </a:p>
          <a:p>
            <a:pPr algn="ctr"/>
            <a:r>
              <a:rPr lang="en-US" b="1" dirty="0" smtClean="0"/>
              <a:t>84 </a:t>
            </a:r>
            <a:r>
              <a:rPr lang="en-US" b="1" dirty="0" err="1" smtClean="0"/>
              <a:t>pts</a:t>
            </a:r>
            <a:r>
              <a:rPr lang="en-US" b="1" dirty="0" smtClean="0"/>
              <a:t> CCM/AOS </a:t>
            </a:r>
            <a:r>
              <a:rPr lang="en-US" b="1" dirty="0" smtClean="0"/>
              <a:t>(2014)</a:t>
            </a:r>
            <a:endParaRPr lang="en-US" b="1" dirty="0"/>
          </a:p>
        </p:txBody>
      </p:sp>
    </p:spTree>
    <p:extLst>
      <p:ext uri="{BB962C8B-B14F-4D97-AF65-F5344CB8AC3E}">
        <p14:creationId xmlns:p14="http://schemas.microsoft.com/office/powerpoint/2010/main" val="3560758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1357" y="1734309"/>
            <a:ext cx="5954641" cy="4465982"/>
          </a:xfrm>
          <a:prstGeom prst="rect">
            <a:avLst/>
          </a:prstGeom>
        </p:spPr>
      </p:pic>
      <p:sp>
        <p:nvSpPr>
          <p:cNvPr id="6" name="TextBox 5"/>
          <p:cNvSpPr txBox="1"/>
          <p:nvPr/>
        </p:nvSpPr>
        <p:spPr>
          <a:xfrm>
            <a:off x="1871412" y="6200291"/>
            <a:ext cx="2494529" cy="369332"/>
          </a:xfrm>
          <a:prstGeom prst="rect">
            <a:avLst/>
          </a:prstGeom>
          <a:noFill/>
        </p:spPr>
        <p:txBody>
          <a:bodyPr wrap="none" rtlCol="0">
            <a:spAutoFit/>
          </a:bodyPr>
          <a:lstStyle/>
          <a:p>
            <a:r>
              <a:rPr lang="en-US" dirty="0" smtClean="0"/>
              <a:t>‘</a:t>
            </a:r>
            <a:r>
              <a:rPr lang="en-US" dirty="0" err="1" smtClean="0"/>
              <a:t>FANGtastic</a:t>
            </a:r>
            <a:r>
              <a:rPr lang="en-US" dirty="0" smtClean="0"/>
              <a:t>’ </a:t>
            </a:r>
            <a:r>
              <a:rPr lang="en-US" dirty="0" err="1" smtClean="0"/>
              <a:t>unawarded</a:t>
            </a:r>
            <a:endParaRPr lang="en-US" dirty="0"/>
          </a:p>
        </p:txBody>
      </p:sp>
      <p:sp>
        <p:nvSpPr>
          <p:cNvPr id="10" name="Title 1"/>
          <p:cNvSpPr>
            <a:spLocks noGrp="1"/>
          </p:cNvSpPr>
          <p:nvPr>
            <p:ph type="title"/>
          </p:nvPr>
        </p:nvSpPr>
        <p:spPr>
          <a:xfrm>
            <a:off x="0" y="0"/>
            <a:ext cx="9601200" cy="1033670"/>
          </a:xfrm>
        </p:spPr>
        <p:txBody>
          <a:bodyPr>
            <a:normAutofit/>
          </a:bodyPr>
          <a:lstStyle/>
          <a:p>
            <a:r>
              <a:rPr lang="en-US" sz="4800" dirty="0" err="1" smtClean="0">
                <a:solidFill>
                  <a:srgbClr val="C00000"/>
                </a:solidFill>
                <a:latin typeface="Cooper Black" panose="0208090404030B020404" pitchFamily="18" charset="0"/>
              </a:rPr>
              <a:t>Rlc</a:t>
            </a:r>
            <a:r>
              <a:rPr lang="en-US" sz="4800" dirty="0" smtClean="0">
                <a:solidFill>
                  <a:srgbClr val="C00000"/>
                </a:solidFill>
                <a:latin typeface="Cooper Black" panose="0208090404030B020404" pitchFamily="18" charset="0"/>
              </a:rPr>
              <a:t>. </a:t>
            </a:r>
            <a:r>
              <a:rPr lang="en-US" sz="4800" dirty="0" err="1" smtClean="0">
                <a:solidFill>
                  <a:srgbClr val="C00000"/>
                </a:solidFill>
                <a:latin typeface="Cooper Black" panose="0208090404030B020404" pitchFamily="18" charset="0"/>
              </a:rPr>
              <a:t>Sanyung</a:t>
            </a:r>
            <a:r>
              <a:rPr lang="en-US" sz="4800" dirty="0" smtClean="0">
                <a:solidFill>
                  <a:srgbClr val="C00000"/>
                </a:solidFill>
                <a:latin typeface="Cooper Black" panose="0208090404030B020404" pitchFamily="18" charset="0"/>
              </a:rPr>
              <a:t> Ruby (1995)</a:t>
            </a:r>
            <a:endParaRPr lang="en-US" sz="4800" dirty="0">
              <a:solidFill>
                <a:srgbClr val="C00000"/>
              </a:solidFill>
              <a:latin typeface="Cooper Black" panose="0208090404030B020404" pitchFamily="18" charset="0"/>
            </a:endParaRPr>
          </a:p>
        </p:txBody>
      </p:sp>
      <p:pic>
        <p:nvPicPr>
          <p:cNvPr id="12" name="Picture 11"/>
          <p:cNvPicPr>
            <a:picLocks noChangeAspect="1"/>
          </p:cNvPicPr>
          <p:nvPr/>
        </p:nvPicPr>
        <p:blipFill>
          <a:blip r:embed="rId3"/>
          <a:stretch>
            <a:fillRect/>
          </a:stretch>
        </p:blipFill>
        <p:spPr>
          <a:xfrm>
            <a:off x="6095996" y="1734309"/>
            <a:ext cx="5954643" cy="4465982"/>
          </a:xfrm>
          <a:prstGeom prst="rect">
            <a:avLst/>
          </a:prstGeom>
        </p:spPr>
      </p:pic>
      <p:sp>
        <p:nvSpPr>
          <p:cNvPr id="13" name="TextBox 12"/>
          <p:cNvSpPr txBox="1"/>
          <p:nvPr/>
        </p:nvSpPr>
        <p:spPr>
          <a:xfrm>
            <a:off x="7296646" y="6200291"/>
            <a:ext cx="3559757" cy="646331"/>
          </a:xfrm>
          <a:prstGeom prst="rect">
            <a:avLst/>
          </a:prstGeom>
          <a:noFill/>
        </p:spPr>
        <p:txBody>
          <a:bodyPr wrap="none" rtlCol="0">
            <a:spAutoFit/>
          </a:bodyPr>
          <a:lstStyle/>
          <a:p>
            <a:r>
              <a:rPr lang="en-US" dirty="0" smtClean="0"/>
              <a:t>‘</a:t>
            </a:r>
            <a:r>
              <a:rPr lang="en-US" dirty="0" err="1" smtClean="0"/>
              <a:t>Kuang</a:t>
            </a:r>
            <a:r>
              <a:rPr lang="en-US" dirty="0" smtClean="0"/>
              <a:t> Lung’ 83 </a:t>
            </a:r>
            <a:r>
              <a:rPr lang="en-US" dirty="0" err="1" smtClean="0"/>
              <a:t>pts</a:t>
            </a:r>
            <a:r>
              <a:rPr lang="en-US" dirty="0" smtClean="0"/>
              <a:t> AM/AOS (2001)</a:t>
            </a:r>
          </a:p>
          <a:p>
            <a:pPr algn="ctr"/>
            <a:r>
              <a:rPr lang="en-US" dirty="0" smtClean="0"/>
              <a:t>NS 17.7 cm</a:t>
            </a:r>
            <a:endParaRPr lang="en-US" dirty="0"/>
          </a:p>
        </p:txBody>
      </p:sp>
      <p:sp>
        <p:nvSpPr>
          <p:cNvPr id="15" name="Content Placeholder 2"/>
          <p:cNvSpPr>
            <a:spLocks noGrp="1"/>
          </p:cNvSpPr>
          <p:nvPr>
            <p:ph idx="1"/>
          </p:nvPr>
        </p:nvSpPr>
        <p:spPr>
          <a:xfrm>
            <a:off x="3162848" y="1141415"/>
            <a:ext cx="5910470" cy="592894"/>
          </a:xfrm>
        </p:spPr>
        <p:txBody>
          <a:bodyPr/>
          <a:lstStyle/>
          <a:p>
            <a:r>
              <a:rPr lang="en-US" dirty="0" err="1" smtClean="0"/>
              <a:t>Rlc</a:t>
            </a:r>
            <a:r>
              <a:rPr lang="en-US" dirty="0" smtClean="0"/>
              <a:t>. Waianae Coast x Chia Lin</a:t>
            </a:r>
          </a:p>
          <a:p>
            <a:endParaRPr lang="en-US" dirty="0"/>
          </a:p>
        </p:txBody>
      </p:sp>
      <p:sp>
        <p:nvSpPr>
          <p:cNvPr id="2" name="TextBox 1"/>
          <p:cNvSpPr txBox="1"/>
          <p:nvPr/>
        </p:nvSpPr>
        <p:spPr>
          <a:xfrm>
            <a:off x="8306873" y="206062"/>
            <a:ext cx="3477296" cy="1477328"/>
          </a:xfrm>
          <a:prstGeom prst="rect">
            <a:avLst/>
          </a:prstGeom>
          <a:noFill/>
        </p:spPr>
        <p:txBody>
          <a:bodyPr wrap="square" rtlCol="0">
            <a:spAutoFit/>
          </a:bodyPr>
          <a:lstStyle/>
          <a:p>
            <a:r>
              <a:rPr lang="en-US" dirty="0" smtClean="0"/>
              <a:t>Possible successor to Chia Lin, however, instead of deep red, more ruby red thanks for Waianae Sunset influence. Larger size, vigorous.</a:t>
            </a:r>
            <a:endParaRPr lang="en-US" dirty="0"/>
          </a:p>
        </p:txBody>
      </p:sp>
    </p:spTree>
    <p:extLst>
      <p:ext uri="{BB962C8B-B14F-4D97-AF65-F5344CB8AC3E}">
        <p14:creationId xmlns:p14="http://schemas.microsoft.com/office/powerpoint/2010/main" val="403300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54514" y="815145"/>
            <a:ext cx="3500495" cy="5237633"/>
          </a:xfrm>
          <a:prstGeom prst="rect">
            <a:avLst/>
          </a:prstGeom>
        </p:spPr>
      </p:pic>
      <p:sp>
        <p:nvSpPr>
          <p:cNvPr id="3" name="TextBox 2"/>
          <p:cNvSpPr txBox="1"/>
          <p:nvPr/>
        </p:nvSpPr>
        <p:spPr>
          <a:xfrm>
            <a:off x="4432984" y="6023377"/>
            <a:ext cx="3143553" cy="646331"/>
          </a:xfrm>
          <a:prstGeom prst="rect">
            <a:avLst/>
          </a:prstGeom>
          <a:noFill/>
        </p:spPr>
        <p:txBody>
          <a:bodyPr wrap="none" rtlCol="0">
            <a:spAutoFit/>
          </a:bodyPr>
          <a:lstStyle/>
          <a:p>
            <a:pPr algn="ctr"/>
            <a:r>
              <a:rPr lang="en-US" dirty="0" err="1" smtClean="0"/>
              <a:t>Rlc</a:t>
            </a:r>
            <a:r>
              <a:rPr lang="en-US" dirty="0" smtClean="0"/>
              <a:t>. Village Chief Armani (2006)</a:t>
            </a:r>
          </a:p>
          <a:p>
            <a:pPr algn="ctr"/>
            <a:r>
              <a:rPr lang="en-US" dirty="0" smtClean="0"/>
              <a:t>(</a:t>
            </a:r>
            <a:r>
              <a:rPr lang="en-US" dirty="0" err="1" smtClean="0"/>
              <a:t>Shinfong</a:t>
            </a:r>
            <a:r>
              <a:rPr lang="en-US" dirty="0" smtClean="0"/>
              <a:t> Beauty x Tainan City)</a:t>
            </a:r>
            <a:endParaRPr lang="en-US" dirty="0"/>
          </a:p>
        </p:txBody>
      </p:sp>
      <p:pic>
        <p:nvPicPr>
          <p:cNvPr id="4" name="Picture 3"/>
          <p:cNvPicPr>
            <a:picLocks noChangeAspect="1"/>
          </p:cNvPicPr>
          <p:nvPr/>
        </p:nvPicPr>
        <p:blipFill rotWithShape="1">
          <a:blip r:embed="rId3"/>
          <a:srcRect l="1518" t="8740" r="53361" b="7564"/>
          <a:stretch/>
        </p:blipFill>
        <p:spPr>
          <a:xfrm>
            <a:off x="0" y="1206838"/>
            <a:ext cx="4254515" cy="4436990"/>
          </a:xfrm>
          <a:prstGeom prst="rect">
            <a:avLst/>
          </a:prstGeom>
        </p:spPr>
      </p:pic>
      <p:sp>
        <p:nvSpPr>
          <p:cNvPr id="5" name="TextBox 4"/>
          <p:cNvSpPr txBox="1"/>
          <p:nvPr/>
        </p:nvSpPr>
        <p:spPr>
          <a:xfrm>
            <a:off x="719275" y="5597660"/>
            <a:ext cx="2815964" cy="646331"/>
          </a:xfrm>
          <a:prstGeom prst="rect">
            <a:avLst/>
          </a:prstGeom>
          <a:noFill/>
        </p:spPr>
        <p:txBody>
          <a:bodyPr wrap="none" rtlCol="0">
            <a:spAutoFit/>
          </a:bodyPr>
          <a:lstStyle/>
          <a:p>
            <a:pPr algn="ctr"/>
            <a:r>
              <a:rPr lang="en-US" dirty="0" err="1" smtClean="0"/>
              <a:t>Rlc</a:t>
            </a:r>
            <a:r>
              <a:rPr lang="en-US" dirty="0" smtClean="0"/>
              <a:t>. </a:t>
            </a:r>
            <a:r>
              <a:rPr lang="en-US" dirty="0" err="1" smtClean="0"/>
              <a:t>Shinfong</a:t>
            </a:r>
            <a:r>
              <a:rPr lang="en-US" dirty="0" smtClean="0"/>
              <a:t> Beauty (1998)</a:t>
            </a:r>
          </a:p>
          <a:p>
            <a:pPr algn="ctr"/>
            <a:r>
              <a:rPr lang="en-US" dirty="0" smtClean="0"/>
              <a:t>(</a:t>
            </a:r>
            <a:r>
              <a:rPr lang="en-US" dirty="0" err="1" smtClean="0"/>
              <a:t>Shinfong</a:t>
            </a:r>
            <a:r>
              <a:rPr lang="en-US" dirty="0" smtClean="0"/>
              <a:t> Lisa x Chia Lin)</a:t>
            </a:r>
            <a:endParaRPr lang="en-US" dirty="0"/>
          </a:p>
        </p:txBody>
      </p:sp>
      <p:pic>
        <p:nvPicPr>
          <p:cNvPr id="6" name="Picture 5"/>
          <p:cNvPicPr>
            <a:picLocks noChangeAspect="1"/>
          </p:cNvPicPr>
          <p:nvPr/>
        </p:nvPicPr>
        <p:blipFill>
          <a:blip r:embed="rId4"/>
          <a:stretch>
            <a:fillRect/>
          </a:stretch>
        </p:blipFill>
        <p:spPr>
          <a:xfrm>
            <a:off x="7755010" y="1206838"/>
            <a:ext cx="4436990" cy="4436990"/>
          </a:xfrm>
          <a:prstGeom prst="rect">
            <a:avLst/>
          </a:prstGeom>
        </p:spPr>
      </p:pic>
      <p:sp>
        <p:nvSpPr>
          <p:cNvPr id="7" name="TextBox 6"/>
          <p:cNvSpPr txBox="1"/>
          <p:nvPr/>
        </p:nvSpPr>
        <p:spPr>
          <a:xfrm>
            <a:off x="8451710" y="5561712"/>
            <a:ext cx="3043590" cy="923330"/>
          </a:xfrm>
          <a:prstGeom prst="rect">
            <a:avLst/>
          </a:prstGeom>
          <a:noFill/>
        </p:spPr>
        <p:txBody>
          <a:bodyPr wrap="none" rtlCol="0">
            <a:spAutoFit/>
          </a:bodyPr>
          <a:lstStyle/>
          <a:p>
            <a:pPr algn="ctr"/>
            <a:r>
              <a:rPr lang="en-US" dirty="0" err="1" smtClean="0"/>
              <a:t>Rlc</a:t>
            </a:r>
            <a:r>
              <a:rPr lang="en-US" dirty="0" smtClean="0"/>
              <a:t>. Tony Marcus Bailey (2010)</a:t>
            </a:r>
          </a:p>
          <a:p>
            <a:pPr algn="ctr"/>
            <a:r>
              <a:rPr lang="en-US" dirty="0" smtClean="0"/>
              <a:t>(Chia Lin x Prince of Tides)</a:t>
            </a:r>
          </a:p>
          <a:p>
            <a:pPr algn="ctr"/>
            <a:r>
              <a:rPr lang="en-US" dirty="0" smtClean="0"/>
              <a:t>‘Amanda’ </a:t>
            </a:r>
            <a:r>
              <a:rPr lang="en-US" dirty="0" err="1" smtClean="0"/>
              <a:t>unawarded</a:t>
            </a:r>
            <a:endParaRPr lang="en-US" dirty="0"/>
          </a:p>
        </p:txBody>
      </p:sp>
      <p:sp>
        <p:nvSpPr>
          <p:cNvPr id="8" name="Title 1"/>
          <p:cNvSpPr txBox="1">
            <a:spLocks/>
          </p:cNvSpPr>
          <p:nvPr/>
        </p:nvSpPr>
        <p:spPr>
          <a:xfrm>
            <a:off x="0" y="-1"/>
            <a:ext cx="8706678" cy="967409"/>
          </a:xfrm>
          <a:prstGeom prst="rect">
            <a:avLst/>
          </a:prstGeom>
        </p:spPr>
        <p:txBody>
          <a:bodyPr>
            <a:normAutofit/>
          </a:bodyPr>
          <a:lstStyle>
            <a:lvl1pPr marL="0" indent="0" algn="l" defTabSz="914400" rtl="0" eaLnBrk="1" latinLnBrk="0" hangingPunct="1">
              <a:lnSpc>
                <a:spcPct val="90000"/>
              </a:lnSpc>
              <a:spcBef>
                <a:spcPct val="0"/>
              </a:spcBef>
              <a:buFont typeface="Arial" pitchFamily="34" charset="0"/>
              <a:buNone/>
              <a:defRPr sz="4000" kern="1200">
                <a:solidFill>
                  <a:schemeClr val="accent1"/>
                </a:solidFill>
                <a:latin typeface="+mj-lt"/>
                <a:ea typeface="+mj-ea"/>
                <a:cs typeface="+mj-cs"/>
              </a:defRPr>
            </a:lvl1pPr>
          </a:lstStyle>
          <a:p>
            <a:r>
              <a:rPr lang="en-US" sz="4800" dirty="0" smtClean="0">
                <a:solidFill>
                  <a:srgbClr val="C00000"/>
                </a:solidFill>
                <a:latin typeface="Cooper Black" panose="0208090404030B020404" pitchFamily="18" charset="0"/>
              </a:rPr>
              <a:t>Newer hybrids – Chia Lin</a:t>
            </a:r>
            <a:endParaRPr lang="en-US" sz="4800" dirty="0">
              <a:solidFill>
                <a:srgbClr val="C00000"/>
              </a:solidFill>
              <a:latin typeface="Cooper Black" panose="0208090404030B020404" pitchFamily="18" charset="0"/>
            </a:endParaRPr>
          </a:p>
        </p:txBody>
      </p:sp>
      <p:sp>
        <p:nvSpPr>
          <p:cNvPr id="9" name="TextBox 8"/>
          <p:cNvSpPr txBox="1"/>
          <p:nvPr/>
        </p:nvSpPr>
        <p:spPr>
          <a:xfrm>
            <a:off x="7907628" y="6509"/>
            <a:ext cx="4284371" cy="1200329"/>
          </a:xfrm>
          <a:prstGeom prst="rect">
            <a:avLst/>
          </a:prstGeom>
          <a:noFill/>
        </p:spPr>
        <p:txBody>
          <a:bodyPr wrap="square" rtlCol="0">
            <a:spAutoFit/>
          </a:bodyPr>
          <a:lstStyle/>
          <a:p>
            <a:r>
              <a:rPr lang="en-US" dirty="0" smtClean="0"/>
              <a:t>And many more Chia Lin hybrids, worthy of awards. No AOS award is currently given to these cross, possibly because these hybrids are not yet widely available.</a:t>
            </a:r>
            <a:endParaRPr lang="en-US" dirty="0"/>
          </a:p>
        </p:txBody>
      </p:sp>
    </p:spTree>
    <p:extLst>
      <p:ext uri="{BB962C8B-B14F-4D97-AF65-F5344CB8AC3E}">
        <p14:creationId xmlns:p14="http://schemas.microsoft.com/office/powerpoint/2010/main" val="38430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86536" y="1484812"/>
            <a:ext cx="5787337" cy="3855813"/>
          </a:xfrm>
          <a:prstGeom prst="rect">
            <a:avLst/>
          </a:prstGeom>
        </p:spPr>
      </p:pic>
      <p:sp>
        <p:nvSpPr>
          <p:cNvPr id="3" name="Title 1"/>
          <p:cNvSpPr txBox="1">
            <a:spLocks/>
          </p:cNvSpPr>
          <p:nvPr/>
        </p:nvSpPr>
        <p:spPr>
          <a:xfrm>
            <a:off x="0" y="-1"/>
            <a:ext cx="8176591" cy="967409"/>
          </a:xfrm>
          <a:prstGeom prst="rect">
            <a:avLst/>
          </a:prstGeom>
        </p:spPr>
        <p:txBody>
          <a:bodyPr>
            <a:normAutofit/>
          </a:bodyPr>
          <a:lstStyle>
            <a:lvl1pPr marL="0" indent="0" algn="l" defTabSz="914400" rtl="0" eaLnBrk="1" latinLnBrk="0" hangingPunct="1">
              <a:lnSpc>
                <a:spcPct val="90000"/>
              </a:lnSpc>
              <a:spcBef>
                <a:spcPct val="0"/>
              </a:spcBef>
              <a:buFont typeface="Arial" pitchFamily="34" charset="0"/>
              <a:buNone/>
              <a:defRPr sz="4000" kern="1200">
                <a:solidFill>
                  <a:schemeClr val="accent1"/>
                </a:solidFill>
                <a:latin typeface="+mj-lt"/>
                <a:ea typeface="+mj-ea"/>
                <a:cs typeface="+mj-cs"/>
              </a:defRPr>
            </a:lvl1pPr>
          </a:lstStyle>
          <a:p>
            <a:r>
              <a:rPr lang="en-US" sz="4800" dirty="0" smtClean="0">
                <a:solidFill>
                  <a:srgbClr val="C00000"/>
                </a:solidFill>
                <a:latin typeface="Cooper Black" panose="0208090404030B020404" pitchFamily="18" charset="0"/>
              </a:rPr>
              <a:t>Newer hybrids - Oconee</a:t>
            </a:r>
            <a:endParaRPr lang="en-US" sz="4800" dirty="0">
              <a:solidFill>
                <a:srgbClr val="C00000"/>
              </a:solidFill>
              <a:latin typeface="Cooper Black" panose="0208090404030B020404" pitchFamily="18" charset="0"/>
            </a:endParaRPr>
          </a:p>
        </p:txBody>
      </p:sp>
      <p:pic>
        <p:nvPicPr>
          <p:cNvPr id="5" name="Picture 4"/>
          <p:cNvPicPr>
            <a:picLocks noChangeAspect="1"/>
          </p:cNvPicPr>
          <p:nvPr/>
        </p:nvPicPr>
        <p:blipFill rotWithShape="1">
          <a:blip r:embed="rId3"/>
          <a:srcRect l="3861" t="14538" r="51324" b="8831"/>
          <a:stretch/>
        </p:blipFill>
        <p:spPr>
          <a:xfrm>
            <a:off x="-3315" y="1484812"/>
            <a:ext cx="4010774" cy="3855813"/>
          </a:xfrm>
          <a:prstGeom prst="rect">
            <a:avLst/>
          </a:prstGeom>
        </p:spPr>
      </p:pic>
      <p:sp>
        <p:nvSpPr>
          <p:cNvPr id="6" name="TextBox 5"/>
          <p:cNvSpPr txBox="1"/>
          <p:nvPr/>
        </p:nvSpPr>
        <p:spPr>
          <a:xfrm>
            <a:off x="364444" y="5269402"/>
            <a:ext cx="3275256" cy="1200329"/>
          </a:xfrm>
          <a:prstGeom prst="rect">
            <a:avLst/>
          </a:prstGeom>
          <a:noFill/>
        </p:spPr>
        <p:txBody>
          <a:bodyPr wrap="none" rtlCol="0">
            <a:spAutoFit/>
          </a:bodyPr>
          <a:lstStyle/>
          <a:p>
            <a:pPr algn="ctr"/>
            <a:r>
              <a:rPr lang="en-US" dirty="0" err="1" smtClean="0"/>
              <a:t>Rlc</a:t>
            </a:r>
            <a:r>
              <a:rPr lang="en-US" dirty="0" smtClean="0"/>
              <a:t>. Barney Garrison</a:t>
            </a:r>
            <a:r>
              <a:rPr lang="en-US" dirty="0"/>
              <a:t>(2004</a:t>
            </a:r>
            <a:r>
              <a:rPr lang="en-US" dirty="0" smtClean="0"/>
              <a:t>)</a:t>
            </a:r>
          </a:p>
          <a:p>
            <a:pPr algn="ctr"/>
            <a:r>
              <a:rPr lang="en-US" dirty="0" smtClean="0"/>
              <a:t>(</a:t>
            </a:r>
            <a:r>
              <a:rPr lang="en-US" dirty="0" err="1" smtClean="0"/>
              <a:t>Yonges</a:t>
            </a:r>
            <a:r>
              <a:rPr lang="en-US" dirty="0" smtClean="0"/>
              <a:t> Island x Owen Holmes)</a:t>
            </a:r>
          </a:p>
          <a:p>
            <a:pPr algn="ctr"/>
            <a:r>
              <a:rPr lang="en-US" dirty="0" smtClean="0"/>
              <a:t> ‘Walton’ 83 </a:t>
            </a:r>
            <a:r>
              <a:rPr lang="en-US" dirty="0" err="1" smtClean="0"/>
              <a:t>pts</a:t>
            </a:r>
            <a:r>
              <a:rPr lang="en-US" dirty="0" smtClean="0"/>
              <a:t> AM/AOS (2015)</a:t>
            </a:r>
          </a:p>
          <a:p>
            <a:pPr algn="ctr"/>
            <a:r>
              <a:rPr lang="en-US" dirty="0" smtClean="0"/>
              <a:t>Color: ruby red flared magenta</a:t>
            </a:r>
            <a:endParaRPr lang="en-US" dirty="0"/>
          </a:p>
        </p:txBody>
      </p:sp>
      <p:sp>
        <p:nvSpPr>
          <p:cNvPr id="8" name="TextBox 7"/>
          <p:cNvSpPr txBox="1"/>
          <p:nvPr/>
        </p:nvSpPr>
        <p:spPr>
          <a:xfrm>
            <a:off x="4088295" y="5317746"/>
            <a:ext cx="3617208" cy="923330"/>
          </a:xfrm>
          <a:prstGeom prst="rect">
            <a:avLst/>
          </a:prstGeom>
          <a:noFill/>
        </p:spPr>
        <p:txBody>
          <a:bodyPr wrap="none" rtlCol="0">
            <a:spAutoFit/>
          </a:bodyPr>
          <a:lstStyle/>
          <a:p>
            <a:pPr algn="ctr"/>
            <a:r>
              <a:rPr lang="en-US" dirty="0" err="1" smtClean="0"/>
              <a:t>Rlc</a:t>
            </a:r>
            <a:r>
              <a:rPr lang="en-US" dirty="0" smtClean="0"/>
              <a:t>. Heaven’s Gate (2015)</a:t>
            </a:r>
          </a:p>
          <a:p>
            <a:pPr algn="ctr"/>
            <a:r>
              <a:rPr lang="en-US" dirty="0" smtClean="0"/>
              <a:t>(Leonard Smith x Carolina Splendor)</a:t>
            </a:r>
          </a:p>
          <a:p>
            <a:pPr algn="ctr"/>
            <a:r>
              <a:rPr lang="en-US" dirty="0" smtClean="0"/>
              <a:t>‘</a:t>
            </a:r>
            <a:r>
              <a:rPr lang="en-US" dirty="0" err="1" smtClean="0"/>
              <a:t>Crystelle</a:t>
            </a:r>
            <a:r>
              <a:rPr lang="en-US" dirty="0" smtClean="0"/>
              <a:t>’ 87 </a:t>
            </a:r>
            <a:r>
              <a:rPr lang="en-US" dirty="0" err="1" smtClean="0"/>
              <a:t>pts</a:t>
            </a:r>
            <a:r>
              <a:rPr lang="en-US" dirty="0" smtClean="0"/>
              <a:t> AM/AOS (2018)</a:t>
            </a:r>
            <a:endParaRPr lang="en-US" dirty="0"/>
          </a:p>
        </p:txBody>
      </p:sp>
      <p:pic>
        <p:nvPicPr>
          <p:cNvPr id="9" name="Picture 8"/>
          <p:cNvPicPr>
            <a:picLocks noChangeAspect="1"/>
          </p:cNvPicPr>
          <p:nvPr/>
        </p:nvPicPr>
        <p:blipFill rotWithShape="1">
          <a:blip r:embed="rId4"/>
          <a:srcRect l="7421" t="1233" r="9887"/>
          <a:stretch/>
        </p:blipFill>
        <p:spPr>
          <a:xfrm>
            <a:off x="7897123" y="1484812"/>
            <a:ext cx="4294877" cy="3847333"/>
          </a:xfrm>
          <a:prstGeom prst="rect">
            <a:avLst/>
          </a:prstGeom>
        </p:spPr>
      </p:pic>
      <p:sp>
        <p:nvSpPr>
          <p:cNvPr id="10" name="TextBox 9"/>
          <p:cNvSpPr txBox="1"/>
          <p:nvPr/>
        </p:nvSpPr>
        <p:spPr>
          <a:xfrm>
            <a:off x="8330410" y="5387884"/>
            <a:ext cx="3428302" cy="923330"/>
          </a:xfrm>
          <a:prstGeom prst="rect">
            <a:avLst/>
          </a:prstGeom>
          <a:noFill/>
        </p:spPr>
        <p:txBody>
          <a:bodyPr wrap="square" rtlCol="0">
            <a:spAutoFit/>
          </a:bodyPr>
          <a:lstStyle/>
          <a:p>
            <a:pPr algn="ctr"/>
            <a:r>
              <a:rPr lang="en-US" dirty="0" err="1" smtClean="0"/>
              <a:t>Rlc</a:t>
            </a:r>
            <a:r>
              <a:rPr lang="en-US" dirty="0" smtClean="0"/>
              <a:t>. </a:t>
            </a:r>
            <a:r>
              <a:rPr lang="en-US" dirty="0" err="1" smtClean="0"/>
              <a:t>Memoria</a:t>
            </a:r>
            <a:r>
              <a:rPr lang="en-US" dirty="0" smtClean="0"/>
              <a:t> Claus Graf (2012)</a:t>
            </a:r>
          </a:p>
          <a:p>
            <a:pPr algn="ctr"/>
            <a:r>
              <a:rPr lang="en-US" dirty="0" smtClean="0"/>
              <a:t>(</a:t>
            </a:r>
            <a:r>
              <a:rPr lang="en-US" dirty="0" err="1" smtClean="0"/>
              <a:t>Mem</a:t>
            </a:r>
            <a:r>
              <a:rPr lang="en-US" dirty="0" smtClean="0"/>
              <a:t>. Hans Graf x </a:t>
            </a:r>
            <a:r>
              <a:rPr lang="en-US" dirty="0" err="1" smtClean="0"/>
              <a:t>Goldenzelle</a:t>
            </a:r>
            <a:r>
              <a:rPr lang="en-US" dirty="0" smtClean="0"/>
              <a:t>)</a:t>
            </a:r>
          </a:p>
          <a:p>
            <a:pPr algn="ctr"/>
            <a:r>
              <a:rPr lang="en-US" dirty="0" smtClean="0"/>
              <a:t>C. </a:t>
            </a:r>
            <a:r>
              <a:rPr lang="en-US" dirty="0"/>
              <a:t>b</a:t>
            </a:r>
            <a:r>
              <a:rPr lang="en-US" dirty="0" smtClean="0"/>
              <a:t>icolor = 15.84%</a:t>
            </a:r>
            <a:endParaRPr lang="en-US" dirty="0"/>
          </a:p>
        </p:txBody>
      </p:sp>
      <p:sp>
        <p:nvSpPr>
          <p:cNvPr id="2" name="TextBox 1"/>
          <p:cNvSpPr txBox="1"/>
          <p:nvPr/>
        </p:nvSpPr>
        <p:spPr>
          <a:xfrm>
            <a:off x="7456868" y="90152"/>
            <a:ext cx="4597757" cy="1200329"/>
          </a:xfrm>
          <a:prstGeom prst="rect">
            <a:avLst/>
          </a:prstGeom>
          <a:noFill/>
        </p:spPr>
        <p:txBody>
          <a:bodyPr wrap="square" rtlCol="0">
            <a:spAutoFit/>
          </a:bodyPr>
          <a:lstStyle/>
          <a:p>
            <a:r>
              <a:rPr lang="en-US" dirty="0" smtClean="0"/>
              <a:t>Here are more of Oconee’s progeny, noted the unusual magenta on red flare on Barney Garrison, and the unusual but still pleasing form and glossy texture of </a:t>
            </a:r>
            <a:r>
              <a:rPr lang="en-US" dirty="0" err="1" smtClean="0"/>
              <a:t>Mem</a:t>
            </a:r>
            <a:r>
              <a:rPr lang="en-US" dirty="0" smtClean="0"/>
              <a:t> Claus Graf</a:t>
            </a:r>
            <a:endParaRPr lang="en-US" dirty="0"/>
          </a:p>
        </p:txBody>
      </p:sp>
    </p:spTree>
    <p:extLst>
      <p:ext uri="{BB962C8B-B14F-4D97-AF65-F5344CB8AC3E}">
        <p14:creationId xmlns:p14="http://schemas.microsoft.com/office/powerpoint/2010/main" val="297310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034"/>
            <a:ext cx="9601200" cy="1219200"/>
          </a:xfrm>
        </p:spPr>
        <p:txBody>
          <a:bodyPr>
            <a:normAutofit/>
          </a:bodyPr>
          <a:lstStyle/>
          <a:p>
            <a:r>
              <a:rPr lang="en-US" sz="4800" dirty="0" smtClean="0">
                <a:solidFill>
                  <a:srgbClr val="C00000"/>
                </a:solidFill>
                <a:latin typeface="Cooper Black" panose="0208090404030B020404" pitchFamily="18" charset="0"/>
              </a:rPr>
              <a:t>C. Circle of Life</a:t>
            </a:r>
            <a:endParaRPr lang="en-US" sz="4800" dirty="0">
              <a:solidFill>
                <a:srgbClr val="C00000"/>
              </a:solidFill>
              <a:latin typeface="Cooper Black" panose="0208090404030B020404" pitchFamily="18" charset="0"/>
            </a:endParaRPr>
          </a:p>
        </p:txBody>
      </p:sp>
      <p:pic>
        <p:nvPicPr>
          <p:cNvPr id="6" name="Picture 5"/>
          <p:cNvPicPr>
            <a:picLocks noChangeAspect="1"/>
          </p:cNvPicPr>
          <p:nvPr/>
        </p:nvPicPr>
        <p:blipFill rotWithShape="1">
          <a:blip r:embed="rId2"/>
          <a:srcRect l="2027" t="10191" r="47249" b="6838"/>
          <a:stretch/>
        </p:blipFill>
        <p:spPr>
          <a:xfrm>
            <a:off x="5383696" y="349969"/>
            <a:ext cx="6599582" cy="6069495"/>
          </a:xfrm>
          <a:prstGeom prst="rect">
            <a:avLst/>
          </a:prstGeom>
        </p:spPr>
      </p:pic>
      <p:sp>
        <p:nvSpPr>
          <p:cNvPr id="7" name="Content Placeholder 2"/>
          <p:cNvSpPr>
            <a:spLocks noGrp="1"/>
          </p:cNvSpPr>
          <p:nvPr>
            <p:ph idx="1"/>
          </p:nvPr>
        </p:nvSpPr>
        <p:spPr>
          <a:xfrm>
            <a:off x="331469" y="1007167"/>
            <a:ext cx="4720759" cy="5599696"/>
          </a:xfrm>
        </p:spPr>
        <p:txBody>
          <a:bodyPr>
            <a:normAutofit fontScale="70000" lnSpcReduction="20000"/>
          </a:bodyPr>
          <a:lstStyle/>
          <a:p>
            <a:r>
              <a:rPr lang="en-US" dirty="0" smtClean="0"/>
              <a:t>Hybridized in 1998 by Frank Fordyce, a well known compact </a:t>
            </a:r>
            <a:r>
              <a:rPr lang="en-US" dirty="0" err="1" smtClean="0"/>
              <a:t>catt</a:t>
            </a:r>
            <a:r>
              <a:rPr lang="en-US" dirty="0" smtClean="0"/>
              <a:t> breeder</a:t>
            </a:r>
          </a:p>
          <a:p>
            <a:r>
              <a:rPr lang="en-US" dirty="0" smtClean="0"/>
              <a:t>Well-known hybrid for breeding bright colorful mini/compact </a:t>
            </a:r>
            <a:r>
              <a:rPr lang="en-US" dirty="0" err="1" smtClean="0"/>
              <a:t>Catts</a:t>
            </a:r>
            <a:r>
              <a:rPr lang="en-US" dirty="0" smtClean="0"/>
              <a:t>, especially reds</a:t>
            </a:r>
          </a:p>
          <a:p>
            <a:r>
              <a:rPr lang="en-US" dirty="0" smtClean="0"/>
              <a:t>The hybrids crossed with standards has reached approximately 11.5cm NS flowers with a compact plant stature</a:t>
            </a:r>
          </a:p>
          <a:p>
            <a:r>
              <a:rPr lang="en-US" dirty="0" smtClean="0"/>
              <a:t>This regain popularity as another starting point and major influence of modern standard reds which typically lack C. </a:t>
            </a:r>
            <a:r>
              <a:rPr lang="en-US" dirty="0" err="1" smtClean="0"/>
              <a:t>coccinea</a:t>
            </a:r>
            <a:endParaRPr lang="en-US" dirty="0"/>
          </a:p>
          <a:p>
            <a:r>
              <a:rPr lang="en-US" dirty="0" smtClean="0"/>
              <a:t>Provide more vibrant color to its </a:t>
            </a:r>
            <a:r>
              <a:rPr lang="en-US" dirty="0" err="1" smtClean="0"/>
              <a:t>offsprings</a:t>
            </a:r>
            <a:r>
              <a:rPr lang="en-US" dirty="0"/>
              <a:t> </a:t>
            </a:r>
            <a:r>
              <a:rPr lang="en-US" dirty="0" smtClean="0"/>
              <a:t>at the cost of slightly smaller flower and smaller lip.</a:t>
            </a:r>
          </a:p>
          <a:p>
            <a:r>
              <a:rPr lang="en-US" dirty="0" smtClean="0"/>
              <a:t>However, do you still remember the time where the best red was less than 13cm. Who knows what the future will hold for these hybrids. </a:t>
            </a:r>
          </a:p>
        </p:txBody>
      </p:sp>
    </p:spTree>
    <p:extLst>
      <p:ext uri="{BB962C8B-B14F-4D97-AF65-F5344CB8AC3E}">
        <p14:creationId xmlns:p14="http://schemas.microsoft.com/office/powerpoint/2010/main" val="182155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034"/>
            <a:ext cx="9601200" cy="1219200"/>
          </a:xfrm>
        </p:spPr>
        <p:txBody>
          <a:bodyPr>
            <a:normAutofit/>
          </a:bodyPr>
          <a:lstStyle/>
          <a:p>
            <a:r>
              <a:rPr lang="en-US" sz="4800" dirty="0" smtClean="0">
                <a:solidFill>
                  <a:srgbClr val="C00000"/>
                </a:solidFill>
                <a:latin typeface="Cooper Black" panose="0208090404030B020404" pitchFamily="18" charset="0"/>
              </a:rPr>
              <a:t>Hybrids with C. Circle of Life</a:t>
            </a:r>
            <a:endParaRPr lang="en-US" sz="4800" dirty="0">
              <a:solidFill>
                <a:srgbClr val="C00000"/>
              </a:solidFill>
              <a:latin typeface="Cooper Black" panose="0208090404030B020404" pitchFamily="18" charset="0"/>
            </a:endParaRPr>
          </a:p>
        </p:txBody>
      </p:sp>
      <p:pic>
        <p:nvPicPr>
          <p:cNvPr id="5" name="Picture 4"/>
          <p:cNvPicPr>
            <a:picLocks noChangeAspect="1"/>
          </p:cNvPicPr>
          <p:nvPr/>
        </p:nvPicPr>
        <p:blipFill rotWithShape="1">
          <a:blip r:embed="rId2"/>
          <a:srcRect l="26904" t="23723" r="29148" b="18355"/>
          <a:stretch/>
        </p:blipFill>
        <p:spPr>
          <a:xfrm>
            <a:off x="0" y="1007166"/>
            <a:ext cx="6258404" cy="4637422"/>
          </a:xfrm>
          <a:prstGeom prst="rect">
            <a:avLst/>
          </a:prstGeom>
        </p:spPr>
      </p:pic>
      <p:sp>
        <p:nvSpPr>
          <p:cNvPr id="4" name="TextBox 3"/>
          <p:cNvSpPr txBox="1"/>
          <p:nvPr/>
        </p:nvSpPr>
        <p:spPr>
          <a:xfrm>
            <a:off x="1207637" y="5644588"/>
            <a:ext cx="3843130" cy="923330"/>
          </a:xfrm>
          <a:prstGeom prst="rect">
            <a:avLst/>
          </a:prstGeom>
          <a:noFill/>
        </p:spPr>
        <p:txBody>
          <a:bodyPr wrap="square" rtlCol="0">
            <a:spAutoFit/>
          </a:bodyPr>
          <a:lstStyle/>
          <a:p>
            <a:pPr algn="ctr"/>
            <a:r>
              <a:rPr lang="en-US" dirty="0" err="1" smtClean="0"/>
              <a:t>Rlc</a:t>
            </a:r>
            <a:r>
              <a:rPr lang="en-US" dirty="0" smtClean="0"/>
              <a:t>. </a:t>
            </a:r>
            <a:r>
              <a:rPr lang="en-US" dirty="0" err="1" smtClean="0"/>
              <a:t>Memoria</a:t>
            </a:r>
            <a:r>
              <a:rPr lang="en-US" dirty="0" smtClean="0"/>
              <a:t> Frank Fordyce (2011)</a:t>
            </a:r>
          </a:p>
          <a:p>
            <a:pPr algn="ctr"/>
            <a:r>
              <a:rPr lang="en-US" dirty="0" smtClean="0"/>
              <a:t>(</a:t>
            </a:r>
            <a:r>
              <a:rPr lang="en-US" dirty="0" err="1" smtClean="0"/>
              <a:t>Rlc</a:t>
            </a:r>
            <a:r>
              <a:rPr lang="en-US" dirty="0" smtClean="0"/>
              <a:t>. Chia Lin x C. Circle of Life)</a:t>
            </a:r>
          </a:p>
          <a:p>
            <a:pPr algn="ctr"/>
            <a:r>
              <a:rPr lang="en-US" dirty="0" smtClean="0"/>
              <a:t>‘Firehouse’</a:t>
            </a:r>
            <a:endParaRPr lang="en-US" dirty="0"/>
          </a:p>
        </p:txBody>
      </p:sp>
      <p:pic>
        <p:nvPicPr>
          <p:cNvPr id="7" name="Picture 6"/>
          <p:cNvPicPr>
            <a:picLocks noChangeAspect="1"/>
          </p:cNvPicPr>
          <p:nvPr/>
        </p:nvPicPr>
        <p:blipFill>
          <a:blip r:embed="rId3"/>
          <a:stretch>
            <a:fillRect/>
          </a:stretch>
        </p:blipFill>
        <p:spPr>
          <a:xfrm>
            <a:off x="6175513" y="1007166"/>
            <a:ext cx="6016487" cy="4662777"/>
          </a:xfrm>
          <a:prstGeom prst="rect">
            <a:avLst/>
          </a:prstGeom>
        </p:spPr>
      </p:pic>
      <p:sp>
        <p:nvSpPr>
          <p:cNvPr id="8" name="TextBox 7"/>
          <p:cNvSpPr txBox="1"/>
          <p:nvPr/>
        </p:nvSpPr>
        <p:spPr>
          <a:xfrm>
            <a:off x="7494921" y="5644588"/>
            <a:ext cx="3460563" cy="1200329"/>
          </a:xfrm>
          <a:prstGeom prst="rect">
            <a:avLst/>
          </a:prstGeom>
          <a:noFill/>
        </p:spPr>
        <p:txBody>
          <a:bodyPr wrap="none" rtlCol="0">
            <a:spAutoFit/>
          </a:bodyPr>
          <a:lstStyle/>
          <a:p>
            <a:pPr algn="ctr"/>
            <a:r>
              <a:rPr lang="en-US" dirty="0" err="1" smtClean="0"/>
              <a:t>Rlc</a:t>
            </a:r>
            <a:r>
              <a:rPr lang="en-US" dirty="0" smtClean="0"/>
              <a:t>. Oconee Circle (2004)</a:t>
            </a:r>
          </a:p>
          <a:p>
            <a:pPr algn="ctr"/>
            <a:r>
              <a:rPr lang="en-US" dirty="0" smtClean="0"/>
              <a:t>(C. Circle of Life x  </a:t>
            </a:r>
            <a:r>
              <a:rPr lang="en-US" dirty="0" err="1" smtClean="0"/>
              <a:t>Rlc</a:t>
            </a:r>
            <a:r>
              <a:rPr lang="en-US" dirty="0" smtClean="0"/>
              <a:t>. Oconee)</a:t>
            </a:r>
          </a:p>
          <a:p>
            <a:pPr algn="ctr"/>
            <a:r>
              <a:rPr lang="en-US" dirty="0" smtClean="0"/>
              <a:t>‘Lone Jack’ 79 </a:t>
            </a:r>
            <a:r>
              <a:rPr lang="en-US" dirty="0" err="1" smtClean="0"/>
              <a:t>pts</a:t>
            </a:r>
            <a:r>
              <a:rPr lang="en-US" dirty="0" smtClean="0"/>
              <a:t> HCC/AOS (2008)</a:t>
            </a:r>
          </a:p>
          <a:p>
            <a:pPr algn="ctr"/>
            <a:r>
              <a:rPr lang="en-US" dirty="0" smtClean="0"/>
              <a:t>NS 11.5cm</a:t>
            </a:r>
            <a:endParaRPr lang="en-US" dirty="0"/>
          </a:p>
        </p:txBody>
      </p:sp>
    </p:spTree>
    <p:extLst>
      <p:ext uri="{BB962C8B-B14F-4D97-AF65-F5344CB8AC3E}">
        <p14:creationId xmlns:p14="http://schemas.microsoft.com/office/powerpoint/2010/main" val="236979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96" y="174172"/>
            <a:ext cx="9601200" cy="818606"/>
          </a:xfrm>
        </p:spPr>
        <p:txBody>
          <a:bodyPr/>
          <a:lstStyle/>
          <a:p>
            <a:r>
              <a:rPr lang="en-US" dirty="0" smtClean="0">
                <a:latin typeface="Cooper Black" panose="0208090404030B020404" pitchFamily="18" charset="0"/>
              </a:rPr>
              <a:t>Resource</a:t>
            </a:r>
            <a:endParaRPr lang="en-US" dirty="0">
              <a:latin typeface="Cooper Black" panose="0208090404030B020404" pitchFamily="18" charset="0"/>
            </a:endParaRPr>
          </a:p>
        </p:txBody>
      </p:sp>
      <p:sp>
        <p:nvSpPr>
          <p:cNvPr id="3" name="Content Placeholder 2"/>
          <p:cNvSpPr>
            <a:spLocks noGrp="1"/>
          </p:cNvSpPr>
          <p:nvPr>
            <p:ph idx="1"/>
          </p:nvPr>
        </p:nvSpPr>
        <p:spPr>
          <a:xfrm>
            <a:off x="1149531" y="1123406"/>
            <a:ext cx="9745481" cy="4667795"/>
          </a:xfrm>
        </p:spPr>
        <p:txBody>
          <a:bodyPr>
            <a:normAutofit fontScale="92500" lnSpcReduction="20000"/>
          </a:bodyPr>
          <a:lstStyle/>
          <a:p>
            <a:r>
              <a:rPr lang="en-US" dirty="0" err="1" smtClean="0"/>
              <a:t>Orchidwiz</a:t>
            </a:r>
            <a:r>
              <a:rPr lang="en-US" dirty="0" smtClean="0"/>
              <a:t> version 5.0</a:t>
            </a:r>
          </a:p>
          <a:p>
            <a:r>
              <a:rPr lang="en-US" dirty="0" smtClean="0"/>
              <a:t>Orchid Plus Online</a:t>
            </a:r>
          </a:p>
          <a:p>
            <a:r>
              <a:rPr lang="en-US" dirty="0">
                <a:hlinkClick r:id="rId2"/>
              </a:rPr>
              <a:t>http://</a:t>
            </a:r>
            <a:r>
              <a:rPr lang="en-US" dirty="0" smtClean="0">
                <a:hlinkClick r:id="rId2"/>
              </a:rPr>
              <a:t>www.aos.org/orchids/collectors-items/cattleya-tenebrosa.aspx</a:t>
            </a:r>
            <a:r>
              <a:rPr lang="en-US" dirty="0" smtClean="0"/>
              <a:t> </a:t>
            </a:r>
          </a:p>
          <a:p>
            <a:r>
              <a:rPr lang="en-US" dirty="0" smtClean="0"/>
              <a:t>Fordyce, F. (1967). The Well Travelled-Road to Red </a:t>
            </a:r>
            <a:r>
              <a:rPr lang="en-US" dirty="0" err="1" smtClean="0"/>
              <a:t>Cattleyas</a:t>
            </a:r>
            <a:r>
              <a:rPr lang="en-US" dirty="0" smtClean="0"/>
              <a:t>. </a:t>
            </a:r>
            <a:r>
              <a:rPr lang="en-US" i="1" dirty="0" smtClean="0"/>
              <a:t>Orchid Digest</a:t>
            </a:r>
            <a:r>
              <a:rPr lang="en-US" dirty="0" smtClean="0"/>
              <a:t>, 31(10). Retrieved from </a:t>
            </a:r>
            <a:r>
              <a:rPr lang="en-US" dirty="0" smtClean="0">
                <a:hlinkClick r:id="rId3"/>
              </a:rPr>
              <a:t>http</a:t>
            </a:r>
            <a:r>
              <a:rPr lang="en-US" dirty="0">
                <a:hlinkClick r:id="rId3"/>
              </a:rPr>
              <a:t>://</a:t>
            </a:r>
            <a:r>
              <a:rPr lang="en-US" dirty="0" smtClean="0">
                <a:hlinkClick r:id="rId3"/>
              </a:rPr>
              <a:t>dvos.org/Library/Articles%20by%20Frank%20Fordyce/fordyce%207.pdf</a:t>
            </a:r>
            <a:endParaRPr lang="en-US" dirty="0" smtClean="0"/>
          </a:p>
          <a:p>
            <a:r>
              <a:rPr lang="en-US" dirty="0">
                <a:hlinkClick r:id="rId4"/>
              </a:rPr>
              <a:t>http://</a:t>
            </a:r>
            <a:r>
              <a:rPr lang="en-US" dirty="0" smtClean="0">
                <a:hlinkClick r:id="rId4"/>
              </a:rPr>
              <a:t>keithdavisorchids.com/gallery8-myhybridslist.htm</a:t>
            </a:r>
            <a:endParaRPr lang="en-US" dirty="0" smtClean="0"/>
          </a:p>
          <a:p>
            <a:r>
              <a:rPr lang="en-US" dirty="0" smtClean="0"/>
              <a:t>Matsui, S., &amp; Nakamura, M. (1988). Distribution </a:t>
            </a:r>
            <a:r>
              <a:rPr lang="en-US" dirty="0"/>
              <a:t>of Flower Pigments in </a:t>
            </a:r>
            <a:r>
              <a:rPr lang="en-US" dirty="0" err="1"/>
              <a:t>Perianth</a:t>
            </a:r>
            <a:r>
              <a:rPr lang="en-US" dirty="0"/>
              <a:t> </a:t>
            </a:r>
            <a:r>
              <a:rPr lang="en-US" dirty="0" smtClean="0"/>
              <a:t>of </a:t>
            </a:r>
            <a:r>
              <a:rPr lang="en-US" dirty="0" err="1" smtClean="0"/>
              <a:t>Cattleya</a:t>
            </a:r>
            <a:r>
              <a:rPr lang="en-US" dirty="0" smtClean="0"/>
              <a:t> </a:t>
            </a:r>
            <a:r>
              <a:rPr lang="en-US" dirty="0"/>
              <a:t>and Allied Genera </a:t>
            </a:r>
            <a:r>
              <a:rPr lang="en-US" dirty="0" smtClean="0"/>
              <a:t>1: Species. </a:t>
            </a:r>
            <a:r>
              <a:rPr lang="en-US" i="1" dirty="0" smtClean="0"/>
              <a:t>Japanese Society for Horticultural Science</a:t>
            </a:r>
            <a:r>
              <a:rPr lang="en-US" dirty="0" smtClean="0"/>
              <a:t>, 57(2), 222-232.</a:t>
            </a:r>
            <a:endParaRPr lang="en-US" dirty="0"/>
          </a:p>
        </p:txBody>
      </p:sp>
    </p:spTree>
    <p:extLst>
      <p:ext uri="{BB962C8B-B14F-4D97-AF65-F5344CB8AC3E}">
        <p14:creationId xmlns:p14="http://schemas.microsoft.com/office/powerpoint/2010/main" val="167461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629110"/>
            <a:ext cx="12054624" cy="1865126"/>
          </a:xfrm>
          <a:prstGeom prst="rect">
            <a:avLst/>
          </a:prstGeom>
        </p:spPr>
        <p:txBody>
          <a:bodyPr wrap="square">
            <a:spAutoFit/>
          </a:bodyPr>
          <a:lstStyle/>
          <a:p>
            <a:pPr marL="274320" lvl="0" indent="-228600">
              <a:lnSpc>
                <a:spcPct val="90000"/>
              </a:lnSpc>
              <a:spcBef>
                <a:spcPts val="1800"/>
              </a:spcBef>
              <a:buSzPct val="80000"/>
              <a:buFont typeface="Arial" pitchFamily="34" charset="0"/>
              <a:buChar char="•"/>
            </a:pPr>
            <a:r>
              <a:rPr lang="en-US" sz="3200" dirty="0">
                <a:solidFill>
                  <a:srgbClr val="634823"/>
                </a:solidFill>
              </a:rPr>
              <a:t>Matsui, S., &amp; Nakamura, M. (1988). Distribution of Flower Pigments in </a:t>
            </a:r>
            <a:r>
              <a:rPr lang="en-US" sz="3200" dirty="0" err="1">
                <a:solidFill>
                  <a:srgbClr val="634823"/>
                </a:solidFill>
              </a:rPr>
              <a:t>Perianth</a:t>
            </a:r>
            <a:r>
              <a:rPr lang="en-US" sz="3200" dirty="0">
                <a:solidFill>
                  <a:srgbClr val="634823"/>
                </a:solidFill>
              </a:rPr>
              <a:t> of </a:t>
            </a:r>
            <a:r>
              <a:rPr lang="en-US" sz="3200" dirty="0" err="1">
                <a:solidFill>
                  <a:srgbClr val="634823"/>
                </a:solidFill>
              </a:rPr>
              <a:t>Cattleya</a:t>
            </a:r>
            <a:r>
              <a:rPr lang="en-US" sz="3200" dirty="0">
                <a:solidFill>
                  <a:srgbClr val="634823"/>
                </a:solidFill>
              </a:rPr>
              <a:t> and Allied Genera 1: Species. </a:t>
            </a:r>
            <a:r>
              <a:rPr lang="en-US" sz="3200" i="1" dirty="0">
                <a:solidFill>
                  <a:srgbClr val="634823"/>
                </a:solidFill>
              </a:rPr>
              <a:t>Japanese Society for Horticultural Science</a:t>
            </a:r>
            <a:r>
              <a:rPr lang="en-US" sz="3200" dirty="0">
                <a:solidFill>
                  <a:srgbClr val="634823"/>
                </a:solidFill>
              </a:rPr>
              <a:t>, 57(2), 222-232. Retrieved from: </a:t>
            </a:r>
            <a:r>
              <a:rPr lang="en-US" sz="3200" dirty="0">
                <a:solidFill>
                  <a:srgbClr val="634823"/>
                </a:solidFill>
                <a:hlinkClick r:id="rId2"/>
              </a:rPr>
              <a:t>https://www.jstage.jst.go.jp/article/jjshs1925/57/2/57_2_222/_pdf</a:t>
            </a:r>
            <a:r>
              <a:rPr lang="en-US" sz="3200" dirty="0">
                <a:solidFill>
                  <a:srgbClr val="634823"/>
                </a:solidFill>
              </a:rPr>
              <a:t> </a:t>
            </a:r>
          </a:p>
        </p:txBody>
      </p:sp>
      <p:sp>
        <p:nvSpPr>
          <p:cNvPr id="2" name="TextBox 1"/>
          <p:cNvSpPr txBox="1"/>
          <p:nvPr/>
        </p:nvSpPr>
        <p:spPr>
          <a:xfrm>
            <a:off x="1571223" y="515154"/>
            <a:ext cx="8822028" cy="923330"/>
          </a:xfrm>
          <a:prstGeom prst="rect">
            <a:avLst/>
          </a:prstGeom>
          <a:noFill/>
        </p:spPr>
        <p:txBody>
          <a:bodyPr wrap="square" rtlCol="0">
            <a:spAutoFit/>
          </a:bodyPr>
          <a:lstStyle/>
          <a:p>
            <a:r>
              <a:rPr lang="en-US" dirty="0" smtClean="0"/>
              <a:t>This is an interesting article Dan shared a while back. It talks about color pigments in orchids specifically </a:t>
            </a:r>
            <a:r>
              <a:rPr lang="en-US" dirty="0" err="1" smtClean="0"/>
              <a:t>Cattleya</a:t>
            </a:r>
            <a:r>
              <a:rPr lang="en-US" dirty="0" smtClean="0"/>
              <a:t> species and allied, worth checking out, basically there are two group of color pigments beside chlorophyll. They are carotenoids and </a:t>
            </a:r>
            <a:r>
              <a:rPr lang="en-US" dirty="0" err="1" smtClean="0"/>
              <a:t>anthocyanins</a:t>
            </a:r>
            <a:r>
              <a:rPr lang="en-US" dirty="0" smtClean="0"/>
              <a:t>. Next slide</a:t>
            </a:r>
            <a:endParaRPr lang="en-US" dirty="0"/>
          </a:p>
        </p:txBody>
      </p:sp>
    </p:spTree>
    <p:extLst>
      <p:ext uri="{BB962C8B-B14F-4D97-AF65-F5344CB8AC3E}">
        <p14:creationId xmlns:p14="http://schemas.microsoft.com/office/powerpoint/2010/main" val="372016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9426" y="1184856"/>
            <a:ext cx="3418934" cy="2281070"/>
          </a:xfrm>
          <a:prstGeom prst="rect">
            <a:avLst/>
          </a:prstGeom>
        </p:spPr>
      </p:pic>
      <p:sp>
        <p:nvSpPr>
          <p:cNvPr id="5" name="TextBox 4"/>
          <p:cNvSpPr txBox="1"/>
          <p:nvPr/>
        </p:nvSpPr>
        <p:spPr>
          <a:xfrm>
            <a:off x="1296934" y="3465926"/>
            <a:ext cx="2725105" cy="400110"/>
          </a:xfrm>
          <a:prstGeom prst="rect">
            <a:avLst/>
          </a:prstGeom>
          <a:noFill/>
        </p:spPr>
        <p:txBody>
          <a:bodyPr wrap="none" rtlCol="0">
            <a:spAutoFit/>
          </a:bodyPr>
          <a:lstStyle/>
          <a:p>
            <a:r>
              <a:rPr lang="en-US" sz="2000" dirty="0">
                <a:solidFill>
                  <a:srgbClr val="634823"/>
                </a:solidFill>
              </a:rPr>
              <a:t>Gur. </a:t>
            </a:r>
            <a:r>
              <a:rPr lang="en-US" sz="2000" dirty="0" err="1">
                <a:solidFill>
                  <a:srgbClr val="634823"/>
                </a:solidFill>
              </a:rPr>
              <a:t>aurantiaca</a:t>
            </a:r>
            <a:r>
              <a:rPr lang="en-US" sz="2000" dirty="0">
                <a:solidFill>
                  <a:srgbClr val="634823"/>
                </a:solidFill>
              </a:rPr>
              <a:t> (</a:t>
            </a:r>
            <a:r>
              <a:rPr lang="en-US" sz="2000" dirty="0" err="1">
                <a:solidFill>
                  <a:srgbClr val="634823"/>
                </a:solidFill>
              </a:rPr>
              <a:t>Ce&amp;Cp</a:t>
            </a:r>
            <a:r>
              <a:rPr lang="en-US" sz="2000" dirty="0" smtClean="0">
                <a:solidFill>
                  <a:srgbClr val="634823"/>
                </a:solidFill>
              </a:rPr>
              <a:t>)</a:t>
            </a:r>
            <a:endParaRPr lang="en-US" sz="2000" dirty="0"/>
          </a:p>
        </p:txBody>
      </p:sp>
      <p:pic>
        <p:nvPicPr>
          <p:cNvPr id="6" name="Picture 5"/>
          <p:cNvPicPr>
            <a:picLocks noChangeAspect="1"/>
          </p:cNvPicPr>
          <p:nvPr/>
        </p:nvPicPr>
        <p:blipFill>
          <a:blip r:embed="rId3"/>
          <a:stretch>
            <a:fillRect/>
          </a:stretch>
        </p:blipFill>
        <p:spPr>
          <a:xfrm>
            <a:off x="878179" y="4001070"/>
            <a:ext cx="3041428" cy="2281071"/>
          </a:xfrm>
          <a:prstGeom prst="rect">
            <a:avLst/>
          </a:prstGeom>
        </p:spPr>
      </p:pic>
      <p:sp>
        <p:nvSpPr>
          <p:cNvPr id="7" name="TextBox 6"/>
          <p:cNvSpPr txBox="1"/>
          <p:nvPr/>
        </p:nvSpPr>
        <p:spPr>
          <a:xfrm>
            <a:off x="1156213" y="6282141"/>
            <a:ext cx="2485360" cy="369332"/>
          </a:xfrm>
          <a:prstGeom prst="rect">
            <a:avLst/>
          </a:prstGeom>
          <a:noFill/>
        </p:spPr>
        <p:txBody>
          <a:bodyPr wrap="none" rtlCol="0">
            <a:spAutoFit/>
          </a:bodyPr>
          <a:lstStyle/>
          <a:p>
            <a:r>
              <a:rPr lang="en-US" dirty="0"/>
              <a:t>C. </a:t>
            </a:r>
            <a:r>
              <a:rPr lang="en-US" dirty="0" err="1"/>
              <a:t>cinnabarina</a:t>
            </a:r>
            <a:r>
              <a:rPr lang="en-US" dirty="0"/>
              <a:t> (</a:t>
            </a:r>
            <a:r>
              <a:rPr lang="en-US" dirty="0" err="1"/>
              <a:t>Ce&amp;Cp</a:t>
            </a:r>
            <a:r>
              <a:rPr lang="en-US" dirty="0" smtClean="0"/>
              <a:t>) </a:t>
            </a:r>
            <a:endParaRPr lang="en-US" dirty="0"/>
          </a:p>
        </p:txBody>
      </p:sp>
      <p:sp>
        <p:nvSpPr>
          <p:cNvPr id="8" name="Rectangle 7"/>
          <p:cNvSpPr/>
          <p:nvPr/>
        </p:nvSpPr>
        <p:spPr>
          <a:xfrm>
            <a:off x="100169" y="118220"/>
            <a:ext cx="10177171" cy="830997"/>
          </a:xfrm>
          <a:prstGeom prst="rect">
            <a:avLst/>
          </a:prstGeom>
        </p:spPr>
        <p:txBody>
          <a:bodyPr wrap="square">
            <a:spAutoFit/>
          </a:bodyPr>
          <a:lstStyle/>
          <a:p>
            <a:r>
              <a:rPr lang="en-US" sz="4800" dirty="0">
                <a:solidFill>
                  <a:srgbClr val="C00000"/>
                </a:solidFill>
                <a:latin typeface="Cooper Black" panose="0208090404030B020404" pitchFamily="18" charset="0"/>
              </a:rPr>
              <a:t>Carotenoids only species </a:t>
            </a:r>
            <a:endParaRPr lang="en-US" dirty="0"/>
          </a:p>
        </p:txBody>
      </p:sp>
      <p:pic>
        <p:nvPicPr>
          <p:cNvPr id="9" name="Picture 8"/>
          <p:cNvPicPr>
            <a:picLocks noChangeAspect="1"/>
          </p:cNvPicPr>
          <p:nvPr/>
        </p:nvPicPr>
        <p:blipFill>
          <a:blip r:embed="rId4"/>
          <a:stretch>
            <a:fillRect/>
          </a:stretch>
        </p:blipFill>
        <p:spPr>
          <a:xfrm>
            <a:off x="4690712" y="2325391"/>
            <a:ext cx="2959940" cy="3946586"/>
          </a:xfrm>
          <a:prstGeom prst="rect">
            <a:avLst/>
          </a:prstGeom>
        </p:spPr>
      </p:pic>
      <p:sp>
        <p:nvSpPr>
          <p:cNvPr id="11" name="TextBox 10"/>
          <p:cNvSpPr txBox="1"/>
          <p:nvPr/>
        </p:nvSpPr>
        <p:spPr>
          <a:xfrm>
            <a:off x="4982578" y="6282141"/>
            <a:ext cx="2131289" cy="369332"/>
          </a:xfrm>
          <a:prstGeom prst="rect">
            <a:avLst/>
          </a:prstGeom>
          <a:noFill/>
        </p:spPr>
        <p:txBody>
          <a:bodyPr wrap="none" rtlCol="0">
            <a:spAutoFit/>
          </a:bodyPr>
          <a:lstStyle/>
          <a:p>
            <a:r>
              <a:rPr lang="en-US" dirty="0"/>
              <a:t>C. </a:t>
            </a:r>
            <a:r>
              <a:rPr lang="en-US" dirty="0" err="1"/>
              <a:t>dowiana</a:t>
            </a:r>
            <a:r>
              <a:rPr lang="en-US" dirty="0"/>
              <a:t> (</a:t>
            </a:r>
            <a:r>
              <a:rPr lang="en-US" dirty="0" err="1"/>
              <a:t>Cp</a:t>
            </a:r>
            <a:r>
              <a:rPr lang="en-US" dirty="0"/>
              <a:t> only</a:t>
            </a:r>
            <a:r>
              <a:rPr lang="en-US" dirty="0" smtClean="0"/>
              <a:t>)</a:t>
            </a:r>
            <a:endParaRPr lang="en-US" dirty="0"/>
          </a:p>
        </p:txBody>
      </p:sp>
      <p:pic>
        <p:nvPicPr>
          <p:cNvPr id="13" name="Picture 12"/>
          <p:cNvPicPr>
            <a:picLocks noChangeAspect="1"/>
          </p:cNvPicPr>
          <p:nvPr/>
        </p:nvPicPr>
        <p:blipFill>
          <a:blip r:embed="rId5"/>
          <a:stretch>
            <a:fillRect/>
          </a:stretch>
        </p:blipFill>
        <p:spPr>
          <a:xfrm>
            <a:off x="8279272" y="1184856"/>
            <a:ext cx="3261305" cy="2445979"/>
          </a:xfrm>
          <a:prstGeom prst="rect">
            <a:avLst/>
          </a:prstGeom>
        </p:spPr>
      </p:pic>
      <p:sp>
        <p:nvSpPr>
          <p:cNvPr id="16" name="TextBox 15"/>
          <p:cNvSpPr txBox="1"/>
          <p:nvPr/>
        </p:nvSpPr>
        <p:spPr>
          <a:xfrm>
            <a:off x="8861624" y="3631738"/>
            <a:ext cx="2070375" cy="369332"/>
          </a:xfrm>
          <a:prstGeom prst="rect">
            <a:avLst/>
          </a:prstGeom>
          <a:noFill/>
        </p:spPr>
        <p:txBody>
          <a:bodyPr wrap="none" rtlCol="0">
            <a:spAutoFit/>
          </a:bodyPr>
          <a:lstStyle/>
          <a:p>
            <a:r>
              <a:rPr lang="en-US" dirty="0" smtClean="0"/>
              <a:t>C. </a:t>
            </a:r>
            <a:r>
              <a:rPr lang="en-US" dirty="0" err="1"/>
              <a:t>c</a:t>
            </a:r>
            <a:r>
              <a:rPr lang="en-US" dirty="0" err="1" smtClean="0"/>
              <a:t>rispata</a:t>
            </a:r>
            <a:r>
              <a:rPr lang="en-US" dirty="0" smtClean="0"/>
              <a:t> (</a:t>
            </a:r>
            <a:r>
              <a:rPr lang="en-US" dirty="0" err="1" smtClean="0"/>
              <a:t>Cp</a:t>
            </a:r>
            <a:r>
              <a:rPr lang="en-US" dirty="0" smtClean="0"/>
              <a:t> only)</a:t>
            </a:r>
            <a:endParaRPr lang="en-US" dirty="0"/>
          </a:p>
        </p:txBody>
      </p:sp>
      <p:pic>
        <p:nvPicPr>
          <p:cNvPr id="17" name="Picture 16"/>
          <p:cNvPicPr>
            <a:picLocks noChangeAspect="1"/>
          </p:cNvPicPr>
          <p:nvPr/>
        </p:nvPicPr>
        <p:blipFill>
          <a:blip r:embed="rId6"/>
          <a:stretch>
            <a:fillRect/>
          </a:stretch>
        </p:blipFill>
        <p:spPr>
          <a:xfrm>
            <a:off x="8266158" y="4106239"/>
            <a:ext cx="3261305" cy="2175902"/>
          </a:xfrm>
          <a:prstGeom prst="rect">
            <a:avLst/>
          </a:prstGeom>
        </p:spPr>
      </p:pic>
      <p:sp>
        <p:nvSpPr>
          <p:cNvPr id="18" name="TextBox 17"/>
          <p:cNvSpPr txBox="1"/>
          <p:nvPr/>
        </p:nvSpPr>
        <p:spPr>
          <a:xfrm>
            <a:off x="8861624" y="6282141"/>
            <a:ext cx="2225674" cy="369332"/>
          </a:xfrm>
          <a:prstGeom prst="rect">
            <a:avLst/>
          </a:prstGeom>
          <a:noFill/>
        </p:spPr>
        <p:txBody>
          <a:bodyPr wrap="none" rtlCol="0">
            <a:spAutoFit/>
          </a:bodyPr>
          <a:lstStyle/>
          <a:p>
            <a:r>
              <a:rPr lang="en-US" dirty="0" err="1" smtClean="0"/>
              <a:t>Psh</a:t>
            </a:r>
            <a:r>
              <a:rPr lang="en-US" dirty="0" smtClean="0"/>
              <a:t>. </a:t>
            </a:r>
            <a:r>
              <a:rPr lang="en-US" dirty="0" err="1" smtClean="0"/>
              <a:t>vitellina</a:t>
            </a:r>
            <a:r>
              <a:rPr lang="en-US" dirty="0" smtClean="0"/>
              <a:t> (</a:t>
            </a:r>
            <a:r>
              <a:rPr lang="en-US" dirty="0" err="1" smtClean="0"/>
              <a:t>Ce&amp;Cp</a:t>
            </a:r>
            <a:r>
              <a:rPr lang="en-US" dirty="0"/>
              <a:t>)</a:t>
            </a:r>
          </a:p>
        </p:txBody>
      </p:sp>
      <p:sp>
        <p:nvSpPr>
          <p:cNvPr id="14" name="Content Placeholder 2"/>
          <p:cNvSpPr>
            <a:spLocks noGrp="1"/>
          </p:cNvSpPr>
          <p:nvPr>
            <p:ph idx="1"/>
          </p:nvPr>
        </p:nvSpPr>
        <p:spPr>
          <a:xfrm>
            <a:off x="4022039" y="1070461"/>
            <a:ext cx="4106926" cy="1130625"/>
          </a:xfrm>
        </p:spPr>
        <p:txBody>
          <a:bodyPr>
            <a:normAutofit fontScale="77500" lnSpcReduction="20000"/>
          </a:bodyPr>
          <a:lstStyle/>
          <a:p>
            <a:r>
              <a:rPr lang="en-US" sz="4000" dirty="0" smtClean="0"/>
              <a:t>Carotenoids tends to lend the flowers a yellow to orange color </a:t>
            </a:r>
            <a:endParaRPr lang="en-US" sz="4000" dirty="0"/>
          </a:p>
          <a:p>
            <a:pPr marL="45720" indent="0">
              <a:buNone/>
            </a:pPr>
            <a:endParaRPr lang="en-US" dirty="0"/>
          </a:p>
        </p:txBody>
      </p:sp>
      <p:sp>
        <p:nvSpPr>
          <p:cNvPr id="2" name="TextBox 1"/>
          <p:cNvSpPr txBox="1"/>
          <p:nvPr/>
        </p:nvSpPr>
        <p:spPr>
          <a:xfrm>
            <a:off x="8128965" y="118220"/>
            <a:ext cx="3719598" cy="646331"/>
          </a:xfrm>
          <a:prstGeom prst="rect">
            <a:avLst/>
          </a:prstGeom>
          <a:noFill/>
        </p:spPr>
        <p:txBody>
          <a:bodyPr wrap="square" rtlCol="0">
            <a:spAutoFit/>
          </a:bodyPr>
          <a:lstStyle/>
          <a:p>
            <a:r>
              <a:rPr lang="en-US" dirty="0" smtClean="0"/>
              <a:t>E for epidermal aka “skin”</a:t>
            </a:r>
          </a:p>
          <a:p>
            <a:r>
              <a:rPr lang="en-US" dirty="0" smtClean="0"/>
              <a:t>P for parenchymal cells aka “meat” </a:t>
            </a:r>
            <a:endParaRPr lang="en-US" dirty="0"/>
          </a:p>
        </p:txBody>
      </p:sp>
    </p:spTree>
    <p:extLst>
      <p:ext uri="{BB962C8B-B14F-4D97-AF65-F5344CB8AC3E}">
        <p14:creationId xmlns:p14="http://schemas.microsoft.com/office/powerpoint/2010/main" val="46376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4666"/>
            <a:ext cx="9601200" cy="1219200"/>
          </a:xfrm>
        </p:spPr>
        <p:txBody>
          <a:bodyPr>
            <a:normAutofit/>
          </a:bodyPr>
          <a:lstStyle/>
          <a:p>
            <a:r>
              <a:rPr lang="en-US" sz="4800" dirty="0">
                <a:solidFill>
                  <a:srgbClr val="C00000"/>
                </a:solidFill>
                <a:latin typeface="Cooper Black" panose="0208090404030B020404" pitchFamily="18" charset="0"/>
              </a:rPr>
              <a:t>Anthocyanins only species</a:t>
            </a:r>
          </a:p>
        </p:txBody>
      </p:sp>
      <p:pic>
        <p:nvPicPr>
          <p:cNvPr id="4" name="Picture 3"/>
          <p:cNvPicPr>
            <a:picLocks noChangeAspect="1"/>
          </p:cNvPicPr>
          <p:nvPr/>
        </p:nvPicPr>
        <p:blipFill>
          <a:blip r:embed="rId2"/>
          <a:stretch>
            <a:fillRect/>
          </a:stretch>
        </p:blipFill>
        <p:spPr>
          <a:xfrm>
            <a:off x="785611" y="1034534"/>
            <a:ext cx="3284113" cy="2463085"/>
          </a:xfrm>
          <a:prstGeom prst="rect">
            <a:avLst/>
          </a:prstGeom>
        </p:spPr>
      </p:pic>
      <p:sp>
        <p:nvSpPr>
          <p:cNvPr id="5" name="TextBox 4"/>
          <p:cNvSpPr txBox="1"/>
          <p:nvPr/>
        </p:nvSpPr>
        <p:spPr>
          <a:xfrm>
            <a:off x="1285367" y="3469151"/>
            <a:ext cx="2284600" cy="369332"/>
          </a:xfrm>
          <a:prstGeom prst="rect">
            <a:avLst/>
          </a:prstGeom>
          <a:noFill/>
        </p:spPr>
        <p:txBody>
          <a:bodyPr wrap="none" rtlCol="0">
            <a:spAutoFit/>
          </a:bodyPr>
          <a:lstStyle/>
          <a:p>
            <a:r>
              <a:rPr lang="en-US" dirty="0" smtClean="0"/>
              <a:t>C. </a:t>
            </a:r>
            <a:r>
              <a:rPr lang="en-US" dirty="0" err="1" smtClean="0"/>
              <a:t>wittigiana</a:t>
            </a:r>
            <a:r>
              <a:rPr lang="en-US" dirty="0" smtClean="0"/>
              <a:t> (</a:t>
            </a:r>
            <a:r>
              <a:rPr lang="en-US" dirty="0" err="1" smtClean="0"/>
              <a:t>Ae</a:t>
            </a:r>
            <a:r>
              <a:rPr lang="en-US" dirty="0" smtClean="0"/>
              <a:t> only)</a:t>
            </a:r>
            <a:endParaRPr lang="en-US" dirty="0"/>
          </a:p>
        </p:txBody>
      </p:sp>
      <p:pic>
        <p:nvPicPr>
          <p:cNvPr id="6" name="Picture 5"/>
          <p:cNvPicPr>
            <a:picLocks noChangeAspect="1"/>
          </p:cNvPicPr>
          <p:nvPr/>
        </p:nvPicPr>
        <p:blipFill>
          <a:blip r:embed="rId3"/>
          <a:stretch>
            <a:fillRect/>
          </a:stretch>
        </p:blipFill>
        <p:spPr>
          <a:xfrm>
            <a:off x="4182943" y="1034534"/>
            <a:ext cx="3696938" cy="2463085"/>
          </a:xfrm>
          <a:prstGeom prst="rect">
            <a:avLst/>
          </a:prstGeom>
        </p:spPr>
      </p:pic>
      <p:sp>
        <p:nvSpPr>
          <p:cNvPr id="7" name="TextBox 6"/>
          <p:cNvSpPr txBox="1"/>
          <p:nvPr/>
        </p:nvSpPr>
        <p:spPr>
          <a:xfrm>
            <a:off x="5059126" y="3469151"/>
            <a:ext cx="1944571" cy="369332"/>
          </a:xfrm>
          <a:prstGeom prst="rect">
            <a:avLst/>
          </a:prstGeom>
          <a:noFill/>
        </p:spPr>
        <p:txBody>
          <a:bodyPr wrap="none" rtlCol="0">
            <a:spAutoFit/>
          </a:bodyPr>
          <a:lstStyle/>
          <a:p>
            <a:r>
              <a:rPr lang="en-US" dirty="0" smtClean="0"/>
              <a:t>C. </a:t>
            </a:r>
            <a:r>
              <a:rPr lang="en-US" dirty="0" err="1"/>
              <a:t>p</a:t>
            </a:r>
            <a:r>
              <a:rPr lang="en-US" dirty="0" err="1" smtClean="0"/>
              <a:t>umila</a:t>
            </a:r>
            <a:r>
              <a:rPr lang="en-US" dirty="0" smtClean="0"/>
              <a:t> (</a:t>
            </a:r>
            <a:r>
              <a:rPr lang="en-US" dirty="0" err="1" smtClean="0"/>
              <a:t>Ae&amp;Ap</a:t>
            </a:r>
            <a:r>
              <a:rPr lang="en-US" dirty="0" smtClean="0"/>
              <a:t>)</a:t>
            </a:r>
            <a:endParaRPr lang="en-US" dirty="0"/>
          </a:p>
        </p:txBody>
      </p:sp>
      <p:pic>
        <p:nvPicPr>
          <p:cNvPr id="8" name="Picture 7"/>
          <p:cNvPicPr>
            <a:picLocks noChangeAspect="1"/>
          </p:cNvPicPr>
          <p:nvPr/>
        </p:nvPicPr>
        <p:blipFill>
          <a:blip r:embed="rId4"/>
          <a:stretch>
            <a:fillRect/>
          </a:stretch>
        </p:blipFill>
        <p:spPr>
          <a:xfrm>
            <a:off x="7993100" y="1028631"/>
            <a:ext cx="3714658" cy="2474891"/>
          </a:xfrm>
          <a:prstGeom prst="rect">
            <a:avLst/>
          </a:prstGeom>
        </p:spPr>
      </p:pic>
      <p:sp>
        <p:nvSpPr>
          <p:cNvPr id="9" name="TextBox 8"/>
          <p:cNvSpPr txBox="1"/>
          <p:nvPr/>
        </p:nvSpPr>
        <p:spPr>
          <a:xfrm>
            <a:off x="8709731" y="3474379"/>
            <a:ext cx="2281394" cy="369332"/>
          </a:xfrm>
          <a:prstGeom prst="rect">
            <a:avLst/>
          </a:prstGeom>
          <a:noFill/>
        </p:spPr>
        <p:txBody>
          <a:bodyPr wrap="none" rtlCol="0">
            <a:spAutoFit/>
          </a:bodyPr>
          <a:lstStyle/>
          <a:p>
            <a:r>
              <a:rPr lang="en-US" dirty="0" smtClean="0"/>
              <a:t>C. </a:t>
            </a:r>
            <a:r>
              <a:rPr lang="en-US" dirty="0" err="1" smtClean="0"/>
              <a:t>purpurata</a:t>
            </a:r>
            <a:r>
              <a:rPr lang="en-US" dirty="0" smtClean="0"/>
              <a:t> (</a:t>
            </a:r>
            <a:r>
              <a:rPr lang="en-US" dirty="0" err="1" smtClean="0"/>
              <a:t>Ap</a:t>
            </a:r>
            <a:r>
              <a:rPr lang="en-US" dirty="0" smtClean="0"/>
              <a:t> only)</a:t>
            </a:r>
            <a:endParaRPr lang="en-US" dirty="0"/>
          </a:p>
        </p:txBody>
      </p:sp>
      <p:pic>
        <p:nvPicPr>
          <p:cNvPr id="10" name="Picture 9"/>
          <p:cNvPicPr>
            <a:picLocks noChangeAspect="1"/>
          </p:cNvPicPr>
          <p:nvPr/>
        </p:nvPicPr>
        <p:blipFill>
          <a:blip r:embed="rId5"/>
          <a:stretch>
            <a:fillRect/>
          </a:stretch>
        </p:blipFill>
        <p:spPr>
          <a:xfrm>
            <a:off x="7993101" y="3924424"/>
            <a:ext cx="3714658" cy="2483531"/>
          </a:xfrm>
          <a:prstGeom prst="rect">
            <a:avLst/>
          </a:prstGeom>
        </p:spPr>
      </p:pic>
      <p:sp>
        <p:nvSpPr>
          <p:cNvPr id="11" name="TextBox 10"/>
          <p:cNvSpPr txBox="1"/>
          <p:nvPr/>
        </p:nvSpPr>
        <p:spPr>
          <a:xfrm>
            <a:off x="8043779" y="6398130"/>
            <a:ext cx="3613297" cy="369332"/>
          </a:xfrm>
          <a:prstGeom prst="rect">
            <a:avLst/>
          </a:prstGeom>
          <a:noFill/>
        </p:spPr>
        <p:txBody>
          <a:bodyPr wrap="none" rtlCol="0">
            <a:spAutoFit/>
          </a:bodyPr>
          <a:lstStyle/>
          <a:p>
            <a:r>
              <a:rPr lang="en-US" dirty="0" smtClean="0"/>
              <a:t>C. </a:t>
            </a:r>
            <a:r>
              <a:rPr lang="en-US" dirty="0" err="1"/>
              <a:t>p</a:t>
            </a:r>
            <a:r>
              <a:rPr lang="en-US" dirty="0" err="1" smtClean="0"/>
              <a:t>urpurata</a:t>
            </a:r>
            <a:r>
              <a:rPr lang="en-US" dirty="0" smtClean="0"/>
              <a:t> </a:t>
            </a:r>
            <a:r>
              <a:rPr lang="en-US" dirty="0" err="1" smtClean="0"/>
              <a:t>var</a:t>
            </a:r>
            <a:r>
              <a:rPr lang="en-US" dirty="0" smtClean="0"/>
              <a:t> </a:t>
            </a:r>
            <a:r>
              <a:rPr lang="en-US" dirty="0" err="1" smtClean="0"/>
              <a:t>sanguinea</a:t>
            </a:r>
            <a:r>
              <a:rPr lang="en-US" dirty="0" smtClean="0"/>
              <a:t> (</a:t>
            </a:r>
            <a:r>
              <a:rPr lang="en-US" dirty="0" err="1" smtClean="0"/>
              <a:t>Ae&amp;Ap</a:t>
            </a:r>
            <a:r>
              <a:rPr lang="en-US" dirty="0" smtClean="0"/>
              <a:t>)</a:t>
            </a:r>
            <a:endParaRPr lang="en-US" dirty="0"/>
          </a:p>
        </p:txBody>
      </p:sp>
      <p:pic>
        <p:nvPicPr>
          <p:cNvPr id="13" name="Picture 12"/>
          <p:cNvPicPr>
            <a:picLocks noChangeAspect="1"/>
          </p:cNvPicPr>
          <p:nvPr/>
        </p:nvPicPr>
        <p:blipFill>
          <a:blip r:embed="rId6"/>
          <a:stretch>
            <a:fillRect/>
          </a:stretch>
        </p:blipFill>
        <p:spPr>
          <a:xfrm>
            <a:off x="4182943" y="3944870"/>
            <a:ext cx="3696938" cy="2503232"/>
          </a:xfrm>
          <a:prstGeom prst="rect">
            <a:avLst/>
          </a:prstGeom>
        </p:spPr>
      </p:pic>
      <p:sp>
        <p:nvSpPr>
          <p:cNvPr id="14" name="TextBox 13"/>
          <p:cNvSpPr txBox="1"/>
          <p:nvPr/>
        </p:nvSpPr>
        <p:spPr>
          <a:xfrm>
            <a:off x="5059126" y="6407955"/>
            <a:ext cx="2010487" cy="369332"/>
          </a:xfrm>
          <a:prstGeom prst="rect">
            <a:avLst/>
          </a:prstGeom>
          <a:noFill/>
        </p:spPr>
        <p:txBody>
          <a:bodyPr wrap="none" rtlCol="0">
            <a:spAutoFit/>
          </a:bodyPr>
          <a:lstStyle/>
          <a:p>
            <a:r>
              <a:rPr lang="en-US" dirty="0" smtClean="0"/>
              <a:t>C. </a:t>
            </a:r>
            <a:r>
              <a:rPr lang="en-US" dirty="0" err="1"/>
              <a:t>t</a:t>
            </a:r>
            <a:r>
              <a:rPr lang="en-US" dirty="0" err="1" smtClean="0"/>
              <a:t>rianae</a:t>
            </a:r>
            <a:r>
              <a:rPr lang="en-US" dirty="0" smtClean="0"/>
              <a:t> (</a:t>
            </a:r>
            <a:r>
              <a:rPr lang="en-US" dirty="0" err="1" smtClean="0"/>
              <a:t>Ap</a:t>
            </a:r>
            <a:r>
              <a:rPr lang="en-US" dirty="0" smtClean="0"/>
              <a:t> only)</a:t>
            </a:r>
            <a:endParaRPr lang="en-US" dirty="0"/>
          </a:p>
        </p:txBody>
      </p:sp>
      <p:pic>
        <p:nvPicPr>
          <p:cNvPr id="15" name="Picture 14"/>
          <p:cNvPicPr>
            <a:picLocks noChangeAspect="1"/>
          </p:cNvPicPr>
          <p:nvPr/>
        </p:nvPicPr>
        <p:blipFill>
          <a:blip r:embed="rId7"/>
          <a:stretch>
            <a:fillRect/>
          </a:stretch>
        </p:blipFill>
        <p:spPr>
          <a:xfrm>
            <a:off x="763364" y="3968332"/>
            <a:ext cx="3306360" cy="2479770"/>
          </a:xfrm>
          <a:prstGeom prst="rect">
            <a:avLst/>
          </a:prstGeom>
        </p:spPr>
      </p:pic>
      <p:sp>
        <p:nvSpPr>
          <p:cNvPr id="16" name="TextBox 15"/>
          <p:cNvSpPr txBox="1"/>
          <p:nvPr/>
        </p:nvSpPr>
        <p:spPr>
          <a:xfrm>
            <a:off x="952744" y="6393285"/>
            <a:ext cx="2964273" cy="369332"/>
          </a:xfrm>
          <a:prstGeom prst="rect">
            <a:avLst/>
          </a:prstGeom>
          <a:noFill/>
        </p:spPr>
        <p:txBody>
          <a:bodyPr wrap="none" rtlCol="0">
            <a:spAutoFit/>
          </a:bodyPr>
          <a:lstStyle/>
          <a:p>
            <a:r>
              <a:rPr lang="en-US" dirty="0" smtClean="0"/>
              <a:t>C. </a:t>
            </a:r>
            <a:r>
              <a:rPr lang="en-US" dirty="0" err="1" smtClean="0"/>
              <a:t>amethystoglossa</a:t>
            </a:r>
            <a:r>
              <a:rPr lang="en-US" dirty="0" smtClean="0"/>
              <a:t> (</a:t>
            </a:r>
            <a:r>
              <a:rPr lang="en-US" dirty="0" err="1" smtClean="0"/>
              <a:t>Ap</a:t>
            </a:r>
            <a:r>
              <a:rPr lang="en-US" dirty="0" smtClean="0"/>
              <a:t> only)</a:t>
            </a:r>
            <a:endParaRPr lang="en-US" dirty="0"/>
          </a:p>
        </p:txBody>
      </p:sp>
      <p:sp>
        <p:nvSpPr>
          <p:cNvPr id="3" name="TextBox 2"/>
          <p:cNvSpPr txBox="1"/>
          <p:nvPr/>
        </p:nvSpPr>
        <p:spPr>
          <a:xfrm>
            <a:off x="8287361" y="44656"/>
            <a:ext cx="4198899" cy="1200329"/>
          </a:xfrm>
          <a:prstGeom prst="rect">
            <a:avLst/>
          </a:prstGeom>
          <a:noFill/>
        </p:spPr>
        <p:txBody>
          <a:bodyPr wrap="square" rtlCol="0">
            <a:spAutoFit/>
          </a:bodyPr>
          <a:lstStyle/>
          <a:p>
            <a:r>
              <a:rPr lang="en-US" dirty="0" smtClean="0"/>
              <a:t>PH </a:t>
            </a:r>
            <a:r>
              <a:rPr lang="en-US" dirty="0" smtClean="0"/>
              <a:t>dependent for color </a:t>
            </a:r>
            <a:r>
              <a:rPr lang="en-US" dirty="0" smtClean="0"/>
              <a:t>expression</a:t>
            </a:r>
          </a:p>
          <a:p>
            <a:r>
              <a:rPr lang="en-US" dirty="0" smtClean="0"/>
              <a:t>Red/Pink/purple/blue to yellow/green coloration (acid -&gt; alkaline)</a:t>
            </a:r>
            <a:endParaRPr lang="en-US" dirty="0"/>
          </a:p>
          <a:p>
            <a:endParaRPr lang="en-US" dirty="0"/>
          </a:p>
        </p:txBody>
      </p:sp>
    </p:spTree>
    <p:extLst>
      <p:ext uri="{BB962C8B-B14F-4D97-AF65-F5344CB8AC3E}">
        <p14:creationId xmlns:p14="http://schemas.microsoft.com/office/powerpoint/2010/main" val="2869888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4997864" y="1536977"/>
            <a:ext cx="2363757" cy="1772819"/>
          </a:xfrm>
          <a:prstGeom prst="rect">
            <a:avLst/>
          </a:prstGeom>
        </p:spPr>
      </p:pic>
      <p:pic>
        <p:nvPicPr>
          <p:cNvPr id="19" name="Picture 18"/>
          <p:cNvPicPr>
            <a:picLocks noChangeAspect="1"/>
          </p:cNvPicPr>
          <p:nvPr/>
        </p:nvPicPr>
        <p:blipFill>
          <a:blip r:embed="rId3"/>
          <a:stretch>
            <a:fillRect/>
          </a:stretch>
        </p:blipFill>
        <p:spPr>
          <a:xfrm>
            <a:off x="3240048" y="1536977"/>
            <a:ext cx="2003095" cy="1907709"/>
          </a:xfrm>
          <a:prstGeom prst="rect">
            <a:avLst/>
          </a:prstGeom>
        </p:spPr>
      </p:pic>
      <p:pic>
        <p:nvPicPr>
          <p:cNvPr id="10" name="Picture 9"/>
          <p:cNvPicPr>
            <a:picLocks noChangeAspect="1"/>
          </p:cNvPicPr>
          <p:nvPr/>
        </p:nvPicPr>
        <p:blipFill>
          <a:blip r:embed="rId4"/>
          <a:stretch>
            <a:fillRect/>
          </a:stretch>
        </p:blipFill>
        <p:spPr>
          <a:xfrm>
            <a:off x="2688691" y="3293956"/>
            <a:ext cx="2507962" cy="1670930"/>
          </a:xfrm>
          <a:prstGeom prst="rect">
            <a:avLst/>
          </a:prstGeom>
        </p:spPr>
      </p:pic>
      <p:sp>
        <p:nvSpPr>
          <p:cNvPr id="2" name="Title 1"/>
          <p:cNvSpPr>
            <a:spLocks noGrp="1"/>
          </p:cNvSpPr>
          <p:nvPr>
            <p:ph type="title"/>
          </p:nvPr>
        </p:nvSpPr>
        <p:spPr>
          <a:xfrm>
            <a:off x="0" y="-1"/>
            <a:ext cx="10786681" cy="1110883"/>
          </a:xfrm>
        </p:spPr>
        <p:txBody>
          <a:bodyPr>
            <a:noAutofit/>
          </a:bodyPr>
          <a:lstStyle/>
          <a:p>
            <a:r>
              <a:rPr lang="en-US" sz="4800" dirty="0" smtClean="0">
                <a:solidFill>
                  <a:srgbClr val="C00000"/>
                </a:solidFill>
                <a:latin typeface="Cooper Black" panose="0208090404030B020404" pitchFamily="18" charset="0"/>
              </a:rPr>
              <a:t>Where does red color come from?</a:t>
            </a:r>
            <a:endParaRPr lang="en-US" sz="4800" dirty="0"/>
          </a:p>
        </p:txBody>
      </p:sp>
      <p:sp>
        <p:nvSpPr>
          <p:cNvPr id="3" name="Content Placeholder 2"/>
          <p:cNvSpPr>
            <a:spLocks noGrp="1"/>
          </p:cNvSpPr>
          <p:nvPr>
            <p:ph idx="1"/>
          </p:nvPr>
        </p:nvSpPr>
        <p:spPr>
          <a:xfrm>
            <a:off x="660729" y="1423180"/>
            <a:ext cx="1709173" cy="1867267"/>
          </a:xfrm>
        </p:spPr>
        <p:txBody>
          <a:bodyPr>
            <a:normAutofit/>
          </a:bodyPr>
          <a:lstStyle/>
          <a:p>
            <a:r>
              <a:rPr lang="en-US" sz="4000" dirty="0" smtClean="0"/>
              <a:t>No true red!!!!</a:t>
            </a:r>
            <a:endParaRPr lang="en-US" sz="4000" dirty="0"/>
          </a:p>
          <a:p>
            <a:pPr marL="45720" indent="0">
              <a:buNone/>
            </a:pPr>
            <a:endParaRPr lang="en-US" dirty="0"/>
          </a:p>
        </p:txBody>
      </p:sp>
      <p:pic>
        <p:nvPicPr>
          <p:cNvPr id="9" name="Picture 8"/>
          <p:cNvPicPr>
            <a:picLocks noChangeAspect="1"/>
          </p:cNvPicPr>
          <p:nvPr/>
        </p:nvPicPr>
        <p:blipFill>
          <a:blip r:embed="rId5"/>
          <a:stretch>
            <a:fillRect/>
          </a:stretch>
        </p:blipFill>
        <p:spPr>
          <a:xfrm>
            <a:off x="596691" y="3300313"/>
            <a:ext cx="2357574" cy="1670931"/>
          </a:xfrm>
          <a:prstGeom prst="rect">
            <a:avLst/>
          </a:prstGeom>
        </p:spPr>
      </p:pic>
      <p:pic>
        <p:nvPicPr>
          <p:cNvPr id="11" name="Picture 10"/>
          <p:cNvPicPr>
            <a:picLocks noChangeAspect="1"/>
          </p:cNvPicPr>
          <p:nvPr/>
        </p:nvPicPr>
        <p:blipFill>
          <a:blip r:embed="rId6"/>
          <a:stretch>
            <a:fillRect/>
          </a:stretch>
        </p:blipFill>
        <p:spPr>
          <a:xfrm>
            <a:off x="5167718" y="3293959"/>
            <a:ext cx="2512787" cy="1677285"/>
          </a:xfrm>
          <a:prstGeom prst="rect">
            <a:avLst/>
          </a:prstGeom>
        </p:spPr>
      </p:pic>
      <p:pic>
        <p:nvPicPr>
          <p:cNvPr id="12" name="Picture 11"/>
          <p:cNvPicPr>
            <a:picLocks noChangeAspect="1"/>
          </p:cNvPicPr>
          <p:nvPr/>
        </p:nvPicPr>
        <p:blipFill>
          <a:blip r:embed="rId7"/>
          <a:stretch>
            <a:fillRect/>
          </a:stretch>
        </p:blipFill>
        <p:spPr>
          <a:xfrm>
            <a:off x="7584356" y="3300314"/>
            <a:ext cx="2512681" cy="1670933"/>
          </a:xfrm>
          <a:prstGeom prst="rect">
            <a:avLst/>
          </a:prstGeom>
        </p:spPr>
      </p:pic>
      <p:pic>
        <p:nvPicPr>
          <p:cNvPr id="13" name="Picture 12"/>
          <p:cNvPicPr>
            <a:picLocks noChangeAspect="1"/>
          </p:cNvPicPr>
          <p:nvPr/>
        </p:nvPicPr>
        <p:blipFill>
          <a:blip r:embed="rId8"/>
          <a:stretch>
            <a:fillRect/>
          </a:stretch>
        </p:blipFill>
        <p:spPr>
          <a:xfrm>
            <a:off x="9980209" y="3303511"/>
            <a:ext cx="1829608" cy="1674091"/>
          </a:xfrm>
          <a:prstGeom prst="rect">
            <a:avLst/>
          </a:prstGeom>
        </p:spPr>
      </p:pic>
      <p:pic>
        <p:nvPicPr>
          <p:cNvPr id="15" name="Picture 14"/>
          <p:cNvPicPr>
            <a:picLocks noChangeAspect="1"/>
          </p:cNvPicPr>
          <p:nvPr/>
        </p:nvPicPr>
        <p:blipFill>
          <a:blip r:embed="rId9"/>
          <a:stretch>
            <a:fillRect/>
          </a:stretch>
        </p:blipFill>
        <p:spPr>
          <a:xfrm>
            <a:off x="7366249" y="1516371"/>
            <a:ext cx="2701959" cy="1793425"/>
          </a:xfrm>
          <a:prstGeom prst="rect">
            <a:avLst/>
          </a:prstGeom>
        </p:spPr>
      </p:pic>
      <p:pic>
        <p:nvPicPr>
          <p:cNvPr id="16" name="Picture 15"/>
          <p:cNvPicPr>
            <a:picLocks noChangeAspect="1"/>
          </p:cNvPicPr>
          <p:nvPr/>
        </p:nvPicPr>
        <p:blipFill>
          <a:blip r:embed="rId10"/>
          <a:stretch>
            <a:fillRect/>
          </a:stretch>
        </p:blipFill>
        <p:spPr>
          <a:xfrm>
            <a:off x="588861" y="4964858"/>
            <a:ext cx="2373235" cy="1625665"/>
          </a:xfrm>
          <a:prstGeom prst="rect">
            <a:avLst/>
          </a:prstGeom>
        </p:spPr>
      </p:pic>
      <p:pic>
        <p:nvPicPr>
          <p:cNvPr id="17" name="Picture 16"/>
          <p:cNvPicPr>
            <a:picLocks noChangeAspect="1"/>
          </p:cNvPicPr>
          <p:nvPr/>
        </p:nvPicPr>
        <p:blipFill>
          <a:blip r:embed="rId11"/>
          <a:stretch>
            <a:fillRect/>
          </a:stretch>
        </p:blipFill>
        <p:spPr>
          <a:xfrm>
            <a:off x="2935487" y="4945791"/>
            <a:ext cx="2290102" cy="1654598"/>
          </a:xfrm>
          <a:prstGeom prst="rect">
            <a:avLst/>
          </a:prstGeom>
        </p:spPr>
      </p:pic>
      <p:pic>
        <p:nvPicPr>
          <p:cNvPr id="18" name="Picture 17"/>
          <p:cNvPicPr>
            <a:picLocks noChangeAspect="1"/>
          </p:cNvPicPr>
          <p:nvPr/>
        </p:nvPicPr>
        <p:blipFill>
          <a:blip r:embed="rId12"/>
          <a:stretch>
            <a:fillRect/>
          </a:stretch>
        </p:blipFill>
        <p:spPr>
          <a:xfrm>
            <a:off x="5196653" y="4950359"/>
            <a:ext cx="2105914" cy="1656026"/>
          </a:xfrm>
          <a:prstGeom prst="rect">
            <a:avLst/>
          </a:prstGeom>
        </p:spPr>
      </p:pic>
      <p:pic>
        <p:nvPicPr>
          <p:cNvPr id="20" name="Picture 19"/>
          <p:cNvPicPr>
            <a:picLocks noChangeAspect="1"/>
          </p:cNvPicPr>
          <p:nvPr/>
        </p:nvPicPr>
        <p:blipFill>
          <a:blip r:embed="rId13"/>
          <a:stretch>
            <a:fillRect/>
          </a:stretch>
        </p:blipFill>
        <p:spPr>
          <a:xfrm>
            <a:off x="10030326" y="1530305"/>
            <a:ext cx="1779491" cy="1779491"/>
          </a:xfrm>
          <a:prstGeom prst="rect">
            <a:avLst/>
          </a:prstGeom>
        </p:spPr>
      </p:pic>
      <p:pic>
        <p:nvPicPr>
          <p:cNvPr id="23" name="Picture 22"/>
          <p:cNvPicPr>
            <a:picLocks noChangeAspect="1"/>
          </p:cNvPicPr>
          <p:nvPr/>
        </p:nvPicPr>
        <p:blipFill>
          <a:blip r:embed="rId14"/>
          <a:stretch>
            <a:fillRect/>
          </a:stretch>
        </p:blipFill>
        <p:spPr>
          <a:xfrm>
            <a:off x="7133739" y="4967579"/>
            <a:ext cx="2429994" cy="1622944"/>
          </a:xfrm>
          <a:prstGeom prst="rect">
            <a:avLst/>
          </a:prstGeom>
        </p:spPr>
      </p:pic>
      <p:pic>
        <p:nvPicPr>
          <p:cNvPr id="22" name="Picture 21"/>
          <p:cNvPicPr>
            <a:picLocks noChangeAspect="1"/>
          </p:cNvPicPr>
          <p:nvPr/>
        </p:nvPicPr>
        <p:blipFill>
          <a:blip r:embed="rId15"/>
          <a:stretch>
            <a:fillRect/>
          </a:stretch>
        </p:blipFill>
        <p:spPr>
          <a:xfrm>
            <a:off x="9491270" y="4970776"/>
            <a:ext cx="2318548" cy="1641097"/>
          </a:xfrm>
          <a:prstGeom prst="rect">
            <a:avLst/>
          </a:prstGeom>
        </p:spPr>
      </p:pic>
    </p:spTree>
    <p:extLst>
      <p:ext uri="{BB962C8B-B14F-4D97-AF65-F5344CB8AC3E}">
        <p14:creationId xmlns:p14="http://schemas.microsoft.com/office/powerpoint/2010/main" val="179621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276" y="359890"/>
            <a:ext cx="10872890" cy="580760"/>
          </a:xfrm>
        </p:spPr>
        <p:txBody>
          <a:bodyPr>
            <a:normAutofit fontScale="85000" lnSpcReduction="10000"/>
          </a:bodyPr>
          <a:lstStyle/>
          <a:p>
            <a:pPr marL="45720" indent="0">
              <a:buNone/>
            </a:pPr>
            <a:r>
              <a:rPr lang="en-US" b="1" u="sng" dirty="0" smtClean="0">
                <a:solidFill>
                  <a:srgbClr val="C00000"/>
                </a:solidFill>
              </a:rPr>
              <a:t>“Red flowers were ascribed to the coexistence of carotenoids and </a:t>
            </a:r>
            <a:r>
              <a:rPr lang="en-US" b="1" u="sng" dirty="0" err="1" smtClean="0">
                <a:solidFill>
                  <a:srgbClr val="C00000"/>
                </a:solidFill>
              </a:rPr>
              <a:t>anthocyanins</a:t>
            </a:r>
            <a:r>
              <a:rPr lang="en-US" b="1" u="sng" dirty="0" smtClean="0">
                <a:solidFill>
                  <a:srgbClr val="C00000"/>
                </a:solidFill>
              </a:rPr>
              <a:t>”.</a:t>
            </a:r>
            <a:r>
              <a:rPr lang="en-US" dirty="0" smtClean="0">
                <a:solidFill>
                  <a:srgbClr val="C00000"/>
                </a:solidFill>
              </a:rPr>
              <a:t> </a:t>
            </a:r>
          </a:p>
          <a:p>
            <a:pPr marL="45720" indent="0">
              <a:buNone/>
            </a:pPr>
            <a:endParaRPr lang="en-US" sz="2000" b="1" u="sng" dirty="0"/>
          </a:p>
        </p:txBody>
      </p:sp>
      <p:pic>
        <p:nvPicPr>
          <p:cNvPr id="4" name="Picture 3"/>
          <p:cNvPicPr>
            <a:picLocks noChangeAspect="1"/>
          </p:cNvPicPr>
          <p:nvPr/>
        </p:nvPicPr>
        <p:blipFill>
          <a:blip r:embed="rId2"/>
          <a:stretch>
            <a:fillRect/>
          </a:stretch>
        </p:blipFill>
        <p:spPr>
          <a:xfrm>
            <a:off x="1371775" y="775097"/>
            <a:ext cx="3873375" cy="2580636"/>
          </a:xfrm>
          <a:prstGeom prst="rect">
            <a:avLst/>
          </a:prstGeom>
        </p:spPr>
      </p:pic>
      <p:sp>
        <p:nvSpPr>
          <p:cNvPr id="5" name="TextBox 4"/>
          <p:cNvSpPr txBox="1"/>
          <p:nvPr/>
        </p:nvSpPr>
        <p:spPr>
          <a:xfrm>
            <a:off x="1256304" y="3344252"/>
            <a:ext cx="4578882" cy="369332"/>
          </a:xfrm>
          <a:prstGeom prst="rect">
            <a:avLst/>
          </a:prstGeom>
          <a:noFill/>
        </p:spPr>
        <p:txBody>
          <a:bodyPr wrap="none" rtlCol="0">
            <a:spAutoFit/>
          </a:bodyPr>
          <a:lstStyle/>
          <a:p>
            <a:r>
              <a:rPr lang="en-US" dirty="0" smtClean="0"/>
              <a:t>Bro. </a:t>
            </a:r>
            <a:r>
              <a:rPr lang="en-US" dirty="0" err="1" smtClean="0"/>
              <a:t>sanguinea</a:t>
            </a:r>
            <a:r>
              <a:rPr lang="en-US" dirty="0" smtClean="0"/>
              <a:t> (</a:t>
            </a:r>
            <a:r>
              <a:rPr lang="en-US" dirty="0" err="1" smtClean="0"/>
              <a:t>Cp,Ae,Ap</a:t>
            </a:r>
            <a:r>
              <a:rPr lang="en-US" dirty="0" smtClean="0"/>
              <a:t>) –More anthocyanin</a:t>
            </a:r>
            <a:endParaRPr lang="en-US" dirty="0"/>
          </a:p>
        </p:txBody>
      </p:sp>
      <p:pic>
        <p:nvPicPr>
          <p:cNvPr id="7" name="Picture 6"/>
          <p:cNvPicPr>
            <a:picLocks noChangeAspect="1"/>
          </p:cNvPicPr>
          <p:nvPr/>
        </p:nvPicPr>
        <p:blipFill>
          <a:blip r:embed="rId3"/>
          <a:stretch>
            <a:fillRect/>
          </a:stretch>
        </p:blipFill>
        <p:spPr>
          <a:xfrm>
            <a:off x="6847308" y="779289"/>
            <a:ext cx="3859964" cy="2571701"/>
          </a:xfrm>
          <a:prstGeom prst="rect">
            <a:avLst/>
          </a:prstGeom>
        </p:spPr>
      </p:pic>
      <p:sp>
        <p:nvSpPr>
          <p:cNvPr id="8" name="TextBox 7"/>
          <p:cNvSpPr txBox="1"/>
          <p:nvPr/>
        </p:nvSpPr>
        <p:spPr>
          <a:xfrm>
            <a:off x="6397085" y="3344252"/>
            <a:ext cx="4228209" cy="369332"/>
          </a:xfrm>
          <a:prstGeom prst="rect">
            <a:avLst/>
          </a:prstGeom>
          <a:noFill/>
        </p:spPr>
        <p:txBody>
          <a:bodyPr wrap="none" rtlCol="0">
            <a:spAutoFit/>
          </a:bodyPr>
          <a:lstStyle/>
          <a:p>
            <a:r>
              <a:rPr lang="en-US" dirty="0" smtClean="0"/>
              <a:t>C. </a:t>
            </a:r>
            <a:r>
              <a:rPr lang="en-US" dirty="0" err="1" smtClean="0"/>
              <a:t>coccinea</a:t>
            </a:r>
            <a:r>
              <a:rPr lang="en-US" dirty="0" smtClean="0"/>
              <a:t> (</a:t>
            </a:r>
            <a:r>
              <a:rPr lang="en-US" dirty="0" err="1" smtClean="0"/>
              <a:t>Ce</a:t>
            </a:r>
            <a:r>
              <a:rPr lang="en-US" dirty="0" smtClean="0"/>
              <a:t>, </a:t>
            </a:r>
            <a:r>
              <a:rPr lang="en-US" dirty="0" err="1" smtClean="0"/>
              <a:t>Cp</a:t>
            </a:r>
            <a:r>
              <a:rPr lang="en-US" dirty="0" smtClean="0"/>
              <a:t>, </a:t>
            </a:r>
            <a:r>
              <a:rPr lang="en-US" dirty="0" err="1" smtClean="0"/>
              <a:t>Ae</a:t>
            </a:r>
            <a:r>
              <a:rPr lang="en-US" dirty="0" smtClean="0"/>
              <a:t>) –More carotenoids</a:t>
            </a:r>
            <a:endParaRPr lang="en-US" dirty="0"/>
          </a:p>
        </p:txBody>
      </p:sp>
      <p:pic>
        <p:nvPicPr>
          <p:cNvPr id="9" name="Picture 8"/>
          <p:cNvPicPr>
            <a:picLocks noChangeAspect="1"/>
          </p:cNvPicPr>
          <p:nvPr/>
        </p:nvPicPr>
        <p:blipFill>
          <a:blip r:embed="rId4"/>
          <a:stretch>
            <a:fillRect/>
          </a:stretch>
        </p:blipFill>
        <p:spPr>
          <a:xfrm>
            <a:off x="1371774" y="3770940"/>
            <a:ext cx="3902653" cy="2600142"/>
          </a:xfrm>
          <a:prstGeom prst="rect">
            <a:avLst/>
          </a:prstGeom>
        </p:spPr>
      </p:pic>
      <p:sp>
        <p:nvSpPr>
          <p:cNvPr id="10" name="TextBox 9"/>
          <p:cNvSpPr txBox="1"/>
          <p:nvPr/>
        </p:nvSpPr>
        <p:spPr>
          <a:xfrm>
            <a:off x="1371774" y="6350877"/>
            <a:ext cx="3721340" cy="369332"/>
          </a:xfrm>
          <a:prstGeom prst="rect">
            <a:avLst/>
          </a:prstGeom>
          <a:noFill/>
        </p:spPr>
        <p:txBody>
          <a:bodyPr wrap="none" rtlCol="0">
            <a:spAutoFit/>
          </a:bodyPr>
          <a:lstStyle/>
          <a:p>
            <a:r>
              <a:rPr lang="en-US" dirty="0" smtClean="0"/>
              <a:t>C. </a:t>
            </a:r>
            <a:r>
              <a:rPr lang="en-US" dirty="0" err="1"/>
              <a:t>t</a:t>
            </a:r>
            <a:r>
              <a:rPr lang="en-US" dirty="0" err="1" smtClean="0"/>
              <a:t>enebrosa</a:t>
            </a:r>
            <a:r>
              <a:rPr lang="en-US" dirty="0" smtClean="0"/>
              <a:t> (</a:t>
            </a:r>
            <a:r>
              <a:rPr lang="en-US" dirty="0" err="1" smtClean="0"/>
              <a:t>Ce</a:t>
            </a:r>
            <a:r>
              <a:rPr lang="en-US" dirty="0" smtClean="0"/>
              <a:t>, </a:t>
            </a:r>
            <a:r>
              <a:rPr lang="en-US" dirty="0" err="1" smtClean="0"/>
              <a:t>Cp</a:t>
            </a:r>
            <a:r>
              <a:rPr lang="en-US" dirty="0" smtClean="0"/>
              <a:t>, </a:t>
            </a:r>
            <a:r>
              <a:rPr lang="en-US" dirty="0" err="1" smtClean="0"/>
              <a:t>Ap</a:t>
            </a:r>
            <a:r>
              <a:rPr lang="en-US" dirty="0" smtClean="0"/>
              <a:t>) –bronze red</a:t>
            </a:r>
            <a:endParaRPr lang="en-US" dirty="0"/>
          </a:p>
        </p:txBody>
      </p:sp>
      <p:pic>
        <p:nvPicPr>
          <p:cNvPr id="11" name="Picture 10"/>
          <p:cNvPicPr>
            <a:picLocks noChangeAspect="1"/>
          </p:cNvPicPr>
          <p:nvPr/>
        </p:nvPicPr>
        <p:blipFill>
          <a:blip r:embed="rId5"/>
          <a:stretch>
            <a:fillRect/>
          </a:stretch>
        </p:blipFill>
        <p:spPr>
          <a:xfrm>
            <a:off x="6847309" y="3788826"/>
            <a:ext cx="3859964" cy="2562051"/>
          </a:xfrm>
          <a:prstGeom prst="rect">
            <a:avLst/>
          </a:prstGeom>
        </p:spPr>
      </p:pic>
      <p:sp>
        <p:nvSpPr>
          <p:cNvPr id="12" name="TextBox 11"/>
          <p:cNvSpPr txBox="1"/>
          <p:nvPr/>
        </p:nvSpPr>
        <p:spPr>
          <a:xfrm>
            <a:off x="7041653" y="6361400"/>
            <a:ext cx="3471271" cy="369332"/>
          </a:xfrm>
          <a:prstGeom prst="rect">
            <a:avLst/>
          </a:prstGeom>
          <a:noFill/>
        </p:spPr>
        <p:txBody>
          <a:bodyPr wrap="none" rtlCol="0">
            <a:spAutoFit/>
          </a:bodyPr>
          <a:lstStyle/>
          <a:p>
            <a:r>
              <a:rPr lang="en-US" dirty="0" smtClean="0"/>
              <a:t>C. bicolor (</a:t>
            </a:r>
            <a:r>
              <a:rPr lang="en-US" dirty="0" err="1" smtClean="0"/>
              <a:t>Ce</a:t>
            </a:r>
            <a:r>
              <a:rPr lang="en-US" dirty="0" smtClean="0"/>
              <a:t>, </a:t>
            </a:r>
            <a:r>
              <a:rPr lang="en-US" dirty="0" err="1" smtClean="0"/>
              <a:t>Cp</a:t>
            </a:r>
            <a:r>
              <a:rPr lang="en-US" dirty="0" smtClean="0"/>
              <a:t>, </a:t>
            </a:r>
            <a:r>
              <a:rPr lang="en-US" dirty="0" err="1" smtClean="0"/>
              <a:t>Ap</a:t>
            </a:r>
            <a:r>
              <a:rPr lang="en-US" dirty="0" smtClean="0"/>
              <a:t>) – bronze red</a:t>
            </a:r>
            <a:endParaRPr lang="en-US" dirty="0"/>
          </a:p>
        </p:txBody>
      </p:sp>
      <p:sp>
        <p:nvSpPr>
          <p:cNvPr id="2" name="TextBox 1"/>
          <p:cNvSpPr txBox="1"/>
          <p:nvPr/>
        </p:nvSpPr>
        <p:spPr>
          <a:xfrm>
            <a:off x="5282041" y="4042553"/>
            <a:ext cx="1570685" cy="2308324"/>
          </a:xfrm>
          <a:prstGeom prst="rect">
            <a:avLst/>
          </a:prstGeom>
          <a:noFill/>
        </p:spPr>
        <p:txBody>
          <a:bodyPr wrap="square" rtlCol="0">
            <a:spAutoFit/>
          </a:bodyPr>
          <a:lstStyle/>
          <a:p>
            <a:r>
              <a:rPr lang="en-US" dirty="0" smtClean="0"/>
              <a:t>What happens when you mix </a:t>
            </a:r>
            <a:r>
              <a:rPr lang="en-US" dirty="0" err="1" smtClean="0"/>
              <a:t>anthocyanins</a:t>
            </a:r>
            <a:r>
              <a:rPr lang="en-US" dirty="0" smtClean="0"/>
              <a:t> in the parenchymal tissue?</a:t>
            </a:r>
          </a:p>
          <a:p>
            <a:r>
              <a:rPr lang="en-US" dirty="0" smtClean="0"/>
              <a:t>You get bronze</a:t>
            </a:r>
            <a:endParaRPr lang="en-US" dirty="0"/>
          </a:p>
        </p:txBody>
      </p:sp>
    </p:spTree>
    <p:extLst>
      <p:ext uri="{BB962C8B-B14F-4D97-AF65-F5344CB8AC3E}">
        <p14:creationId xmlns:p14="http://schemas.microsoft.com/office/powerpoint/2010/main" val="136822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887"/>
            <a:ext cx="10135160" cy="1177370"/>
          </a:xfrm>
        </p:spPr>
        <p:txBody>
          <a:bodyPr>
            <a:normAutofit/>
          </a:bodyPr>
          <a:lstStyle/>
          <a:p>
            <a:r>
              <a:rPr lang="en-US" sz="4800" dirty="0" smtClean="0">
                <a:solidFill>
                  <a:srgbClr val="C00000"/>
                </a:solidFill>
                <a:latin typeface="Cooper Black" panose="0208090404030B020404" pitchFamily="18" charset="0"/>
              </a:rPr>
              <a:t>Small flowered reds….</a:t>
            </a:r>
            <a:endParaRPr lang="en-US" dirty="0"/>
          </a:p>
        </p:txBody>
      </p:sp>
      <p:sp>
        <p:nvSpPr>
          <p:cNvPr id="3" name="Content Placeholder 2"/>
          <p:cNvSpPr>
            <a:spLocks noGrp="1"/>
          </p:cNvSpPr>
          <p:nvPr>
            <p:ph idx="1"/>
          </p:nvPr>
        </p:nvSpPr>
        <p:spPr>
          <a:xfrm>
            <a:off x="579550" y="1365161"/>
            <a:ext cx="6362164" cy="5164428"/>
          </a:xfrm>
        </p:spPr>
        <p:txBody>
          <a:bodyPr>
            <a:normAutofit fontScale="92500" lnSpcReduction="10000"/>
          </a:bodyPr>
          <a:lstStyle/>
          <a:p>
            <a:r>
              <a:rPr lang="en-US" dirty="0" smtClean="0"/>
              <a:t>C. </a:t>
            </a:r>
            <a:r>
              <a:rPr lang="en-US" dirty="0" err="1" smtClean="0"/>
              <a:t>coccinea</a:t>
            </a:r>
            <a:r>
              <a:rPr lang="en-US" dirty="0" smtClean="0"/>
              <a:t>? Gur. </a:t>
            </a:r>
            <a:r>
              <a:rPr lang="en-US" dirty="0" err="1" smtClean="0"/>
              <a:t>aurantiaca</a:t>
            </a:r>
            <a:r>
              <a:rPr lang="en-US" dirty="0" smtClean="0"/>
              <a:t>? C. </a:t>
            </a:r>
            <a:r>
              <a:rPr lang="en-US" dirty="0" err="1" smtClean="0"/>
              <a:t>guttata</a:t>
            </a:r>
            <a:r>
              <a:rPr lang="en-US" dirty="0" smtClean="0"/>
              <a:t>? </a:t>
            </a:r>
            <a:r>
              <a:rPr lang="en-US" dirty="0" err="1" smtClean="0"/>
              <a:t>C.milleri</a:t>
            </a:r>
            <a:r>
              <a:rPr lang="en-US" dirty="0" smtClean="0"/>
              <a:t>/</a:t>
            </a:r>
            <a:r>
              <a:rPr lang="en-US" dirty="0" err="1" smtClean="0"/>
              <a:t>cinnabarina</a:t>
            </a:r>
            <a:r>
              <a:rPr lang="en-US" dirty="0" smtClean="0"/>
              <a:t>/</a:t>
            </a:r>
            <a:r>
              <a:rPr lang="en-US" dirty="0" err="1" smtClean="0"/>
              <a:t>harpophylla</a:t>
            </a:r>
            <a:r>
              <a:rPr lang="en-US" dirty="0" smtClean="0"/>
              <a:t>?</a:t>
            </a:r>
          </a:p>
          <a:p>
            <a:r>
              <a:rPr lang="en-US" dirty="0" smtClean="0"/>
              <a:t>All can breed true red free from purple overtones</a:t>
            </a:r>
          </a:p>
          <a:p>
            <a:r>
              <a:rPr lang="en-US" dirty="0" smtClean="0"/>
              <a:t>The red in these species are dominant, but so is size and small lips and open form (except for C. </a:t>
            </a:r>
            <a:r>
              <a:rPr lang="en-US" dirty="0" err="1" smtClean="0"/>
              <a:t>coccinea</a:t>
            </a:r>
            <a:r>
              <a:rPr lang="en-US" dirty="0" smtClean="0"/>
              <a:t> of course)</a:t>
            </a:r>
          </a:p>
          <a:p>
            <a:r>
              <a:rPr lang="en-US" dirty="0" smtClean="0"/>
              <a:t>This present a huge barrier is breeding large well-formed flowers that we desire in modern standard </a:t>
            </a:r>
            <a:r>
              <a:rPr lang="en-US" dirty="0" err="1" smtClean="0"/>
              <a:t>Cattleya</a:t>
            </a:r>
            <a:endParaRPr lang="en-US" dirty="0"/>
          </a:p>
          <a:p>
            <a:r>
              <a:rPr lang="en-US" dirty="0" smtClean="0"/>
              <a:t>Therefore, it is only approximately less than 1% in modern standard red’s genetic composition</a:t>
            </a:r>
          </a:p>
        </p:txBody>
      </p:sp>
      <p:pic>
        <p:nvPicPr>
          <p:cNvPr id="4" name="Picture 3"/>
          <p:cNvPicPr>
            <a:picLocks noChangeAspect="1"/>
          </p:cNvPicPr>
          <p:nvPr/>
        </p:nvPicPr>
        <p:blipFill>
          <a:blip r:embed="rId2"/>
          <a:stretch>
            <a:fillRect/>
          </a:stretch>
        </p:blipFill>
        <p:spPr>
          <a:xfrm>
            <a:off x="7126847" y="684501"/>
            <a:ext cx="1905000" cy="1476375"/>
          </a:xfrm>
          <a:prstGeom prst="rect">
            <a:avLst/>
          </a:prstGeom>
        </p:spPr>
      </p:pic>
      <p:pic>
        <p:nvPicPr>
          <p:cNvPr id="6" name="Picture 5"/>
          <p:cNvPicPr>
            <a:picLocks noChangeAspect="1"/>
          </p:cNvPicPr>
          <p:nvPr/>
        </p:nvPicPr>
        <p:blipFill>
          <a:blip r:embed="rId3"/>
          <a:stretch>
            <a:fillRect/>
          </a:stretch>
        </p:blipFill>
        <p:spPr>
          <a:xfrm>
            <a:off x="7126847" y="2365554"/>
            <a:ext cx="1905000" cy="1696640"/>
          </a:xfrm>
          <a:prstGeom prst="rect">
            <a:avLst/>
          </a:prstGeom>
        </p:spPr>
      </p:pic>
      <p:pic>
        <p:nvPicPr>
          <p:cNvPr id="7" name="Picture 6"/>
          <p:cNvPicPr>
            <a:picLocks noChangeAspect="1"/>
          </p:cNvPicPr>
          <p:nvPr/>
        </p:nvPicPr>
        <p:blipFill>
          <a:blip r:embed="rId4"/>
          <a:stretch>
            <a:fillRect/>
          </a:stretch>
        </p:blipFill>
        <p:spPr>
          <a:xfrm>
            <a:off x="9413411" y="2365554"/>
            <a:ext cx="2072233" cy="1696640"/>
          </a:xfrm>
          <a:prstGeom prst="rect">
            <a:avLst/>
          </a:prstGeom>
        </p:spPr>
      </p:pic>
      <p:pic>
        <p:nvPicPr>
          <p:cNvPr id="8" name="Picture 7"/>
          <p:cNvPicPr>
            <a:picLocks noChangeAspect="1"/>
          </p:cNvPicPr>
          <p:nvPr/>
        </p:nvPicPr>
        <p:blipFill>
          <a:blip r:embed="rId5"/>
          <a:stretch>
            <a:fillRect/>
          </a:stretch>
        </p:blipFill>
        <p:spPr>
          <a:xfrm>
            <a:off x="9272811" y="674842"/>
            <a:ext cx="2212833" cy="1476375"/>
          </a:xfrm>
          <a:prstGeom prst="rect">
            <a:avLst/>
          </a:prstGeom>
        </p:spPr>
      </p:pic>
      <p:pic>
        <p:nvPicPr>
          <p:cNvPr id="5" name="Picture 4"/>
          <p:cNvPicPr>
            <a:picLocks noChangeAspect="1"/>
          </p:cNvPicPr>
          <p:nvPr/>
        </p:nvPicPr>
        <p:blipFill>
          <a:blip r:embed="rId6"/>
          <a:stretch>
            <a:fillRect/>
          </a:stretch>
        </p:blipFill>
        <p:spPr>
          <a:xfrm>
            <a:off x="7126847" y="4266872"/>
            <a:ext cx="1985117" cy="1634619"/>
          </a:xfrm>
          <a:prstGeom prst="rect">
            <a:avLst/>
          </a:prstGeom>
        </p:spPr>
      </p:pic>
      <p:pic>
        <p:nvPicPr>
          <p:cNvPr id="9" name="Picture 8"/>
          <p:cNvPicPr>
            <a:picLocks noChangeAspect="1"/>
          </p:cNvPicPr>
          <p:nvPr/>
        </p:nvPicPr>
        <p:blipFill>
          <a:blip r:embed="rId7"/>
          <a:stretch>
            <a:fillRect/>
          </a:stretch>
        </p:blipFill>
        <p:spPr>
          <a:xfrm>
            <a:off x="9413411" y="4272846"/>
            <a:ext cx="2072233" cy="1628645"/>
          </a:xfrm>
          <a:prstGeom prst="rect">
            <a:avLst/>
          </a:prstGeom>
        </p:spPr>
      </p:pic>
    </p:spTree>
    <p:extLst>
      <p:ext uri="{BB962C8B-B14F-4D97-AF65-F5344CB8AC3E}">
        <p14:creationId xmlns:p14="http://schemas.microsoft.com/office/powerpoint/2010/main" val="355377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390322" cy="1017432"/>
          </a:xfrm>
        </p:spPr>
        <p:txBody>
          <a:bodyPr>
            <a:normAutofit/>
          </a:bodyPr>
          <a:lstStyle/>
          <a:p>
            <a:r>
              <a:rPr lang="en-US" sz="4800" dirty="0" err="1" smtClean="0">
                <a:solidFill>
                  <a:srgbClr val="C00000"/>
                </a:solidFill>
                <a:latin typeface="Cooper Black" panose="0208090404030B020404" pitchFamily="18" charset="0"/>
              </a:rPr>
              <a:t>Cattleya</a:t>
            </a:r>
            <a:r>
              <a:rPr lang="en-US" sz="4800" dirty="0" smtClean="0">
                <a:solidFill>
                  <a:srgbClr val="C00000"/>
                </a:solidFill>
                <a:latin typeface="Cooper Black" panose="0208090404030B020404" pitchFamily="18" charset="0"/>
              </a:rPr>
              <a:t> bicolor</a:t>
            </a:r>
            <a:endParaRPr lang="en-US" sz="4800" dirty="0">
              <a:solidFill>
                <a:srgbClr val="C00000"/>
              </a:solidFill>
              <a:latin typeface="Cooper Black" panose="0208090404030B020404" pitchFamily="18" charset="0"/>
            </a:endParaRPr>
          </a:p>
        </p:txBody>
      </p:sp>
      <p:sp>
        <p:nvSpPr>
          <p:cNvPr id="3" name="Content Placeholder 2"/>
          <p:cNvSpPr>
            <a:spLocks noGrp="1"/>
          </p:cNvSpPr>
          <p:nvPr>
            <p:ph idx="1"/>
          </p:nvPr>
        </p:nvSpPr>
        <p:spPr>
          <a:xfrm>
            <a:off x="115909" y="1017432"/>
            <a:ext cx="6065949" cy="2794714"/>
          </a:xfrm>
        </p:spPr>
        <p:txBody>
          <a:bodyPr>
            <a:normAutofit/>
          </a:bodyPr>
          <a:lstStyle/>
          <a:p>
            <a:r>
              <a:rPr lang="en-US" dirty="0" smtClean="0"/>
              <a:t>Cousin of C. </a:t>
            </a:r>
            <a:r>
              <a:rPr lang="en-US" dirty="0" err="1" smtClean="0"/>
              <a:t>guttata</a:t>
            </a:r>
            <a:r>
              <a:rPr lang="en-US" dirty="0" smtClean="0"/>
              <a:t>, come in a variety of colors. Larger flower, broader segments, heavy substance/glossy texture. Downside is lip lacking </a:t>
            </a:r>
            <a:r>
              <a:rPr lang="en-US" dirty="0" err="1" smtClean="0"/>
              <a:t>sidelobes</a:t>
            </a:r>
            <a:endParaRPr lang="en-US" dirty="0" smtClean="0"/>
          </a:p>
          <a:p>
            <a:r>
              <a:rPr lang="en-US" dirty="0" err="1" smtClean="0"/>
              <a:t>tipo</a:t>
            </a:r>
            <a:r>
              <a:rPr lang="en-US" dirty="0" smtClean="0"/>
              <a:t> </a:t>
            </a:r>
            <a:r>
              <a:rPr lang="en-US" dirty="0" err="1" smtClean="0"/>
              <a:t>vs</a:t>
            </a:r>
            <a:r>
              <a:rPr lang="en-US" dirty="0" smtClean="0"/>
              <a:t> ssp. </a:t>
            </a:r>
            <a:r>
              <a:rPr lang="en-US" dirty="0" err="1" smtClean="0"/>
              <a:t>brasilliensis</a:t>
            </a:r>
            <a:endParaRPr lang="en-US" dirty="0"/>
          </a:p>
        </p:txBody>
      </p:sp>
      <p:pic>
        <p:nvPicPr>
          <p:cNvPr id="4" name="Picture 3"/>
          <p:cNvPicPr>
            <a:picLocks noChangeAspect="1"/>
          </p:cNvPicPr>
          <p:nvPr/>
        </p:nvPicPr>
        <p:blipFill>
          <a:blip r:embed="rId2"/>
          <a:stretch>
            <a:fillRect/>
          </a:stretch>
        </p:blipFill>
        <p:spPr>
          <a:xfrm>
            <a:off x="7600870" y="3979431"/>
            <a:ext cx="3601414" cy="2390439"/>
          </a:xfrm>
          <a:prstGeom prst="rect">
            <a:avLst/>
          </a:prstGeom>
        </p:spPr>
      </p:pic>
      <p:pic>
        <p:nvPicPr>
          <p:cNvPr id="5" name="Picture 4"/>
          <p:cNvPicPr>
            <a:picLocks noChangeAspect="1"/>
          </p:cNvPicPr>
          <p:nvPr/>
        </p:nvPicPr>
        <p:blipFill>
          <a:blip r:embed="rId3"/>
          <a:stretch>
            <a:fillRect/>
          </a:stretch>
        </p:blipFill>
        <p:spPr>
          <a:xfrm>
            <a:off x="812204" y="3968928"/>
            <a:ext cx="3187252" cy="2398207"/>
          </a:xfrm>
          <a:prstGeom prst="rect">
            <a:avLst/>
          </a:prstGeom>
        </p:spPr>
      </p:pic>
      <p:pic>
        <p:nvPicPr>
          <p:cNvPr id="6" name="Picture 5"/>
          <p:cNvPicPr>
            <a:picLocks noChangeAspect="1"/>
          </p:cNvPicPr>
          <p:nvPr/>
        </p:nvPicPr>
        <p:blipFill>
          <a:blip r:embed="rId4"/>
          <a:stretch>
            <a:fillRect/>
          </a:stretch>
        </p:blipFill>
        <p:spPr>
          <a:xfrm>
            <a:off x="6380055" y="588646"/>
            <a:ext cx="3021522" cy="2048970"/>
          </a:xfrm>
          <a:prstGeom prst="rect">
            <a:avLst/>
          </a:prstGeom>
        </p:spPr>
      </p:pic>
      <p:sp>
        <p:nvSpPr>
          <p:cNvPr id="9" name="TextBox 8"/>
          <p:cNvSpPr txBox="1"/>
          <p:nvPr/>
        </p:nvSpPr>
        <p:spPr>
          <a:xfrm>
            <a:off x="867332" y="6377638"/>
            <a:ext cx="3307857" cy="338554"/>
          </a:xfrm>
          <a:prstGeom prst="rect">
            <a:avLst/>
          </a:prstGeom>
          <a:noFill/>
        </p:spPr>
        <p:txBody>
          <a:bodyPr wrap="square" rtlCol="0">
            <a:spAutoFit/>
          </a:bodyPr>
          <a:lstStyle/>
          <a:p>
            <a:r>
              <a:rPr lang="en-US" sz="1600" dirty="0" smtClean="0"/>
              <a:t>‘Black Beauty’ 84 </a:t>
            </a:r>
            <a:r>
              <a:rPr lang="en-US" sz="1600" dirty="0" err="1" smtClean="0"/>
              <a:t>pts</a:t>
            </a:r>
            <a:r>
              <a:rPr lang="en-US" sz="1600" dirty="0" smtClean="0"/>
              <a:t> AM/AOS (1968)</a:t>
            </a:r>
            <a:endParaRPr lang="en-US" sz="1600" dirty="0"/>
          </a:p>
        </p:txBody>
      </p:sp>
      <p:sp>
        <p:nvSpPr>
          <p:cNvPr id="10" name="TextBox 9"/>
          <p:cNvSpPr txBox="1"/>
          <p:nvPr/>
        </p:nvSpPr>
        <p:spPr>
          <a:xfrm>
            <a:off x="7695973" y="6377638"/>
            <a:ext cx="3311291" cy="338554"/>
          </a:xfrm>
          <a:prstGeom prst="rect">
            <a:avLst/>
          </a:prstGeom>
          <a:noFill/>
        </p:spPr>
        <p:txBody>
          <a:bodyPr wrap="none" rtlCol="0">
            <a:spAutoFit/>
          </a:bodyPr>
          <a:lstStyle/>
          <a:p>
            <a:r>
              <a:rPr lang="en-US" sz="1600" dirty="0" smtClean="0"/>
              <a:t>‘</a:t>
            </a:r>
            <a:r>
              <a:rPr lang="en-US" sz="1600" dirty="0" err="1" smtClean="0"/>
              <a:t>SanBar</a:t>
            </a:r>
            <a:r>
              <a:rPr lang="en-US" sz="1600" dirty="0" smtClean="0"/>
              <a:t> Mega’ 82 </a:t>
            </a:r>
            <a:r>
              <a:rPr lang="en-US" sz="1600" dirty="0" err="1" smtClean="0"/>
              <a:t>pts</a:t>
            </a:r>
            <a:r>
              <a:rPr lang="en-US" sz="1600" dirty="0" smtClean="0"/>
              <a:t> AM/AOS (2016)</a:t>
            </a:r>
            <a:endParaRPr lang="en-US" sz="1600" dirty="0"/>
          </a:p>
        </p:txBody>
      </p:sp>
      <p:pic>
        <p:nvPicPr>
          <p:cNvPr id="11" name="Picture 10"/>
          <p:cNvPicPr>
            <a:picLocks noChangeAspect="1"/>
          </p:cNvPicPr>
          <p:nvPr/>
        </p:nvPicPr>
        <p:blipFill>
          <a:blip r:embed="rId5"/>
          <a:stretch>
            <a:fillRect/>
          </a:stretch>
        </p:blipFill>
        <p:spPr>
          <a:xfrm>
            <a:off x="3999456" y="3968928"/>
            <a:ext cx="3601414" cy="2400942"/>
          </a:xfrm>
          <a:prstGeom prst="rect">
            <a:avLst/>
          </a:prstGeom>
        </p:spPr>
      </p:pic>
      <p:sp>
        <p:nvSpPr>
          <p:cNvPr id="12" name="TextBox 11"/>
          <p:cNvSpPr txBox="1"/>
          <p:nvPr/>
        </p:nvSpPr>
        <p:spPr>
          <a:xfrm>
            <a:off x="4114887" y="6385406"/>
            <a:ext cx="3418115" cy="338554"/>
          </a:xfrm>
          <a:prstGeom prst="rect">
            <a:avLst/>
          </a:prstGeom>
          <a:noFill/>
        </p:spPr>
        <p:txBody>
          <a:bodyPr wrap="none" rtlCol="0">
            <a:spAutoFit/>
          </a:bodyPr>
          <a:lstStyle/>
          <a:p>
            <a:r>
              <a:rPr lang="en-US" sz="1600" dirty="0" smtClean="0"/>
              <a:t>‘Bronze Beauty’ 81 </a:t>
            </a:r>
            <a:r>
              <a:rPr lang="en-US" sz="1600" dirty="0" err="1" smtClean="0"/>
              <a:t>pts</a:t>
            </a:r>
            <a:r>
              <a:rPr lang="en-US" sz="1600" dirty="0" smtClean="0"/>
              <a:t> AM/AOS (1999)</a:t>
            </a:r>
            <a:endParaRPr lang="en-US" sz="1600" dirty="0"/>
          </a:p>
        </p:txBody>
      </p:sp>
    </p:spTree>
    <p:extLst>
      <p:ext uri="{BB962C8B-B14F-4D97-AF65-F5344CB8AC3E}">
        <p14:creationId xmlns:p14="http://schemas.microsoft.com/office/powerpoint/2010/main" val="8345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eashells 16x9">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ashells nature presentation (widescreen).potx" id="{E6B84A40-AED6-4169-B416-9F411F9C11B8}" vid="{719C1255-A7E7-42CE-9EEC-76ECFA1A94CA}"/>
    </a:ext>
  </a:extLst>
</a:theme>
</file>

<file path=ppt/theme/theme2.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Colorful seashell collection</Template>
  <TotalTime>2551</TotalTime>
  <Words>2053</Words>
  <Application>Microsoft Office PowerPoint</Application>
  <PresentationFormat>Widescreen</PresentationFormat>
  <Paragraphs>178</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Cooper Black</vt:lpstr>
      <vt:lpstr>Corbel</vt:lpstr>
      <vt:lpstr>Freestyle Script</vt:lpstr>
      <vt:lpstr>Jokerman</vt:lpstr>
      <vt:lpstr>Wingdings</vt:lpstr>
      <vt:lpstr>Seashells 16x9</vt:lpstr>
      <vt:lpstr>Standard red Cattleya</vt:lpstr>
      <vt:lpstr>Modern red standard Cattleya</vt:lpstr>
      <vt:lpstr>PowerPoint Presentation</vt:lpstr>
      <vt:lpstr>PowerPoint Presentation</vt:lpstr>
      <vt:lpstr>Anthocyanins only species</vt:lpstr>
      <vt:lpstr>Where does red color come from?</vt:lpstr>
      <vt:lpstr>PowerPoint Presentation</vt:lpstr>
      <vt:lpstr>Small flowered reds….</vt:lpstr>
      <vt:lpstr>Cattleya bicolor</vt:lpstr>
      <vt:lpstr>Cattleya tenebrosa</vt:lpstr>
      <vt:lpstr>Cattleya dowiana</vt:lpstr>
      <vt:lpstr>PowerPoint Presentation</vt:lpstr>
      <vt:lpstr>C. Iris(1901) and C. Luminosa(1901)</vt:lpstr>
      <vt:lpstr>C. Mrs Medo (1922)</vt:lpstr>
      <vt:lpstr>C. S. J. Bracey (1940)</vt:lpstr>
      <vt:lpstr>C. Waianae Sunset (1963)</vt:lpstr>
      <vt:lpstr>PowerPoint Presentation</vt:lpstr>
      <vt:lpstr>Rlc. Oconee (1976)</vt:lpstr>
      <vt:lpstr>Carter and Holmes Oconee trio</vt:lpstr>
      <vt:lpstr>Rlc. Chia Lin (1989)</vt:lpstr>
      <vt:lpstr>Rlc. Sanyung Ruby (1995)</vt:lpstr>
      <vt:lpstr>PowerPoint Presentation</vt:lpstr>
      <vt:lpstr>PowerPoint Presentation</vt:lpstr>
      <vt:lpstr>C. Circle of Life</vt:lpstr>
      <vt:lpstr>Hybrids with C. Circle of Life</vt:lpstr>
      <vt:lpstr>Resource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red Cattleya</dc:title>
  <dc:creator>Vinh Du</dc:creator>
  <cp:lastModifiedBy>Vinh Du</cp:lastModifiedBy>
  <cp:revision>121</cp:revision>
  <dcterms:created xsi:type="dcterms:W3CDTF">2018-11-08T12:52:48Z</dcterms:created>
  <dcterms:modified xsi:type="dcterms:W3CDTF">2018-12-05T18:21:01Z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