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7" r:id="rId2"/>
    <p:sldId id="289" r:id="rId3"/>
    <p:sldId id="284" r:id="rId4"/>
    <p:sldId id="285" r:id="rId5"/>
    <p:sldId id="288" r:id="rId6"/>
    <p:sldId id="296" r:id="rId7"/>
    <p:sldId id="310" r:id="rId8"/>
    <p:sldId id="290" r:id="rId9"/>
    <p:sldId id="304" r:id="rId10"/>
    <p:sldId id="293" r:id="rId11"/>
    <p:sldId id="301" r:id="rId12"/>
    <p:sldId id="300" r:id="rId13"/>
    <p:sldId id="291" r:id="rId14"/>
    <p:sldId id="303" r:id="rId15"/>
    <p:sldId id="292" r:id="rId16"/>
    <p:sldId id="307" r:id="rId17"/>
    <p:sldId id="308" r:id="rId18"/>
    <p:sldId id="306" r:id="rId19"/>
    <p:sldId id="283" r:id="rId2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h Du" initials="VD" lastIdx="4" clrIdx="0">
    <p:extLst>
      <p:ext uri="{19B8F6BF-5375-455C-9EA6-DF929625EA0E}">
        <p15:presenceInfo xmlns:p15="http://schemas.microsoft.com/office/powerpoint/2012/main" userId="Vinh D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7253" autoAdjust="0"/>
  </p:normalViewPr>
  <p:slideViewPr>
    <p:cSldViewPr snapToGrid="0">
      <p:cViewPr varScale="1">
        <p:scale>
          <a:sx n="65" d="100"/>
          <a:sy n="65" d="100"/>
        </p:scale>
        <p:origin x="888" y="6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11/4/2023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11/4/2023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314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9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7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4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4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Starburst pattern. </a:t>
            </a:r>
            <a:r>
              <a:rPr lang="en-US" dirty="0" err="1" smtClean="0"/>
              <a:t>Picotee</a:t>
            </a:r>
            <a:r>
              <a:rPr lang="en-US" dirty="0" smtClean="0"/>
              <a:t>. White central. Stripes. </a:t>
            </a:r>
            <a:r>
              <a:rPr lang="en-US" dirty="0" err="1" smtClean="0"/>
              <a:t>Peloric</a:t>
            </a:r>
            <a:r>
              <a:rPr lang="en-US" dirty="0" smtClean="0"/>
              <a:t>. Bicolor. Flare. Apical blush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1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up of colorful seashe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4624183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 bwMode="white">
          <a:xfrm>
            <a:off x="0" y="3074521"/>
            <a:ext cx="12201888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3937321"/>
            <a:ext cx="9601200" cy="162527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3814" y="5641975"/>
            <a:ext cx="9601200" cy="914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sp>
        <p:nvSpPr>
          <p:cNvPr id="10" name="Freeform 9"/>
          <p:cNvSpPr/>
          <p:nvPr/>
        </p:nvSpPr>
        <p:spPr>
          <a:xfrm rot="21388434">
            <a:off x="12235" y="2969834"/>
            <a:ext cx="12169907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Freeform 10"/>
          <p:cNvSpPr/>
          <p:nvPr/>
        </p:nvSpPr>
        <p:spPr>
          <a:xfrm rot="21388434">
            <a:off x="29672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2" name="Freeform 11"/>
          <p:cNvSpPr/>
          <p:nvPr/>
        </p:nvSpPr>
        <p:spPr>
          <a:xfrm rot="21388434">
            <a:off x="-4585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2D1-64D5-4552-ACDD-1CCE5F7F800D}" type="datetimeFigureOut">
              <a:rPr lang="en-US"/>
              <a:t>11/4/2023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29E-967E-4B69-BEAA-E3504E4378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11/4/2023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11/4/2023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reeform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048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1"/>
            <a:ext cx="9601198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</a:t>
            </a:r>
            <a:r>
              <a:rPr dirty="0"/>
              <a:t>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11/4/2023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peciesorchids.com/Spathoglottis.html#Photo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53195" y="3643313"/>
            <a:ext cx="7152157" cy="1814512"/>
          </a:xfrm>
        </p:spPr>
        <p:txBody>
          <a:bodyPr>
            <a:normAutofit/>
          </a:bodyPr>
          <a:lstStyle/>
          <a:p>
            <a:r>
              <a:rPr lang="en-US" sz="8000" dirty="0" err="1" smtClean="0">
                <a:latin typeface="Jokerman" panose="04090605060D06020702" pitchFamily="82" charset="0"/>
              </a:rPr>
              <a:t>Spathoglottis</a:t>
            </a:r>
            <a:endParaRPr lang="en-US" sz="8000" dirty="0">
              <a:latin typeface="Jokerman" panose="04090605060D06020702" pitchFamily="8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1867437" y="5529678"/>
            <a:ext cx="9601200" cy="914400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Chiller" panose="04020404031007020602" pitchFamily="82" charset="0"/>
              </a:rPr>
              <a:t>A presentation by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Chiller" panose="04020404031007020602" pitchFamily="82" charset="0"/>
              </a:rPr>
              <a:t>Vee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Chiller" panose="04020404031007020602" pitchFamily="82" charset="0"/>
              </a:rPr>
              <a:t> Du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Chiller" panose="040204040310070206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449" b="27380"/>
          <a:stretch/>
        </p:blipFill>
        <p:spPr>
          <a:xfrm>
            <a:off x="2088663" y="698063"/>
            <a:ext cx="7972024" cy="294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961" y="0"/>
            <a:ext cx="6201691" cy="867177"/>
          </a:xfrm>
        </p:spPr>
        <p:txBody>
          <a:bodyPr/>
          <a:lstStyle/>
          <a:p>
            <a:r>
              <a:rPr lang="en-US" b="1" dirty="0" err="1" smtClean="0"/>
              <a:t>Spathoglottis</a:t>
            </a:r>
            <a:r>
              <a:rPr lang="en-US" b="1" dirty="0" smtClean="0"/>
              <a:t> </a:t>
            </a:r>
            <a:r>
              <a:rPr lang="en-US" b="1" dirty="0" err="1" smtClean="0"/>
              <a:t>tormentosa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704" y="2109551"/>
            <a:ext cx="3751905" cy="3369221"/>
          </a:xfrm>
        </p:spPr>
        <p:txBody>
          <a:bodyPr>
            <a:normAutofit/>
          </a:bodyPr>
          <a:lstStyle/>
          <a:p>
            <a:r>
              <a:rPr lang="en-US" dirty="0" smtClean="0"/>
              <a:t>Excellent shape</a:t>
            </a:r>
          </a:p>
          <a:p>
            <a:r>
              <a:rPr lang="en-US" dirty="0" smtClean="0"/>
              <a:t>Good </a:t>
            </a:r>
            <a:r>
              <a:rPr lang="en-US" dirty="0"/>
              <a:t>form is a very dominant </a:t>
            </a:r>
            <a:r>
              <a:rPr lang="en-US" dirty="0" smtClean="0"/>
              <a:t>trait</a:t>
            </a:r>
          </a:p>
          <a:p>
            <a:r>
              <a:rPr lang="en-US" dirty="0" smtClean="0"/>
              <a:t>Compact plant</a:t>
            </a:r>
          </a:p>
          <a:p>
            <a:r>
              <a:rPr lang="en-US" dirty="0" smtClean="0"/>
              <a:t>Leaf with velvety texture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992" y="1270199"/>
            <a:ext cx="4767485" cy="50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277" y="103031"/>
            <a:ext cx="8074968" cy="867177"/>
          </a:xfrm>
        </p:spPr>
        <p:txBody>
          <a:bodyPr>
            <a:normAutofit/>
          </a:bodyPr>
          <a:lstStyle/>
          <a:p>
            <a:r>
              <a:rPr lang="en-US" b="1" dirty="0" smtClean="0"/>
              <a:t>Spa. </a:t>
            </a:r>
            <a:r>
              <a:rPr lang="en-US" b="1" dirty="0" err="1" smtClean="0"/>
              <a:t>tormentosa</a:t>
            </a:r>
            <a:r>
              <a:rPr lang="en-US" b="1" dirty="0" smtClean="0"/>
              <a:t> hybrids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94968" y="1929773"/>
            <a:ext cx="3304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Spa. (</a:t>
            </a:r>
            <a:r>
              <a:rPr lang="en-US" sz="2400" dirty="0" err="1" smtClean="0"/>
              <a:t>tormentosa</a:t>
            </a:r>
            <a:r>
              <a:rPr lang="en-US" sz="2400" dirty="0" smtClean="0"/>
              <a:t> x </a:t>
            </a:r>
            <a:r>
              <a:rPr lang="en-US" sz="2400" dirty="0" err="1" smtClean="0"/>
              <a:t>plicata</a:t>
            </a:r>
            <a:r>
              <a:rPr lang="en-US" sz="2400" dirty="0" smtClean="0"/>
              <a:t> ‘Bangkok Dark’)</a:t>
            </a:r>
            <a:endParaRPr lang="en-US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240" y="1057342"/>
            <a:ext cx="2676376" cy="2298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616" y="1076455"/>
            <a:ext cx="2822693" cy="22983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309" y="125396"/>
            <a:ext cx="2749534" cy="32494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4968" y="4730797"/>
            <a:ext cx="393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Spa. Ted Green</a:t>
            </a:r>
          </a:p>
          <a:p>
            <a:pPr algn="ctr"/>
            <a:r>
              <a:rPr lang="en-US" sz="2400" dirty="0" smtClean="0"/>
              <a:t> (</a:t>
            </a:r>
            <a:r>
              <a:rPr lang="en-US" sz="2400" dirty="0" err="1" smtClean="0"/>
              <a:t>kimballiana</a:t>
            </a:r>
            <a:r>
              <a:rPr lang="en-US" sz="2400" dirty="0" smtClean="0"/>
              <a:t> x </a:t>
            </a:r>
            <a:r>
              <a:rPr lang="en-US" sz="2400" dirty="0" err="1" smtClean="0"/>
              <a:t>tormentosa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10954" t="18078" r="18151" b="20280"/>
          <a:stretch/>
        </p:blipFill>
        <p:spPr>
          <a:xfrm>
            <a:off x="4764464" y="3880692"/>
            <a:ext cx="2458284" cy="2346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31656" t="27059" r="34111" b="18908"/>
          <a:stretch/>
        </p:blipFill>
        <p:spPr>
          <a:xfrm>
            <a:off x="7757673" y="3460181"/>
            <a:ext cx="3591955" cy="318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49" y="124986"/>
            <a:ext cx="5768457" cy="725510"/>
          </a:xfrm>
        </p:spPr>
        <p:txBody>
          <a:bodyPr>
            <a:normAutofit/>
          </a:bodyPr>
          <a:lstStyle/>
          <a:p>
            <a:r>
              <a:rPr lang="en-US" b="1" dirty="0" smtClean="0"/>
              <a:t>Spa. Ted Green hybrids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59548" y="4042253"/>
            <a:ext cx="4001445" cy="1961548"/>
          </a:xfrm>
        </p:spPr>
        <p:txBody>
          <a:bodyPr>
            <a:normAutofit/>
          </a:bodyPr>
          <a:lstStyle/>
          <a:p>
            <a:r>
              <a:rPr lang="en-US" dirty="0" smtClean="0"/>
              <a:t>Color recessive</a:t>
            </a:r>
          </a:p>
          <a:p>
            <a:r>
              <a:rPr lang="en-US" dirty="0" smtClean="0"/>
              <a:t>Bad traits including weak stem, poor flower substance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9793" y="3209106"/>
            <a:ext cx="333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Spa. </a:t>
            </a:r>
            <a:r>
              <a:rPr lang="en-US" dirty="0" err="1" smtClean="0"/>
              <a:t>plicata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alba ‘</a:t>
            </a:r>
            <a:r>
              <a:rPr lang="en-US" dirty="0" err="1" smtClean="0"/>
              <a:t>Golambo</a:t>
            </a:r>
            <a:r>
              <a:rPr lang="en-US" dirty="0" smtClean="0"/>
              <a:t>’)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97346" y="6412210"/>
            <a:ext cx="315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dirty="0" smtClean="0"/>
              <a:t> Spa. </a:t>
            </a:r>
            <a:r>
              <a:rPr lang="en-US" dirty="0" err="1" smtClean="0"/>
              <a:t>Parsonsii</a:t>
            </a:r>
            <a:r>
              <a:rPr lang="en-US" dirty="0" smtClean="0"/>
              <a:t> ‘Amy Consuela’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58012" y="6394746"/>
            <a:ext cx="223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Spa. </a:t>
            </a:r>
            <a:r>
              <a:rPr lang="en-US" dirty="0" err="1" smtClean="0"/>
              <a:t>vanoverberghii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47940" y="3247931"/>
            <a:ext cx="269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Spa. (</a:t>
            </a:r>
            <a:r>
              <a:rPr lang="en-US" dirty="0" err="1" smtClean="0"/>
              <a:t>Menehune</a:t>
            </a:r>
            <a:r>
              <a:rPr lang="en-US" dirty="0" smtClean="0"/>
              <a:t> x </a:t>
            </a:r>
            <a:r>
              <a:rPr lang="en-US" dirty="0" err="1" smtClean="0"/>
              <a:t>Rolita</a:t>
            </a:r>
            <a:r>
              <a:rPr lang="en-US" dirty="0"/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61" y="1082403"/>
            <a:ext cx="2505417" cy="21378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790" y="1080662"/>
            <a:ext cx="2427758" cy="2139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804" y="75202"/>
            <a:ext cx="2243522" cy="3206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138" y="3678958"/>
            <a:ext cx="3645724" cy="27434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3068" y="3651308"/>
            <a:ext cx="2523963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4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53" y="545691"/>
            <a:ext cx="6201691" cy="867177"/>
          </a:xfrm>
        </p:spPr>
        <p:txBody>
          <a:bodyPr/>
          <a:lstStyle/>
          <a:p>
            <a:r>
              <a:rPr lang="en-US" b="1" dirty="0" err="1" smtClean="0"/>
              <a:t>Spathoglottis</a:t>
            </a:r>
            <a:r>
              <a:rPr lang="en-US" b="1" dirty="0" smtClean="0"/>
              <a:t> </a:t>
            </a:r>
            <a:r>
              <a:rPr lang="en-US" b="1" dirty="0" err="1" smtClean="0"/>
              <a:t>unguiculata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850" y="2272240"/>
            <a:ext cx="6459794" cy="4585760"/>
          </a:xfrm>
        </p:spPr>
        <p:txBody>
          <a:bodyPr>
            <a:normAutofit/>
          </a:bodyPr>
          <a:lstStyle/>
          <a:p>
            <a:r>
              <a:rPr lang="en-US" dirty="0" smtClean="0"/>
              <a:t>Clusters of  small cupped flowers, intense color</a:t>
            </a:r>
          </a:p>
          <a:p>
            <a:r>
              <a:rPr lang="en-US" dirty="0"/>
              <a:t>G</a:t>
            </a:r>
            <a:r>
              <a:rPr lang="en-US" dirty="0" smtClean="0"/>
              <a:t>ood substance, and “grape juice” fragrance </a:t>
            </a:r>
            <a:endParaRPr lang="en-US" dirty="0"/>
          </a:p>
          <a:p>
            <a:r>
              <a:rPr lang="en-US" dirty="0" smtClean="0"/>
              <a:t>Upright, strong inflorescence. Compact.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735" y="545691"/>
            <a:ext cx="4272116" cy="59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077" y="167426"/>
            <a:ext cx="5117691" cy="72551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Spa. </a:t>
            </a:r>
            <a:r>
              <a:rPr lang="en-US" b="1" dirty="0" err="1" smtClean="0"/>
              <a:t>unguiculata</a:t>
            </a:r>
            <a:r>
              <a:rPr lang="en-US" b="1" dirty="0" smtClean="0"/>
              <a:t> hybrids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54591" y="1846488"/>
            <a:ext cx="3244645" cy="4085303"/>
          </a:xfrm>
        </p:spPr>
        <p:txBody>
          <a:bodyPr>
            <a:normAutofit/>
          </a:bodyPr>
          <a:lstStyle/>
          <a:p>
            <a:r>
              <a:rPr lang="en-US" dirty="0" smtClean="0"/>
              <a:t>Underused before 2000</a:t>
            </a:r>
          </a:p>
          <a:p>
            <a:r>
              <a:rPr lang="en-US" dirty="0" smtClean="0"/>
              <a:t>Upright stems</a:t>
            </a:r>
          </a:p>
          <a:p>
            <a:r>
              <a:rPr lang="en-US" dirty="0" smtClean="0"/>
              <a:t>Flowers more numerous, better substance</a:t>
            </a:r>
          </a:p>
          <a:p>
            <a:r>
              <a:rPr lang="en-US" dirty="0" smtClean="0"/>
              <a:t>Create more vivid flowers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32" y="1045052"/>
            <a:ext cx="2787445" cy="2543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7549" y="3599575"/>
            <a:ext cx="492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</a:t>
            </a:r>
            <a:r>
              <a:rPr lang="en-US" dirty="0" err="1" smtClean="0"/>
              <a:t>Seletar</a:t>
            </a:r>
            <a:r>
              <a:rPr lang="en-US" dirty="0" smtClean="0"/>
              <a:t> Park ([</a:t>
            </a:r>
            <a:r>
              <a:rPr lang="en-US" dirty="0" err="1" smtClean="0"/>
              <a:t>unguiculata</a:t>
            </a:r>
            <a:r>
              <a:rPr lang="en-US" dirty="0" smtClean="0"/>
              <a:t> x </a:t>
            </a:r>
            <a:r>
              <a:rPr lang="en-US" dirty="0" err="1" smtClean="0"/>
              <a:t>plicata</a:t>
            </a:r>
            <a:r>
              <a:rPr lang="en-US" dirty="0" smtClean="0"/>
              <a:t>) x </a:t>
            </a:r>
            <a:r>
              <a:rPr lang="en-US" dirty="0" err="1" smtClean="0"/>
              <a:t>plicata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93401" y="6425945"/>
            <a:ext cx="256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(</a:t>
            </a:r>
            <a:r>
              <a:rPr lang="en-US" dirty="0" err="1" smtClean="0"/>
              <a:t>Menehune</a:t>
            </a:r>
            <a:r>
              <a:rPr lang="en-US" dirty="0" smtClean="0"/>
              <a:t> x </a:t>
            </a:r>
            <a:r>
              <a:rPr lang="en-US" dirty="0" err="1" smtClean="0"/>
              <a:t>Rolita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362984" y="6442860"/>
            <a:ext cx="266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(</a:t>
            </a:r>
            <a:r>
              <a:rPr lang="en-US" dirty="0" err="1" smtClean="0"/>
              <a:t>Rolita</a:t>
            </a:r>
            <a:r>
              <a:rPr lang="en-US" dirty="0" smtClean="0"/>
              <a:t> x </a:t>
            </a:r>
            <a:r>
              <a:rPr lang="en-US" dirty="0" err="1" smtClean="0"/>
              <a:t>unguiculata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91505" y="6461149"/>
            <a:ext cx="319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(</a:t>
            </a:r>
            <a:r>
              <a:rPr lang="en-US" dirty="0" err="1" smtClean="0"/>
              <a:t>Menehune</a:t>
            </a:r>
            <a:r>
              <a:rPr lang="en-US" dirty="0" smtClean="0"/>
              <a:t> x Freckle Face)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706" y="4174950"/>
            <a:ext cx="2469094" cy="2267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33" y="4174951"/>
            <a:ext cx="2572735" cy="2267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001" y="4174951"/>
            <a:ext cx="2578832" cy="22861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479" y="104381"/>
            <a:ext cx="3244675" cy="348421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45204" y="3528620"/>
            <a:ext cx="257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Spa. Cherry Blossom</a:t>
            </a:r>
          </a:p>
          <a:p>
            <a:pPr algn="ctr"/>
            <a:r>
              <a:rPr lang="en-US" dirty="0" smtClean="0"/>
              <a:t> (</a:t>
            </a:r>
            <a:r>
              <a:rPr lang="en-US" dirty="0" err="1" smtClean="0"/>
              <a:t>Menehune</a:t>
            </a:r>
            <a:r>
              <a:rPr lang="en-US" dirty="0" smtClean="0"/>
              <a:t> x </a:t>
            </a:r>
            <a:r>
              <a:rPr lang="en-US" dirty="0" err="1" smtClean="0"/>
              <a:t>eburneum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70" y="771902"/>
            <a:ext cx="4377307" cy="10516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5094" y="42091"/>
            <a:ext cx="5596385" cy="686873"/>
          </a:xfrm>
        </p:spPr>
        <p:txBody>
          <a:bodyPr/>
          <a:lstStyle/>
          <a:p>
            <a:r>
              <a:rPr lang="en-US" b="1" dirty="0" smtClean="0"/>
              <a:t>Deciduous </a:t>
            </a:r>
            <a:r>
              <a:rPr lang="en-US" b="1" dirty="0" err="1" smtClean="0"/>
              <a:t>Spathoglottis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11892" y="6077568"/>
            <a:ext cx="308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Spa. </a:t>
            </a:r>
            <a:r>
              <a:rPr lang="en-US" sz="2400" dirty="0" err="1" smtClean="0"/>
              <a:t>vanoverberghii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038671" y="4025003"/>
            <a:ext cx="2054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Spa. </a:t>
            </a:r>
            <a:r>
              <a:rPr lang="en-US" sz="2400" dirty="0" err="1"/>
              <a:t>a</a:t>
            </a:r>
            <a:r>
              <a:rPr lang="en-US" sz="2400" dirty="0" err="1" smtClean="0"/>
              <a:t>ffinis</a:t>
            </a:r>
            <a:r>
              <a:rPr lang="en-US" sz="2400" dirty="0" smtClean="0"/>
              <a:t> and its inflorescence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190" y="850361"/>
            <a:ext cx="4154951" cy="3174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72" y="3012362"/>
            <a:ext cx="3181082" cy="2990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28104" y="6095087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Spa. </a:t>
            </a:r>
            <a:r>
              <a:rPr lang="en-US" sz="2400" dirty="0" err="1" smtClean="0"/>
              <a:t>eburnea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215" y="846823"/>
            <a:ext cx="2097206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2" y="339333"/>
            <a:ext cx="4925962" cy="867177"/>
          </a:xfrm>
        </p:spPr>
        <p:txBody>
          <a:bodyPr/>
          <a:lstStyle/>
          <a:p>
            <a:r>
              <a:rPr lang="en-US" b="1" dirty="0" smtClean="0"/>
              <a:t>Golden </a:t>
            </a:r>
            <a:r>
              <a:rPr lang="en-US" b="1" dirty="0" err="1" smtClean="0"/>
              <a:t>Spathoglottis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9871" y="2018455"/>
            <a:ext cx="3722318" cy="3865134"/>
          </a:xfrm>
        </p:spPr>
        <p:txBody>
          <a:bodyPr>
            <a:normAutofit/>
          </a:bodyPr>
          <a:lstStyle/>
          <a:p>
            <a:r>
              <a:rPr lang="en-US" dirty="0" smtClean="0"/>
              <a:t>A combination of :</a:t>
            </a:r>
          </a:p>
          <a:p>
            <a:pPr lvl="1"/>
            <a:r>
              <a:rPr lang="en-US" sz="2800" dirty="0" smtClean="0"/>
              <a:t>Spa</a:t>
            </a:r>
            <a:r>
              <a:rPr lang="en-US" sz="2800" dirty="0"/>
              <a:t>. </a:t>
            </a:r>
            <a:r>
              <a:rPr lang="en-US" sz="2800" dirty="0" err="1"/>
              <a:t>kimballiana</a:t>
            </a:r>
            <a:endParaRPr lang="en-US" sz="2800" dirty="0"/>
          </a:p>
          <a:p>
            <a:pPr lvl="1"/>
            <a:r>
              <a:rPr lang="en-US" sz="2800" dirty="0"/>
              <a:t>Spa. </a:t>
            </a:r>
            <a:r>
              <a:rPr lang="en-US" sz="2800" dirty="0" err="1"/>
              <a:t>aurea</a:t>
            </a:r>
            <a:endParaRPr lang="en-US" sz="2800" dirty="0"/>
          </a:p>
          <a:p>
            <a:pPr lvl="1"/>
            <a:r>
              <a:rPr lang="en-US" sz="2800" dirty="0" smtClean="0"/>
              <a:t>Spa. </a:t>
            </a:r>
            <a:r>
              <a:rPr lang="en-US" sz="2800" dirty="0" err="1" smtClean="0"/>
              <a:t>gracillis</a:t>
            </a:r>
            <a:endParaRPr lang="en-US" sz="2800" dirty="0" smtClean="0"/>
          </a:p>
          <a:p>
            <a:pPr lvl="1"/>
            <a:r>
              <a:rPr lang="en-US" sz="2800" dirty="0" smtClean="0"/>
              <a:t>Spa. </a:t>
            </a:r>
            <a:r>
              <a:rPr lang="en-US" sz="2800" dirty="0" err="1" smtClean="0"/>
              <a:t>affinis</a:t>
            </a:r>
            <a:endParaRPr lang="en-US" sz="2800" dirty="0" smtClean="0"/>
          </a:p>
          <a:p>
            <a:pPr lvl="1"/>
            <a:r>
              <a:rPr lang="en-US" sz="2800" dirty="0" smtClean="0"/>
              <a:t>Spa. </a:t>
            </a:r>
            <a:r>
              <a:rPr lang="en-US" sz="2800" dirty="0" err="1" smtClean="0"/>
              <a:t>vanoverberghii</a:t>
            </a:r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316393" y="6211669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Spa. Lion of Singapore</a:t>
            </a:r>
          </a:p>
          <a:p>
            <a:pPr algn="ctr"/>
            <a:r>
              <a:rPr lang="en-US" dirty="0" smtClean="0"/>
              <a:t> (</a:t>
            </a:r>
            <a:r>
              <a:rPr lang="en-US" dirty="0" err="1" smtClean="0"/>
              <a:t>kimballiana</a:t>
            </a:r>
            <a:r>
              <a:rPr lang="en-US" dirty="0" smtClean="0"/>
              <a:t> x </a:t>
            </a:r>
            <a:r>
              <a:rPr lang="en-US" dirty="0" err="1" smtClean="0"/>
              <a:t>vanoverberghii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412" y="772922"/>
            <a:ext cx="4130094" cy="55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700" y="398206"/>
            <a:ext cx="5265175" cy="86717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Hybrids with Spa. </a:t>
            </a:r>
            <a:r>
              <a:rPr lang="en-US" b="1" dirty="0" err="1" smtClean="0"/>
              <a:t>affinis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4176"/>
          <a:stretch/>
        </p:blipFill>
        <p:spPr>
          <a:xfrm>
            <a:off x="6735957" y="975561"/>
            <a:ext cx="3902443" cy="5212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4158" y="6296477"/>
            <a:ext cx="402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Burleigh Gold (</a:t>
            </a:r>
            <a:r>
              <a:rPr lang="en-US" dirty="0" err="1" smtClean="0"/>
              <a:t>affinis</a:t>
            </a:r>
            <a:r>
              <a:rPr lang="en-US" dirty="0" smtClean="0"/>
              <a:t> x </a:t>
            </a:r>
            <a:r>
              <a:rPr lang="en-US" dirty="0" err="1" smtClean="0"/>
              <a:t>kimballiana</a:t>
            </a:r>
            <a:r>
              <a:rPr lang="en-US" dirty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0700" y="1587927"/>
            <a:ext cx="54721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Create inflorescence that hold multiple open flowers at once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appear ratty in the fall due to deciduous genes not fully manifest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Gives stripping pattern to </a:t>
            </a:r>
            <a:r>
              <a:rPr lang="en-US" sz="2800" dirty="0" err="1"/>
              <a:t>offsprings</a:t>
            </a:r>
            <a:r>
              <a:rPr lang="en-US" sz="2800" dirty="0"/>
              <a:t>, can persist through generations</a:t>
            </a:r>
          </a:p>
        </p:txBody>
      </p:sp>
    </p:spTree>
    <p:extLst>
      <p:ext uri="{BB962C8B-B14F-4D97-AF65-F5344CB8AC3E}">
        <p14:creationId xmlns:p14="http://schemas.microsoft.com/office/powerpoint/2010/main" val="25864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557" y="-76636"/>
            <a:ext cx="6270935" cy="725510"/>
          </a:xfrm>
        </p:spPr>
        <p:txBody>
          <a:bodyPr>
            <a:normAutofit/>
          </a:bodyPr>
          <a:lstStyle/>
          <a:p>
            <a:r>
              <a:rPr lang="en-US" b="1" dirty="0" smtClean="0"/>
              <a:t>Variations of </a:t>
            </a:r>
            <a:r>
              <a:rPr lang="en-US" b="1" dirty="0" err="1" smtClean="0"/>
              <a:t>spathoglottis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4" y="997139"/>
            <a:ext cx="2651348" cy="2745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6884" y="357222"/>
            <a:ext cx="3088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Spa. Star Burst</a:t>
            </a:r>
          </a:p>
          <a:p>
            <a:pPr algn="ctr"/>
            <a:r>
              <a:rPr lang="en-US" dirty="0" smtClean="0"/>
              <a:t>(Freckle Face x </a:t>
            </a:r>
            <a:r>
              <a:rPr lang="en-US" dirty="0" err="1" smtClean="0"/>
              <a:t>Seletar</a:t>
            </a:r>
            <a:r>
              <a:rPr lang="en-US" dirty="0" smtClean="0"/>
              <a:t> Park)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51941" y="625778"/>
            <a:ext cx="391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</a:t>
            </a:r>
            <a:r>
              <a:rPr lang="en-US" dirty="0" err="1" smtClean="0"/>
              <a:t>Caity</a:t>
            </a:r>
            <a:r>
              <a:rPr lang="en-US" dirty="0" smtClean="0"/>
              <a:t>-Brook (</a:t>
            </a:r>
            <a:r>
              <a:rPr lang="en-US" dirty="0" err="1" smtClean="0"/>
              <a:t>Seletar</a:t>
            </a:r>
            <a:r>
              <a:rPr lang="en-US" dirty="0" smtClean="0"/>
              <a:t> Park x </a:t>
            </a:r>
            <a:r>
              <a:rPr lang="en-US" dirty="0" err="1" smtClean="0"/>
              <a:t>affinis</a:t>
            </a:r>
            <a:r>
              <a:rPr lang="en-US" dirty="0" smtClean="0"/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129" t="14619" r="6129" b="14774"/>
          <a:stretch/>
        </p:blipFill>
        <p:spPr>
          <a:xfrm>
            <a:off x="118983" y="3914886"/>
            <a:ext cx="2657150" cy="25562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433883"/>
            <a:ext cx="317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Sunshine (</a:t>
            </a:r>
            <a:r>
              <a:rPr lang="en-US" dirty="0" err="1" smtClean="0"/>
              <a:t>affinis</a:t>
            </a:r>
            <a:r>
              <a:rPr lang="en-US" dirty="0" smtClean="0"/>
              <a:t> x </a:t>
            </a:r>
            <a:r>
              <a:rPr lang="en-US" dirty="0" err="1" smtClean="0"/>
              <a:t>plicata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98533" y="6433883"/>
            <a:ext cx="271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</a:t>
            </a:r>
            <a:r>
              <a:rPr lang="en-US" dirty="0" err="1" smtClean="0"/>
              <a:t>plicata</a:t>
            </a:r>
            <a:r>
              <a:rPr lang="en-US" dirty="0" smtClean="0"/>
              <a:t> var. bicolor (?)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6664" t="4582" r="8198" b="3404"/>
          <a:stretch/>
        </p:blipFill>
        <p:spPr>
          <a:xfrm>
            <a:off x="8860322" y="3895483"/>
            <a:ext cx="3181682" cy="25756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838306" y="6453313"/>
            <a:ext cx="320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“Far Out Freckles” (NOID?)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3442" y="3913965"/>
            <a:ext cx="2906158" cy="25666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r="4824"/>
          <a:stretch/>
        </p:blipFill>
        <p:spPr>
          <a:xfrm>
            <a:off x="9087673" y="999914"/>
            <a:ext cx="3104327" cy="27495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114" y="999914"/>
            <a:ext cx="3084843" cy="2749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5116" y="639025"/>
            <a:ext cx="358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Spa. </a:t>
            </a:r>
            <a:r>
              <a:rPr lang="en-US" dirty="0" err="1" smtClean="0"/>
              <a:t>Lueng</a:t>
            </a:r>
            <a:r>
              <a:rPr lang="en-US" dirty="0" smtClean="0"/>
              <a:t> </a:t>
            </a:r>
            <a:r>
              <a:rPr lang="en-US" dirty="0" err="1" smtClean="0"/>
              <a:t>Aroon</a:t>
            </a:r>
            <a:r>
              <a:rPr lang="en-US" dirty="0" smtClean="0"/>
              <a:t> ‘</a:t>
            </a:r>
            <a:r>
              <a:rPr lang="en-US" dirty="0" err="1" smtClean="0"/>
              <a:t>JonFi</a:t>
            </a:r>
            <a:r>
              <a:rPr lang="en-US" dirty="0" smtClean="0"/>
              <a:t>’ CCM/AOS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2330" y="993337"/>
            <a:ext cx="3011685" cy="27495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6779" t="7298" r="9729" b="27379"/>
          <a:stretch/>
        </p:blipFill>
        <p:spPr>
          <a:xfrm>
            <a:off x="6164139" y="3913965"/>
            <a:ext cx="2462980" cy="25693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11070" y="6433883"/>
            <a:ext cx="152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</a:t>
            </a:r>
            <a:r>
              <a:rPr lang="en-US" dirty="0" err="1" smtClean="0"/>
              <a:t>Chrysops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36" y="154546"/>
            <a:ext cx="8030491" cy="8500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Broadway" panose="04040905080B02020502" pitchFamily="82" charset="0"/>
              </a:rPr>
              <a:t>Source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62" y="1094704"/>
            <a:ext cx="11165982" cy="5763295"/>
          </a:xfrm>
        </p:spPr>
        <p:txBody>
          <a:bodyPr>
            <a:norm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OrchidWiz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Encyclopedia version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9.1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Orchid Plus Online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Orchids Magazine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Hybridizing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Spathoglottis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Issue September 2008, page 46-52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Genus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Spathoglottis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Issue November 1989, page 35-39</a:t>
            </a:r>
          </a:p>
          <a:p>
            <a:pPr marL="22860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Burleigh Park Orchids </a:t>
            </a:r>
          </a:p>
          <a:p>
            <a:pPr marL="1143000" lvl="2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www.speciesorchids.com/Spathoglottis.html#Photos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Nordin</a:t>
            </a:r>
            <a:r>
              <a:rPr lang="en-US" dirty="0"/>
              <a:t>, F.A.; </a:t>
            </a:r>
            <a:r>
              <a:rPr lang="en-US" dirty="0" err="1"/>
              <a:t>Saibeh</a:t>
            </a:r>
            <a:r>
              <a:rPr lang="en-US" dirty="0"/>
              <a:t>, K.; Go, R.; </a:t>
            </a:r>
            <a:r>
              <a:rPr lang="en-US" dirty="0" err="1"/>
              <a:t>Mangsor</a:t>
            </a:r>
            <a:r>
              <a:rPr lang="en-US" dirty="0"/>
              <a:t>, K.N.A.; Othman, A.S. Molecular </a:t>
            </a:r>
            <a:r>
              <a:rPr lang="en-US" dirty="0" err="1"/>
              <a:t>Phylogenetics</a:t>
            </a:r>
            <a:r>
              <a:rPr lang="en-US" dirty="0"/>
              <a:t> of the Orchid Genus </a:t>
            </a:r>
            <a:r>
              <a:rPr lang="en-US" dirty="0" err="1"/>
              <a:t>Spathoglottis</a:t>
            </a:r>
            <a:r>
              <a:rPr lang="en-US" dirty="0"/>
              <a:t> (</a:t>
            </a:r>
            <a:r>
              <a:rPr lang="en-US" dirty="0" err="1"/>
              <a:t>Orchidaceae</a:t>
            </a:r>
            <a:r>
              <a:rPr lang="en-US" dirty="0"/>
              <a:t>: </a:t>
            </a:r>
            <a:r>
              <a:rPr lang="en-US" dirty="0" err="1"/>
              <a:t>Collabieae</a:t>
            </a:r>
            <a:r>
              <a:rPr lang="en-US" dirty="0"/>
              <a:t>) in Peninsular Malaysia and Borneo. Forests 2022, 13, 2079. https:// doi.org/10.3390/f13122079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810" y="2121839"/>
            <a:ext cx="3981033" cy="4072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013" y="250881"/>
            <a:ext cx="5016835" cy="72551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Spathoglottis</a:t>
            </a:r>
            <a:r>
              <a:rPr lang="en-US" b="1" dirty="0" smtClean="0"/>
              <a:t> </a:t>
            </a:r>
            <a:r>
              <a:rPr lang="en-US" b="1" dirty="0" err="1" smtClean="0"/>
              <a:t>plicata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37104"/>
            <a:ext cx="1173265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</a:pPr>
            <a:r>
              <a:rPr lang="en-US" sz="2400" dirty="0">
                <a:solidFill>
                  <a:srgbClr val="634823"/>
                </a:solidFill>
              </a:rPr>
              <a:t>Type species: </a:t>
            </a:r>
            <a:r>
              <a:rPr lang="en-US" sz="2400" dirty="0" err="1">
                <a:solidFill>
                  <a:srgbClr val="634823"/>
                </a:solidFill>
              </a:rPr>
              <a:t>Spathoglottis</a:t>
            </a:r>
            <a:r>
              <a:rPr lang="en-US" sz="2400" dirty="0">
                <a:solidFill>
                  <a:srgbClr val="634823"/>
                </a:solidFill>
              </a:rPr>
              <a:t> </a:t>
            </a:r>
            <a:r>
              <a:rPr lang="en-US" sz="2400" dirty="0" err="1" smtClean="0">
                <a:solidFill>
                  <a:srgbClr val="634823"/>
                </a:solidFill>
              </a:rPr>
              <a:t>plicata</a:t>
            </a:r>
            <a:endParaRPr lang="en-US" sz="2400" dirty="0" smtClean="0">
              <a:solidFill>
                <a:srgbClr val="63482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0272" y="1437103"/>
            <a:ext cx="64005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28600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34823"/>
                </a:solidFill>
              </a:rPr>
              <a:t>“</a:t>
            </a:r>
            <a:r>
              <a:rPr lang="en-US" sz="2400" dirty="0" err="1">
                <a:solidFill>
                  <a:srgbClr val="634823"/>
                </a:solidFill>
              </a:rPr>
              <a:t>Spath</a:t>
            </a:r>
            <a:r>
              <a:rPr lang="en-US" sz="2400" dirty="0">
                <a:solidFill>
                  <a:srgbClr val="634823"/>
                </a:solidFill>
              </a:rPr>
              <a:t>”: spade-shaped, “-glottis”: tongue (lip)</a:t>
            </a:r>
          </a:p>
        </p:txBody>
      </p:sp>
    </p:spTree>
    <p:extLst>
      <p:ext uri="{BB962C8B-B14F-4D97-AF65-F5344CB8AC3E}">
        <p14:creationId xmlns:p14="http://schemas.microsoft.com/office/powerpoint/2010/main" val="9392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46" y="437743"/>
            <a:ext cx="6315800" cy="738390"/>
          </a:xfrm>
        </p:spPr>
        <p:txBody>
          <a:bodyPr>
            <a:normAutofit/>
          </a:bodyPr>
          <a:lstStyle/>
          <a:p>
            <a:r>
              <a:rPr lang="en-US" b="1" dirty="0" smtClean="0"/>
              <a:t>An under-appreciated gem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8249" y="1714831"/>
            <a:ext cx="7714899" cy="4155028"/>
          </a:xfrm>
        </p:spPr>
        <p:txBody>
          <a:bodyPr>
            <a:normAutofit/>
          </a:bodyPr>
          <a:lstStyle/>
          <a:p>
            <a:r>
              <a:rPr lang="en-US" dirty="0" smtClean="0"/>
              <a:t>Fully terrestrial orchids.</a:t>
            </a:r>
          </a:p>
          <a:p>
            <a:r>
              <a:rPr lang="en-US" dirty="0" smtClean="0"/>
              <a:t>Create a </a:t>
            </a:r>
            <a:r>
              <a:rPr lang="en-US" dirty="0"/>
              <a:t>specimen quickly.</a:t>
            </a:r>
            <a:endParaRPr lang="en-US" dirty="0" smtClean="0"/>
          </a:p>
          <a:p>
            <a:r>
              <a:rPr lang="en-US" dirty="0" smtClean="0"/>
              <a:t>Beautiful plants</a:t>
            </a:r>
          </a:p>
          <a:p>
            <a:r>
              <a:rPr lang="en-US" dirty="0" smtClean="0"/>
              <a:t>Hybrids comes in a variety of attractive colors</a:t>
            </a:r>
          </a:p>
          <a:p>
            <a:r>
              <a:rPr lang="en-US" dirty="0" smtClean="0"/>
              <a:t>“Ever-blooming”</a:t>
            </a:r>
          </a:p>
          <a:p>
            <a:r>
              <a:rPr lang="en-US" dirty="0" smtClean="0"/>
              <a:t>Commercial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8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83" y="137375"/>
            <a:ext cx="6915955" cy="1008845"/>
          </a:xfrm>
        </p:spPr>
        <p:txBody>
          <a:bodyPr/>
          <a:lstStyle/>
          <a:p>
            <a:r>
              <a:rPr lang="en-US" b="1" dirty="0" smtClean="0"/>
              <a:t>On the flipside….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120" y="1550633"/>
            <a:ext cx="4083848" cy="5295768"/>
          </a:xfrm>
        </p:spPr>
        <p:txBody>
          <a:bodyPr>
            <a:normAutofit/>
          </a:bodyPr>
          <a:lstStyle/>
          <a:p>
            <a:r>
              <a:rPr lang="en-US" dirty="0" smtClean="0"/>
              <a:t>Larger plant size</a:t>
            </a:r>
          </a:p>
          <a:p>
            <a:r>
              <a:rPr lang="en-US" dirty="0" smtClean="0"/>
              <a:t>Not a good cut flower</a:t>
            </a:r>
          </a:p>
          <a:p>
            <a:r>
              <a:rPr lang="en-US" dirty="0" smtClean="0"/>
              <a:t>Poor form</a:t>
            </a:r>
          </a:p>
          <a:p>
            <a:r>
              <a:rPr lang="en-US" dirty="0" smtClean="0"/>
              <a:t>Attract ants</a:t>
            </a:r>
          </a:p>
          <a:p>
            <a:r>
              <a:rPr lang="en-US" dirty="0" smtClean="0"/>
              <a:t>Lack of commercial availability </a:t>
            </a:r>
          </a:p>
          <a:p>
            <a:r>
              <a:rPr lang="en-US" dirty="0" smtClean="0"/>
              <a:t>Prone to virus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604" y="442451"/>
            <a:ext cx="4616308" cy="5772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351" r="6482" b="7626"/>
          <a:stretch/>
        </p:blipFill>
        <p:spPr>
          <a:xfrm>
            <a:off x="5495604" y="4408511"/>
            <a:ext cx="2040285" cy="180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500" y="1330678"/>
            <a:ext cx="5497723" cy="393449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b="1" dirty="0" err="1" smtClean="0"/>
              <a:t>Bletilla</a:t>
            </a:r>
            <a:endParaRPr lang="en-US" b="1" dirty="0"/>
          </a:p>
          <a:p>
            <a:r>
              <a:rPr lang="en-US" dirty="0" smtClean="0"/>
              <a:t>Cold hardy</a:t>
            </a:r>
          </a:p>
          <a:p>
            <a:r>
              <a:rPr lang="en-US" dirty="0" smtClean="0"/>
              <a:t>Thicker and broader foliage</a:t>
            </a:r>
          </a:p>
          <a:p>
            <a:r>
              <a:rPr lang="en-US" dirty="0" smtClean="0"/>
              <a:t>Seasonal/bloom in spring</a:t>
            </a:r>
          </a:p>
          <a:p>
            <a:r>
              <a:rPr lang="en-US" dirty="0" smtClean="0"/>
              <a:t>Terminal inflorescence</a:t>
            </a:r>
            <a:endParaRPr lang="en-US" dirty="0"/>
          </a:p>
          <a:p>
            <a:r>
              <a:rPr lang="en-US" dirty="0" smtClean="0"/>
              <a:t>Flower shaped like a </a:t>
            </a:r>
            <a:r>
              <a:rPr lang="en-US" dirty="0" err="1"/>
              <a:t>C</a:t>
            </a:r>
            <a:r>
              <a:rPr lang="en-US" dirty="0" err="1" smtClean="0"/>
              <a:t>attleya</a:t>
            </a:r>
            <a:endParaRPr lang="en-US" dirty="0" smtClean="0"/>
          </a:p>
          <a:p>
            <a:r>
              <a:rPr lang="en-US" dirty="0" smtClean="0"/>
              <a:t>Commercially available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79223" y="1330678"/>
            <a:ext cx="5612777" cy="393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3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3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7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74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31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en-US" b="1" dirty="0" err="1" smtClean="0"/>
              <a:t>Spathoglottis</a:t>
            </a:r>
            <a:endParaRPr lang="en-US" b="1" dirty="0" smtClean="0"/>
          </a:p>
          <a:p>
            <a:r>
              <a:rPr lang="en-US" dirty="0" smtClean="0"/>
              <a:t>Tropical to subtropical</a:t>
            </a:r>
          </a:p>
          <a:p>
            <a:r>
              <a:rPr lang="en-US" dirty="0" smtClean="0"/>
              <a:t>Narrower and arching foliage</a:t>
            </a:r>
          </a:p>
          <a:p>
            <a:r>
              <a:rPr lang="en-US" dirty="0" smtClean="0"/>
              <a:t>Can bloom year round</a:t>
            </a:r>
          </a:p>
          <a:p>
            <a:r>
              <a:rPr lang="en-US" dirty="0" smtClean="0"/>
              <a:t>Basal inflorescence</a:t>
            </a:r>
          </a:p>
          <a:p>
            <a:r>
              <a:rPr lang="en-US" dirty="0" smtClean="0"/>
              <a:t>Flower with spade-shaped lip</a:t>
            </a:r>
          </a:p>
          <a:p>
            <a:r>
              <a:rPr lang="en-US" dirty="0" smtClean="0"/>
              <a:t>Lack of commercial availability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50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8105" y="476380"/>
            <a:ext cx="6297770" cy="725510"/>
          </a:xfrm>
        </p:spPr>
        <p:txBody>
          <a:bodyPr>
            <a:normAutofit/>
          </a:bodyPr>
          <a:lstStyle/>
          <a:p>
            <a:r>
              <a:rPr lang="en-US" b="1" dirty="0" smtClean="0"/>
              <a:t>Propagating </a:t>
            </a:r>
            <a:r>
              <a:rPr lang="en-US" b="1" dirty="0" err="1" smtClean="0"/>
              <a:t>Spathoglottis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090" y="2079522"/>
            <a:ext cx="8259097" cy="4026309"/>
          </a:xfrm>
        </p:spPr>
        <p:txBody>
          <a:bodyPr>
            <a:normAutofit/>
          </a:bodyPr>
          <a:lstStyle/>
          <a:p>
            <a:r>
              <a:rPr lang="en-US" dirty="0" smtClean="0"/>
              <a:t>Quick seed maturation</a:t>
            </a:r>
          </a:p>
          <a:p>
            <a:r>
              <a:rPr lang="en-US" dirty="0" smtClean="0"/>
              <a:t>Easy germination</a:t>
            </a:r>
          </a:p>
          <a:p>
            <a:r>
              <a:rPr lang="en-US" dirty="0" smtClean="0"/>
              <a:t>Short seed to flower time</a:t>
            </a:r>
          </a:p>
          <a:p>
            <a:r>
              <a:rPr lang="en-US" dirty="0" smtClean="0"/>
              <a:t>More difficult artificial propagation</a:t>
            </a:r>
          </a:p>
          <a:p>
            <a:r>
              <a:rPr lang="en-US" dirty="0" smtClean="0"/>
              <a:t>Commercializing potential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872" y="82183"/>
            <a:ext cx="6834321" cy="72551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Spathoglottis</a:t>
            </a:r>
            <a:r>
              <a:rPr lang="en-US" b="1" dirty="0" smtClean="0"/>
              <a:t> </a:t>
            </a:r>
            <a:r>
              <a:rPr lang="en-US" b="1" dirty="0" err="1" smtClean="0"/>
              <a:t>plicata</a:t>
            </a:r>
            <a:r>
              <a:rPr lang="en-US" b="1" dirty="0" smtClean="0"/>
              <a:t> hybrids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525" y="2348102"/>
            <a:ext cx="5973927" cy="2123768"/>
          </a:xfrm>
        </p:spPr>
        <p:txBody>
          <a:bodyPr>
            <a:normAutofit/>
          </a:bodyPr>
          <a:lstStyle/>
          <a:p>
            <a:r>
              <a:rPr lang="en-US" dirty="0" smtClean="0"/>
              <a:t>Create more color variations. Spa. </a:t>
            </a:r>
            <a:r>
              <a:rPr lang="en-US" dirty="0" err="1"/>
              <a:t>p</a:t>
            </a:r>
            <a:r>
              <a:rPr lang="en-US" dirty="0" err="1" smtClean="0"/>
              <a:t>licata</a:t>
            </a:r>
            <a:r>
              <a:rPr lang="en-US" dirty="0" smtClean="0"/>
              <a:t> imparts </a:t>
            </a:r>
            <a:r>
              <a:rPr lang="en-US" dirty="0" err="1" smtClean="0"/>
              <a:t>vigors</a:t>
            </a:r>
            <a:endParaRPr lang="en-US" dirty="0" smtClean="0"/>
          </a:p>
          <a:p>
            <a:r>
              <a:rPr lang="en-US" dirty="0" smtClean="0"/>
              <a:t>Most modern hybrids happens after the 1990s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50" y="965916"/>
            <a:ext cx="5415587" cy="5398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9486" y="6364579"/>
            <a:ext cx="529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Loretta (Ingham Red x </a:t>
            </a:r>
            <a:r>
              <a:rPr lang="en-US" dirty="0" err="1" smtClean="0"/>
              <a:t>plicata</a:t>
            </a:r>
            <a:r>
              <a:rPr lang="en-US" dirty="0" smtClean="0"/>
              <a:t>) 87.5% Spa. </a:t>
            </a:r>
            <a:r>
              <a:rPr lang="en-US" dirty="0" err="1" smtClean="0"/>
              <a:t>plicata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037" y="150253"/>
            <a:ext cx="7128971" cy="867177"/>
          </a:xfrm>
        </p:spPr>
        <p:txBody>
          <a:bodyPr>
            <a:normAutofit/>
          </a:bodyPr>
          <a:lstStyle/>
          <a:p>
            <a:r>
              <a:rPr lang="en-US" b="1" dirty="0" smtClean="0"/>
              <a:t>Yellow Evergreen </a:t>
            </a:r>
            <a:r>
              <a:rPr lang="en-US" b="1" dirty="0" err="1"/>
              <a:t>S</a:t>
            </a:r>
            <a:r>
              <a:rPr lang="en-US" b="1" dirty="0" err="1" smtClean="0"/>
              <a:t>pathoglottis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508"/>
          <a:stretch/>
        </p:blipFill>
        <p:spPr>
          <a:xfrm>
            <a:off x="0" y="1698066"/>
            <a:ext cx="4971245" cy="3436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307" y="5134377"/>
            <a:ext cx="472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Spa. </a:t>
            </a:r>
            <a:r>
              <a:rPr lang="en-US" sz="2400" dirty="0" err="1" smtClean="0"/>
              <a:t>kimballiana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45952" y="5134378"/>
            <a:ext cx="2925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Spa. </a:t>
            </a:r>
            <a:r>
              <a:rPr lang="en-US" sz="2400" dirty="0" err="1" smtClean="0"/>
              <a:t>gracilis</a:t>
            </a:r>
            <a:endParaRPr lang="en-US" sz="24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870" y="1698066"/>
            <a:ext cx="4173130" cy="34363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4578" y="5288340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Spa. </a:t>
            </a:r>
            <a:r>
              <a:rPr lang="en-US" sz="2400" dirty="0" err="1" smtClean="0"/>
              <a:t>aurea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205" y="1702033"/>
            <a:ext cx="3225064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253" y="167426"/>
            <a:ext cx="6368320" cy="725510"/>
          </a:xfrm>
        </p:spPr>
        <p:txBody>
          <a:bodyPr>
            <a:normAutofit/>
          </a:bodyPr>
          <a:lstStyle/>
          <a:p>
            <a:r>
              <a:rPr lang="en-US" b="1" dirty="0" smtClean="0"/>
              <a:t>Spa. </a:t>
            </a:r>
            <a:r>
              <a:rPr lang="en-US" b="1" dirty="0" err="1"/>
              <a:t>k</a:t>
            </a:r>
            <a:r>
              <a:rPr lang="en-US" b="1" dirty="0" err="1" smtClean="0"/>
              <a:t>imballiana</a:t>
            </a:r>
            <a:r>
              <a:rPr lang="en-US" b="1" dirty="0" smtClean="0"/>
              <a:t> influence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0856" y="916948"/>
            <a:ext cx="11807114" cy="2219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Breeding started in 1995</a:t>
            </a:r>
          </a:p>
          <a:p>
            <a:r>
              <a:rPr lang="en-US" dirty="0" smtClean="0"/>
              <a:t>Create larger flowers for </a:t>
            </a:r>
            <a:r>
              <a:rPr lang="en-US" dirty="0" err="1" smtClean="0"/>
              <a:t>Spathoglottis</a:t>
            </a:r>
            <a:r>
              <a:rPr lang="en-US" dirty="0" smtClean="0"/>
              <a:t>. Can produce flowers over 3 inches.</a:t>
            </a:r>
            <a:endParaRPr lang="en-US" dirty="0"/>
          </a:p>
          <a:p>
            <a:r>
              <a:rPr lang="en-US" dirty="0" smtClean="0"/>
              <a:t>Responsible for the yellow background color </a:t>
            </a:r>
          </a:p>
          <a:p>
            <a:r>
              <a:rPr lang="en-US" dirty="0" smtClean="0"/>
              <a:t>“</a:t>
            </a:r>
            <a:r>
              <a:rPr lang="en-US" dirty="0"/>
              <a:t>F</a:t>
            </a:r>
            <a:r>
              <a:rPr lang="en-US" dirty="0" smtClean="0"/>
              <a:t>reckles” appear when bred with purple</a:t>
            </a:r>
            <a:endParaRPr lang="en-US" dirty="0"/>
          </a:p>
        </p:txBody>
      </p:sp>
      <p:pic>
        <p:nvPicPr>
          <p:cNvPr id="1026" name="Picture 2" descr="https://i.pinimg.com/564x/ca/94/70/ca94704a0e491173453e273909b1f5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b="1828"/>
          <a:stretch/>
        </p:blipFill>
        <p:spPr bwMode="auto">
          <a:xfrm>
            <a:off x="1715633" y="3065437"/>
            <a:ext cx="2389239" cy="33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204" y="6398572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Freckle Face (</a:t>
            </a:r>
            <a:r>
              <a:rPr lang="en-US" dirty="0" err="1" smtClean="0"/>
              <a:t>kimballiana</a:t>
            </a:r>
            <a:r>
              <a:rPr lang="en-US" dirty="0" smtClean="0"/>
              <a:t> x </a:t>
            </a:r>
            <a:r>
              <a:rPr lang="en-US" dirty="0" err="1" smtClean="0"/>
              <a:t>plicata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302" t="21875" r="33262" b="48690"/>
          <a:stretch/>
        </p:blipFill>
        <p:spPr>
          <a:xfrm>
            <a:off x="7435024" y="3067987"/>
            <a:ext cx="3305580" cy="33283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6153" y="6383824"/>
            <a:ext cx="440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Spa. Golden Gift (Freckle Face x </a:t>
            </a:r>
            <a:r>
              <a:rPr lang="en-US" dirty="0" err="1" smtClean="0"/>
              <a:t>kimballiana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shells nature presentation (widescreen).potx" id="{E6B84A40-AED6-4169-B416-9F411F9C11B8}" vid="{719C1255-A7E7-42CE-9EEC-76ECFA1A94CA}"/>
    </a:ext>
  </a:extLst>
</a:theme>
</file>

<file path=ppt/theme/theme2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Colorful seashell collection</Template>
  <TotalTime>7485</TotalTime>
  <Words>669</Words>
  <Application>Microsoft Office PowerPoint</Application>
  <PresentationFormat>Widescreen</PresentationFormat>
  <Paragraphs>128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Broadway</vt:lpstr>
      <vt:lpstr>Calibri</vt:lpstr>
      <vt:lpstr>Chiller</vt:lpstr>
      <vt:lpstr>Corbel</vt:lpstr>
      <vt:lpstr>Jokerman</vt:lpstr>
      <vt:lpstr>Times New Roman</vt:lpstr>
      <vt:lpstr>Seashells 16x9</vt:lpstr>
      <vt:lpstr>Spathoglottis</vt:lpstr>
      <vt:lpstr>Spathoglottis plicata</vt:lpstr>
      <vt:lpstr>An under-appreciated gem</vt:lpstr>
      <vt:lpstr>On the flipside….</vt:lpstr>
      <vt:lpstr>PowerPoint Presentation</vt:lpstr>
      <vt:lpstr>Propagating Spathoglottis</vt:lpstr>
      <vt:lpstr>Spathoglottis plicata hybrids</vt:lpstr>
      <vt:lpstr>Yellow Evergreen Spathoglottis</vt:lpstr>
      <vt:lpstr>Spa. kimballiana influence</vt:lpstr>
      <vt:lpstr>Spathoglottis tormentosa</vt:lpstr>
      <vt:lpstr>Spa. tormentosa hybrids</vt:lpstr>
      <vt:lpstr>Spa. Ted Green hybrids</vt:lpstr>
      <vt:lpstr>Spathoglottis unguiculata</vt:lpstr>
      <vt:lpstr>Spa. unguiculata hybrids</vt:lpstr>
      <vt:lpstr>Deciduous Spathoglottis</vt:lpstr>
      <vt:lpstr>Golden Spathoglottis</vt:lpstr>
      <vt:lpstr>Hybrids with Spa. affinis</vt:lpstr>
      <vt:lpstr>Variations of spathoglottis</vt:lpstr>
      <vt:lpstr>Source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Phragmipedium kovachii</dc:title>
  <dc:creator>Vinh Du</dc:creator>
  <cp:lastModifiedBy>Vinh Du</cp:lastModifiedBy>
  <cp:revision>245</cp:revision>
  <dcterms:created xsi:type="dcterms:W3CDTF">2019-05-29T15:42:28Z</dcterms:created>
  <dcterms:modified xsi:type="dcterms:W3CDTF">2023-11-04T05:35:52Z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