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67" r:id="rId2"/>
    <p:sldId id="275" r:id="rId3"/>
    <p:sldId id="276" r:id="rId4"/>
    <p:sldId id="278" r:id="rId5"/>
    <p:sldId id="274" r:id="rId6"/>
    <p:sldId id="273" r:id="rId7"/>
    <p:sldId id="277" r:id="rId8"/>
    <p:sldId id="284" r:id="rId9"/>
    <p:sldId id="285" r:id="rId10"/>
    <p:sldId id="279" r:id="rId11"/>
    <p:sldId id="280" r:id="rId12"/>
    <p:sldId id="281" r:id="rId13"/>
    <p:sldId id="288" r:id="rId14"/>
    <p:sldId id="286" r:id="rId15"/>
    <p:sldId id="287" r:id="rId16"/>
    <p:sldId id="289" r:id="rId17"/>
    <p:sldId id="290" r:id="rId18"/>
    <p:sldId id="291" r:id="rId19"/>
    <p:sldId id="292" r:id="rId20"/>
    <p:sldId id="293" r:id="rId21"/>
    <p:sldId id="282" r:id="rId22"/>
    <p:sldId id="294" r:id="rId23"/>
    <p:sldId id="298" r:id="rId24"/>
    <p:sldId id="295" r:id="rId25"/>
    <p:sldId id="296" r:id="rId26"/>
    <p:sldId id="297"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6" autoAdjust="0"/>
  </p:normalViewPr>
  <p:slideViewPr>
    <p:cSldViewPr snapToGrid="0">
      <p:cViewPr varScale="1">
        <p:scale>
          <a:sx n="74" d="100"/>
          <a:sy n="74" d="100"/>
        </p:scale>
        <p:origin x="576" y="7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6/7/2019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6/7/2019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Closeup of colorful seashe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4624183"/>
          </a:xfrm>
          <a:prstGeom prst="rect">
            <a:avLst/>
          </a:prstGeom>
        </p:spPr>
      </p:pic>
      <p:sp useBgFill="1">
        <p:nvSpPr>
          <p:cNvPr id="7" name="Rectangle 6"/>
          <p:cNvSpPr/>
          <p:nvPr/>
        </p:nvSpPr>
        <p:spPr bwMode="white">
          <a:xfrm>
            <a:off x="0" y="3074521"/>
            <a:ext cx="12201888" cy="378347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293814" y="3937321"/>
            <a:ext cx="9601200" cy="1625279"/>
          </a:xfrm>
        </p:spPr>
        <p:txBody>
          <a:bodyPr anchor="b">
            <a:normAutofit/>
          </a:bodyPr>
          <a:lstStyle>
            <a:lvl1pPr algn="l">
              <a:lnSpc>
                <a:spcPct val="80000"/>
              </a:lnSpc>
              <a:defRPr sz="6000"/>
            </a:lvl1pPr>
          </a:lstStyle>
          <a:p>
            <a:r>
              <a:rPr lang="en-US" smtClean="0"/>
              <a:t>Click to edit Master title style</a:t>
            </a:r>
            <a:endParaRPr/>
          </a:p>
        </p:txBody>
      </p:sp>
      <p:sp>
        <p:nvSpPr>
          <p:cNvPr id="3" name="Subtitle 2"/>
          <p:cNvSpPr>
            <a:spLocks noGrp="1"/>
          </p:cNvSpPr>
          <p:nvPr>
            <p:ph type="subTitle" idx="1" hasCustomPrompt="1"/>
          </p:nvPr>
        </p:nvSpPr>
        <p:spPr>
          <a:xfrm>
            <a:off x="1293814" y="5641975"/>
            <a:ext cx="9601200" cy="914100"/>
          </a:xfrm>
        </p:spPr>
        <p:txBody>
          <a:bodyPr>
            <a:normAutofit/>
          </a:bodyPr>
          <a:lstStyle>
            <a:lvl1pPr marL="0" indent="0" algn="l">
              <a:spcBef>
                <a:spcPts val="0"/>
              </a:spcBef>
              <a:buNone/>
              <a:defRPr sz="2800" cap="none"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E</a:t>
            </a:r>
            <a:r>
              <a:rPr dirty="0"/>
              <a:t>dit Master subtitle style</a:t>
            </a:r>
          </a:p>
        </p:txBody>
      </p:sp>
      <p:sp>
        <p:nvSpPr>
          <p:cNvPr id="10" name="Freeform 9"/>
          <p:cNvSpPr/>
          <p:nvPr/>
        </p:nvSpPr>
        <p:spPr>
          <a:xfrm rot="21388434">
            <a:off x="12235" y="29698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2" name="Freeform 11"/>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293814" y="1828801"/>
            <a:ext cx="9601198"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6/7/2019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dirty="0"/>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6/7/2019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6/7/2019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1928553"/>
            <a:ext cx="9601200" cy="2262447"/>
          </a:xfrm>
        </p:spPr>
        <p:txBody>
          <a:bodyPr anchor="b">
            <a:normAutofit/>
          </a:bodyPr>
          <a:lstStyle>
            <a:lvl1pPr algn="l">
              <a:lnSpc>
                <a:spcPct val="80000"/>
              </a:lnSpc>
              <a:defRPr sz="5400" b="0"/>
            </a:lvl1pPr>
          </a:lstStyle>
          <a:p>
            <a:r>
              <a:rPr lang="en-US" smtClean="0"/>
              <a:t>Click to edit Master title style</a:t>
            </a:r>
            <a:endParaRPr/>
          </a:p>
        </p:txBody>
      </p:sp>
      <p:sp>
        <p:nvSpPr>
          <p:cNvPr id="3" name="Text Placeholder 2"/>
          <p:cNvSpPr>
            <a:spLocks noGrp="1"/>
          </p:cNvSpPr>
          <p:nvPr>
            <p:ph type="body" idx="1"/>
          </p:nvPr>
        </p:nvSpPr>
        <p:spPr>
          <a:xfrm>
            <a:off x="1293813" y="4267200"/>
            <a:ext cx="9601200" cy="934527"/>
          </a:xfrm>
        </p:spPr>
        <p:txBody>
          <a:bodyPr anchor="t">
            <a:normAutofit/>
          </a:bodyPr>
          <a:lstStyle>
            <a:lvl1pPr marL="0" indent="0" algn="l">
              <a:spcBef>
                <a:spcPts val="0"/>
              </a:spcBef>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6/7/2019</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3" y="1828800"/>
            <a:ext cx="4648199" cy="3962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50767" y="1828800"/>
            <a:ext cx="4648200" cy="396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DDA72D1-64D5-4552-ACDD-1CCE5F7F800D}" type="datetimeFigureOut">
              <a:rPr lang="en-US"/>
              <a:t>6/7/2019</a:t>
            </a:fld>
            <a:endParaRPr/>
          </a:p>
        </p:txBody>
      </p:sp>
      <p:sp>
        <p:nvSpPr>
          <p:cNvPr id="7" name="Slide Number Placeholder 6"/>
          <p:cNvSpPr>
            <a:spLocks noGrp="1"/>
          </p:cNvSpPr>
          <p:nvPr>
            <p:ph type="sldNum" sz="quarter" idx="12"/>
          </p:nvPr>
        </p:nvSpPr>
        <p:spPr/>
        <p:txBody>
          <a:bodyPr/>
          <a:lstStyle/>
          <a:p>
            <a:fld id="{0513F29E-967E-4B69-BEAA-E3504E43784D}" type="slidenum">
              <a:rPr/>
              <a:t>‹#›</a:t>
            </a:fld>
            <a:endParaRPr/>
          </a:p>
        </p:txBody>
      </p:sp>
    </p:spTree>
    <p:extLst>
      <p:ext uri="{BB962C8B-B14F-4D97-AF65-F5344CB8AC3E}">
        <p14:creationId xmlns:p14="http://schemas.microsoft.com/office/powerpoint/2010/main" val="35469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93813"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49862"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2"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9E583DDF-CA54-461A-A486-592D2374C532}" type="datetimeFigureOut">
              <a:rPr lang="en-US"/>
              <a:t>6/7/2019</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6/7/2019</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6/7/2019</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533400"/>
            <a:ext cx="4572001" cy="2743199"/>
          </a:xfrm>
        </p:spPr>
        <p:txBody>
          <a:bodyPr anchor="b">
            <a:normAutofit/>
          </a:bodyPr>
          <a:lstStyle>
            <a:lvl1pPr>
              <a:lnSpc>
                <a:spcPct val="80000"/>
              </a:lnSpc>
              <a:defRPr sz="4000" b="0"/>
            </a:lvl1pPr>
          </a:lstStyle>
          <a:p>
            <a:r>
              <a:rPr lang="en-US" smtClean="0"/>
              <a:t>Click to edit Master title style</a:t>
            </a:r>
            <a:endParaRPr/>
          </a:p>
        </p:txBody>
      </p:sp>
      <p:sp>
        <p:nvSpPr>
          <p:cNvPr id="3" name="Content Placeholder 2"/>
          <p:cNvSpPr>
            <a:spLocks noGrp="1"/>
          </p:cNvSpPr>
          <p:nvPr>
            <p:ph idx="1"/>
          </p:nvPr>
        </p:nvSpPr>
        <p:spPr>
          <a:xfrm>
            <a:off x="5637213" y="533401"/>
            <a:ext cx="5943603" cy="5257800"/>
          </a:xfrm>
        </p:spPr>
        <p:txBody>
          <a:bodyPr>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013" y="3429000"/>
            <a:ext cx="4572000" cy="2362199"/>
          </a:xfrm>
        </p:spPr>
        <p:txBody>
          <a:bodyPr>
            <a:normAutofit/>
          </a:bodyPr>
          <a:lstStyle>
            <a:lvl1pPr marL="0" indent="0">
              <a:lnSpc>
                <a:spcPct val="11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6/7/2019</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9050" y="533401"/>
            <a:ext cx="4573192" cy="2743199"/>
          </a:xfrm>
        </p:spPr>
        <p:txBody>
          <a:bodyPr anchor="b">
            <a:normAutofit/>
          </a:bodyPr>
          <a:lstStyle>
            <a:lvl1pPr algn="l">
              <a:lnSpc>
                <a:spcPct val="80000"/>
              </a:lnSpc>
              <a:defRPr sz="4000" b="0" i="0" baseline="0">
                <a:solidFill>
                  <a:schemeClr val="accent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9049" y="3429001"/>
            <a:ext cx="4573191" cy="2362199"/>
          </a:xfrm>
        </p:spPr>
        <p:txBody>
          <a:bodyPr>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pPr/>
              <a:t>6/7/2019</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0630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4585" y="5374939"/>
            <a:ext cx="12240113" cy="1559261"/>
            <a:chOff x="-4585" y="2764068"/>
            <a:chExt cx="12240113" cy="1559261"/>
          </a:xfrm>
        </p:grpSpPr>
        <p:sp>
          <p:nvSpPr>
            <p:cNvPr id="9" name="Freeform 8"/>
            <p:cNvSpPr/>
            <p:nvPr/>
          </p:nvSpPr>
          <p:spPr>
            <a:xfrm rot="21388434">
              <a:off x="12235" y="29825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293813" y="304800"/>
            <a:ext cx="9601200" cy="12192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4" y="1828801"/>
            <a:ext cx="9601198" cy="3962400"/>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5" name="Footer Placeholder 4"/>
          <p:cNvSpPr>
            <a:spLocks noGrp="1"/>
          </p:cNvSpPr>
          <p:nvPr>
            <p:ph type="ftr" sz="quarter" idx="3"/>
          </p:nvPr>
        </p:nvSpPr>
        <p:spPr>
          <a:xfrm>
            <a:off x="1299152" y="6400800"/>
            <a:ext cx="5954835" cy="276228"/>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7989510" y="6400800"/>
            <a:ext cx="1548660" cy="276228"/>
          </a:xfrm>
          <a:prstGeom prst="rect">
            <a:avLst/>
          </a:prstGeom>
        </p:spPr>
        <p:txBody>
          <a:bodyPr vert="horz" lIns="91440" tIns="45720" rIns="91440" bIns="45720" rtlCol="0" anchor="ctr"/>
          <a:lstStyle>
            <a:lvl1pPr algn="r">
              <a:defRPr sz="1100">
                <a:solidFill>
                  <a:schemeClr val="tx1"/>
                </a:solidFill>
              </a:defRPr>
            </a:lvl1pPr>
          </a:lstStyle>
          <a:p>
            <a:fld id="{9E583DDF-CA54-461A-A486-592D2374C532}" type="datetimeFigureOut">
              <a:rPr lang="en-US" smtClean="0"/>
              <a:pPr/>
              <a:t>6/7/2019</a:t>
            </a:fld>
            <a:endParaRPr lang="en-US"/>
          </a:p>
        </p:txBody>
      </p:sp>
      <p:sp>
        <p:nvSpPr>
          <p:cNvPr id="6" name="Slide Number Placeholder 5"/>
          <p:cNvSpPr>
            <a:spLocks noGrp="1"/>
          </p:cNvSpPr>
          <p:nvPr>
            <p:ph type="sldNum" sz="quarter" idx="4"/>
          </p:nvPr>
        </p:nvSpPr>
        <p:spPr>
          <a:xfrm>
            <a:off x="9818310" y="6400800"/>
            <a:ext cx="1066802" cy="276228"/>
          </a:xfrm>
          <a:prstGeom prst="rect">
            <a:avLst/>
          </a:prstGeom>
        </p:spPr>
        <p:txBody>
          <a:bodyPr vert="horz" lIns="91440" tIns="45720" rIns="91440" bIns="45720" rtlCol="0" anchor="ctr"/>
          <a:lstStyle>
            <a:lvl1pPr algn="r">
              <a:defRPr sz="11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hyperlink" Target="https://www.courthousenews.com/orchid-grower-says-partner-waltzed-with-pricey-blooms-leaving-him-the-runts/" TargetMode="External"/><Relationship Id="rId3" Type="http://schemas.openxmlformats.org/officeDocument/2006/relationships/hyperlink" Target="http://www.aos.org/AOS/media/Content-Images/PDFs/Phrag_kovachii.pdf" TargetMode="External"/><Relationship Id="rId7" Type="http://schemas.openxmlformats.org/officeDocument/2006/relationships/hyperlink" Target="https://www.nytimes.com/2002/08/13/science/new-orchid-species-leaves-admirers-amazed.html" TargetMode="External"/><Relationship Id="rId2" Type="http://schemas.openxmlformats.org/officeDocument/2006/relationships/hyperlink" Target="http://www.aos.org/AOS/media/Content-Images/PDFs/Judges%20Forum/Schmidt-Ostrander_Ingrid_ADiscussionofPhragmipediumSpecies-Word.pdf" TargetMode="External"/><Relationship Id="rId1" Type="http://schemas.openxmlformats.org/officeDocument/2006/relationships/slideLayout" Target="../slideLayouts/slideLayout2.xml"/><Relationship Id="rId6" Type="http://schemas.openxmlformats.org/officeDocument/2006/relationships/hyperlink" Target="http://www.orchidspecies.com/phragkovatchii.htm" TargetMode="External"/><Relationship Id="rId5" Type="http://schemas.openxmlformats.org/officeDocument/2006/relationships/hyperlink" Target="https://secure.aos.org/digital-library/201001orch_79-1/default.aspx#[object%20Object" TargetMode="External"/><Relationship Id="rId4" Type="http://schemas.openxmlformats.org/officeDocument/2006/relationships/hyperlink" Target="https://secure.aos.org/digital-library/200401orch_73-1/default.aspx#[object%20Objec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Dy3I6L-Tb9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366" y="3734873"/>
            <a:ext cx="11423561" cy="1814849"/>
          </a:xfrm>
        </p:spPr>
        <p:txBody>
          <a:bodyPr>
            <a:normAutofit fontScale="90000"/>
          </a:bodyPr>
          <a:lstStyle/>
          <a:p>
            <a:r>
              <a:rPr lang="en-US" sz="8000" dirty="0" err="1" smtClean="0">
                <a:latin typeface="Jokerman" panose="04090605060D06020702" pitchFamily="82" charset="0"/>
              </a:rPr>
              <a:t>Phragmipedium</a:t>
            </a:r>
            <a:r>
              <a:rPr lang="en-US" sz="8000" dirty="0" smtClean="0">
                <a:latin typeface="Jokerman" panose="04090605060D06020702" pitchFamily="82" charset="0"/>
              </a:rPr>
              <a:t> </a:t>
            </a:r>
            <a:r>
              <a:rPr lang="en-US" sz="8000" dirty="0" err="1" smtClean="0">
                <a:latin typeface="Jokerman" panose="04090605060D06020702" pitchFamily="82" charset="0"/>
              </a:rPr>
              <a:t>kovachii</a:t>
            </a:r>
            <a:endParaRPr lang="en-US" sz="8000" dirty="0">
              <a:latin typeface="Jokerman" panose="04090605060D06020702" pitchFamily="82" charset="0"/>
            </a:endParaRPr>
          </a:p>
        </p:txBody>
      </p:sp>
      <p:sp>
        <p:nvSpPr>
          <p:cNvPr id="4" name="Subtitle 3"/>
          <p:cNvSpPr>
            <a:spLocks noGrp="1"/>
          </p:cNvSpPr>
          <p:nvPr>
            <p:ph type="subTitle" idx="1"/>
          </p:nvPr>
        </p:nvSpPr>
        <p:spPr/>
        <p:txBody>
          <a:bodyPr>
            <a:noAutofit/>
          </a:bodyPr>
          <a:lstStyle/>
          <a:p>
            <a:pPr algn="r"/>
            <a:r>
              <a:rPr lang="en-US" sz="6000" dirty="0" smtClean="0">
                <a:solidFill>
                  <a:schemeClr val="accent1">
                    <a:lumMod val="50000"/>
                  </a:schemeClr>
                </a:solidFill>
                <a:latin typeface="Chiller" panose="04020404031007020602" pitchFamily="82" charset="0"/>
              </a:rPr>
              <a:t>A presentation by </a:t>
            </a:r>
            <a:r>
              <a:rPr lang="en-US" sz="6000" dirty="0" err="1" smtClean="0">
                <a:solidFill>
                  <a:schemeClr val="accent1">
                    <a:lumMod val="50000"/>
                  </a:schemeClr>
                </a:solidFill>
                <a:latin typeface="Chiller" panose="04020404031007020602" pitchFamily="82" charset="0"/>
              </a:rPr>
              <a:t>Vee</a:t>
            </a:r>
            <a:r>
              <a:rPr lang="en-US" sz="6000" dirty="0" smtClean="0">
                <a:solidFill>
                  <a:schemeClr val="accent1">
                    <a:lumMod val="50000"/>
                  </a:schemeClr>
                </a:solidFill>
                <a:latin typeface="Chiller" panose="04020404031007020602" pitchFamily="82" charset="0"/>
              </a:rPr>
              <a:t> Du</a:t>
            </a:r>
            <a:endParaRPr lang="en-US" sz="6000" dirty="0">
              <a:solidFill>
                <a:schemeClr val="accent1">
                  <a:lumMod val="50000"/>
                </a:schemeClr>
              </a:solidFill>
              <a:latin typeface="Chiller" panose="04020404031007020602" pitchFamily="82" charset="0"/>
            </a:endParaRPr>
          </a:p>
        </p:txBody>
      </p:sp>
    </p:spTree>
    <p:extLst>
      <p:ext uri="{BB962C8B-B14F-4D97-AF65-F5344CB8AC3E}">
        <p14:creationId xmlns:p14="http://schemas.microsoft.com/office/powerpoint/2010/main" val="5471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481251" cy="850006"/>
          </a:xfrm>
        </p:spPr>
        <p:txBody>
          <a:bodyPr>
            <a:normAutofit fontScale="90000"/>
          </a:bodyPr>
          <a:lstStyle/>
          <a:p>
            <a:r>
              <a:rPr lang="en-US" dirty="0" smtClean="0">
                <a:solidFill>
                  <a:schemeClr val="accent1">
                    <a:lumMod val="50000"/>
                  </a:schemeClr>
                </a:solidFill>
                <a:latin typeface="Broadway" panose="04040905080B02020502" pitchFamily="82" charset="0"/>
              </a:rPr>
              <a:t>Unique breeding traits: Desirable</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5961133" y="1090011"/>
            <a:ext cx="5250420" cy="1983146"/>
          </a:xfrm>
        </p:spPr>
        <p:txBody>
          <a:bodyPr>
            <a:normAutofit fontScale="92500" lnSpcReduction="10000"/>
          </a:bodyPr>
          <a:lstStyle/>
          <a:p>
            <a:r>
              <a:rPr lang="en-US" dirty="0" smtClean="0"/>
              <a:t>Unique </a:t>
            </a:r>
            <a:r>
              <a:rPr lang="en-US" dirty="0" smtClean="0"/>
              <a:t>color (purple tones) and pattern (Central white patch, dark </a:t>
            </a:r>
            <a:r>
              <a:rPr lang="en-US" dirty="0" smtClean="0"/>
              <a:t>pouch</a:t>
            </a:r>
          </a:p>
          <a:p>
            <a:r>
              <a:rPr lang="en-US" dirty="0" smtClean="0"/>
              <a:t>P</a:t>
            </a:r>
            <a:r>
              <a:rPr lang="en-US" dirty="0"/>
              <a:t>. </a:t>
            </a:r>
            <a:r>
              <a:rPr lang="en-US" dirty="0" err="1"/>
              <a:t>kovachii</a:t>
            </a:r>
            <a:r>
              <a:rPr lang="en-US" dirty="0"/>
              <a:t> Hybrids are much easier to grow than PK</a:t>
            </a:r>
          </a:p>
          <a:p>
            <a:endParaRPr lang="en-US" dirty="0"/>
          </a:p>
        </p:txBody>
      </p:sp>
      <p:pic>
        <p:nvPicPr>
          <p:cNvPr id="4" name="Picture 3"/>
          <p:cNvPicPr>
            <a:picLocks noChangeAspect="1"/>
          </p:cNvPicPr>
          <p:nvPr/>
        </p:nvPicPr>
        <p:blipFill rotWithShape="1">
          <a:blip r:embed="rId2"/>
          <a:srcRect l="4005" t="19086" r="51107" b="14785"/>
          <a:stretch/>
        </p:blipFill>
        <p:spPr>
          <a:xfrm>
            <a:off x="121836" y="3075563"/>
            <a:ext cx="3733789" cy="3092633"/>
          </a:xfrm>
          <a:prstGeom prst="rect">
            <a:avLst/>
          </a:prstGeom>
        </p:spPr>
      </p:pic>
      <p:sp>
        <p:nvSpPr>
          <p:cNvPr id="6" name="TextBox 5"/>
          <p:cNvSpPr txBox="1"/>
          <p:nvPr/>
        </p:nvSpPr>
        <p:spPr>
          <a:xfrm>
            <a:off x="1022792" y="6220418"/>
            <a:ext cx="1931876" cy="369332"/>
          </a:xfrm>
          <a:prstGeom prst="rect">
            <a:avLst/>
          </a:prstGeom>
          <a:noFill/>
        </p:spPr>
        <p:txBody>
          <a:bodyPr wrap="none" rtlCol="0">
            <a:spAutoFit/>
          </a:bodyPr>
          <a:lstStyle/>
          <a:p>
            <a:r>
              <a:rPr lang="en-US" dirty="0" smtClean="0"/>
              <a:t>Back of P. </a:t>
            </a:r>
            <a:r>
              <a:rPr lang="en-US" dirty="0" err="1" smtClean="0"/>
              <a:t>kovachii</a:t>
            </a:r>
            <a:endParaRPr lang="en-US" dirty="0"/>
          </a:p>
        </p:txBody>
      </p:sp>
      <p:sp>
        <p:nvSpPr>
          <p:cNvPr id="7" name="TextBox 6"/>
          <p:cNvSpPr txBox="1"/>
          <p:nvPr/>
        </p:nvSpPr>
        <p:spPr>
          <a:xfrm>
            <a:off x="3871909" y="6166592"/>
            <a:ext cx="4255717" cy="646331"/>
          </a:xfrm>
          <a:prstGeom prst="rect">
            <a:avLst/>
          </a:prstGeom>
          <a:noFill/>
        </p:spPr>
        <p:txBody>
          <a:bodyPr wrap="none" rtlCol="0">
            <a:spAutoFit/>
          </a:bodyPr>
          <a:lstStyle/>
          <a:p>
            <a:pPr algn="ctr"/>
            <a:r>
              <a:rPr lang="en-US" dirty="0" smtClean="0"/>
              <a:t>P.  Suzanne Decker ‘Jolly Rogers’ AM/AOS</a:t>
            </a:r>
          </a:p>
          <a:p>
            <a:pPr algn="ctr"/>
            <a:r>
              <a:rPr lang="en-US" dirty="0"/>
              <a:t>(</a:t>
            </a:r>
            <a:r>
              <a:rPr lang="en-US" dirty="0" err="1" smtClean="0"/>
              <a:t>kovachii</a:t>
            </a:r>
            <a:r>
              <a:rPr lang="en-US" dirty="0" smtClean="0"/>
              <a:t> x Cape Sunset)</a:t>
            </a:r>
            <a:endParaRPr lang="en-US" dirty="0"/>
          </a:p>
        </p:txBody>
      </p:sp>
      <p:pic>
        <p:nvPicPr>
          <p:cNvPr id="8" name="Picture 7"/>
          <p:cNvPicPr>
            <a:picLocks noChangeAspect="1"/>
          </p:cNvPicPr>
          <p:nvPr/>
        </p:nvPicPr>
        <p:blipFill>
          <a:blip r:embed="rId3"/>
          <a:stretch>
            <a:fillRect/>
          </a:stretch>
        </p:blipFill>
        <p:spPr>
          <a:xfrm>
            <a:off x="3682427" y="3073959"/>
            <a:ext cx="4635328" cy="3092633"/>
          </a:xfrm>
          <a:prstGeom prst="rect">
            <a:avLst/>
          </a:prstGeom>
        </p:spPr>
      </p:pic>
      <p:sp>
        <p:nvSpPr>
          <p:cNvPr id="10" name="Content Placeholder 2"/>
          <p:cNvSpPr txBox="1">
            <a:spLocks/>
          </p:cNvSpPr>
          <p:nvPr/>
        </p:nvSpPr>
        <p:spPr>
          <a:xfrm>
            <a:off x="232491" y="1090011"/>
            <a:ext cx="5815384" cy="1983146"/>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dirty="0" smtClean="0"/>
              <a:t>The </a:t>
            </a:r>
            <a:r>
              <a:rPr lang="en-US" dirty="0"/>
              <a:t>goal for hybridizing with P. </a:t>
            </a:r>
            <a:r>
              <a:rPr lang="en-US" dirty="0" err="1"/>
              <a:t>kovachii</a:t>
            </a:r>
            <a:r>
              <a:rPr lang="en-US" dirty="0"/>
              <a:t> is to create bigger flower with </a:t>
            </a:r>
            <a:r>
              <a:rPr lang="en-US" dirty="0" smtClean="0"/>
              <a:t>shorter/stockier inflorescence </a:t>
            </a:r>
            <a:r>
              <a:rPr lang="en-US" dirty="0"/>
              <a:t>on a smaller plant </a:t>
            </a:r>
            <a:r>
              <a:rPr lang="en-US" dirty="0" smtClean="0"/>
              <a:t>than that of PK that clumps unlike </a:t>
            </a:r>
            <a:r>
              <a:rPr lang="en-US" dirty="0"/>
              <a:t>the climbing habit of P. </a:t>
            </a:r>
            <a:r>
              <a:rPr lang="en-US" dirty="0" err="1"/>
              <a:t>besseae</a:t>
            </a:r>
            <a:endParaRPr lang="en-US" dirty="0"/>
          </a:p>
          <a:p>
            <a:pPr marL="45720" indent="0">
              <a:buNone/>
            </a:pPr>
            <a:endParaRPr lang="en-US" dirty="0"/>
          </a:p>
        </p:txBody>
      </p:sp>
      <p:pic>
        <p:nvPicPr>
          <p:cNvPr id="11" name="Picture 10"/>
          <p:cNvPicPr>
            <a:picLocks noChangeAspect="1"/>
          </p:cNvPicPr>
          <p:nvPr/>
        </p:nvPicPr>
        <p:blipFill>
          <a:blip r:embed="rId4"/>
          <a:stretch>
            <a:fillRect/>
          </a:stretch>
        </p:blipFill>
        <p:spPr>
          <a:xfrm>
            <a:off x="8127626" y="3073157"/>
            <a:ext cx="4067632" cy="3094237"/>
          </a:xfrm>
          <a:prstGeom prst="rect">
            <a:avLst/>
          </a:prstGeom>
        </p:spPr>
      </p:pic>
      <p:sp>
        <p:nvSpPr>
          <p:cNvPr id="12" name="TextBox 11"/>
          <p:cNvSpPr txBox="1"/>
          <p:nvPr/>
        </p:nvSpPr>
        <p:spPr>
          <a:xfrm flipH="1">
            <a:off x="9593379" y="6166592"/>
            <a:ext cx="1706881" cy="369332"/>
          </a:xfrm>
          <a:prstGeom prst="rect">
            <a:avLst/>
          </a:prstGeom>
          <a:noFill/>
        </p:spPr>
        <p:txBody>
          <a:bodyPr wrap="square" rtlCol="0">
            <a:spAutoFit/>
          </a:bodyPr>
          <a:lstStyle/>
          <a:p>
            <a:r>
              <a:rPr lang="en-US" dirty="0" err="1" smtClean="0"/>
              <a:t>Phrags</a:t>
            </a:r>
            <a:r>
              <a:rPr lang="en-US" dirty="0" smtClean="0"/>
              <a:t> do climb</a:t>
            </a:r>
            <a:endParaRPr lang="en-US" dirty="0"/>
          </a:p>
        </p:txBody>
      </p:sp>
    </p:spTree>
    <p:extLst>
      <p:ext uri="{BB962C8B-B14F-4D97-AF65-F5344CB8AC3E}">
        <p14:creationId xmlns:p14="http://schemas.microsoft.com/office/powerpoint/2010/main" val="397033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8" y="-122011"/>
            <a:ext cx="8519888" cy="850006"/>
          </a:xfrm>
        </p:spPr>
        <p:txBody>
          <a:bodyPr>
            <a:normAutofit/>
          </a:bodyPr>
          <a:lstStyle/>
          <a:p>
            <a:r>
              <a:rPr lang="en-US" dirty="0" smtClean="0">
                <a:solidFill>
                  <a:schemeClr val="accent1">
                    <a:lumMod val="50000"/>
                  </a:schemeClr>
                </a:solidFill>
                <a:latin typeface="Broadway" panose="04040905080B02020502" pitchFamily="82" charset="0"/>
              </a:rPr>
              <a:t>Unique breeding traits: Faults</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272084" y="833292"/>
            <a:ext cx="7526594" cy="2489908"/>
          </a:xfrm>
        </p:spPr>
        <p:txBody>
          <a:bodyPr>
            <a:normAutofit fontScale="77500" lnSpcReduction="20000"/>
          </a:bodyPr>
          <a:lstStyle/>
          <a:p>
            <a:r>
              <a:rPr lang="en-US" dirty="0" smtClean="0"/>
              <a:t>Petals not flat, has a tendency to reflex and curl with age. Especially the proximal lower petal edge</a:t>
            </a:r>
          </a:p>
          <a:p>
            <a:r>
              <a:rPr lang="en-US" dirty="0" smtClean="0"/>
              <a:t>Dorsal edge also tends to </a:t>
            </a:r>
            <a:r>
              <a:rPr lang="en-US" dirty="0" err="1" smtClean="0"/>
              <a:t>recurve</a:t>
            </a:r>
            <a:r>
              <a:rPr lang="en-US" dirty="0" smtClean="0"/>
              <a:t> at the base and cupped </a:t>
            </a:r>
            <a:r>
              <a:rPr lang="en-US" dirty="0"/>
              <a:t>on </a:t>
            </a:r>
            <a:r>
              <a:rPr lang="en-US" dirty="0" smtClean="0"/>
              <a:t>top</a:t>
            </a:r>
          </a:p>
          <a:p>
            <a:r>
              <a:rPr lang="en-US" dirty="0" smtClean="0"/>
              <a:t>Color </a:t>
            </a:r>
            <a:r>
              <a:rPr lang="en-US" dirty="0"/>
              <a:t>breaks are common, even in </a:t>
            </a:r>
            <a:r>
              <a:rPr lang="en-US" dirty="0" smtClean="0"/>
              <a:t>hybrids especially P. Haley Decker. Size does not always carry on to second generation</a:t>
            </a:r>
            <a:r>
              <a:rPr lang="en-US" dirty="0" smtClean="0"/>
              <a:t>.</a:t>
            </a:r>
          </a:p>
          <a:p>
            <a:r>
              <a:rPr lang="en-US" dirty="0" smtClean="0"/>
              <a:t>And did I mention, some PK hybrids are huge!</a:t>
            </a:r>
            <a:endParaRPr lang="en-US" dirty="0"/>
          </a:p>
          <a:p>
            <a:endParaRPr lang="en-US" dirty="0"/>
          </a:p>
        </p:txBody>
      </p:sp>
      <p:pic>
        <p:nvPicPr>
          <p:cNvPr id="8" name="Picture 7"/>
          <p:cNvPicPr>
            <a:picLocks noChangeAspect="1"/>
          </p:cNvPicPr>
          <p:nvPr/>
        </p:nvPicPr>
        <p:blipFill>
          <a:blip r:embed="rId2"/>
          <a:stretch>
            <a:fillRect/>
          </a:stretch>
        </p:blipFill>
        <p:spPr>
          <a:xfrm>
            <a:off x="8323855" y="508792"/>
            <a:ext cx="3827631" cy="2966415"/>
          </a:xfrm>
          <a:prstGeom prst="rect">
            <a:avLst/>
          </a:prstGeom>
        </p:spPr>
      </p:pic>
      <p:pic>
        <p:nvPicPr>
          <p:cNvPr id="9" name="Picture 8"/>
          <p:cNvPicPr>
            <a:picLocks noChangeAspect="1"/>
          </p:cNvPicPr>
          <p:nvPr/>
        </p:nvPicPr>
        <p:blipFill>
          <a:blip r:embed="rId3"/>
          <a:stretch>
            <a:fillRect/>
          </a:stretch>
        </p:blipFill>
        <p:spPr>
          <a:xfrm>
            <a:off x="7905326" y="3409879"/>
            <a:ext cx="4246160" cy="2834312"/>
          </a:xfrm>
          <a:prstGeom prst="rect">
            <a:avLst/>
          </a:prstGeom>
        </p:spPr>
      </p:pic>
      <p:sp>
        <p:nvSpPr>
          <p:cNvPr id="10" name="TextBox 9"/>
          <p:cNvSpPr txBox="1"/>
          <p:nvPr/>
        </p:nvSpPr>
        <p:spPr>
          <a:xfrm>
            <a:off x="8496300" y="6244191"/>
            <a:ext cx="3531736" cy="646331"/>
          </a:xfrm>
          <a:prstGeom prst="rect">
            <a:avLst/>
          </a:prstGeom>
          <a:noFill/>
        </p:spPr>
        <p:txBody>
          <a:bodyPr wrap="none" rtlCol="0">
            <a:spAutoFit/>
          </a:bodyPr>
          <a:lstStyle/>
          <a:p>
            <a:pPr algn="ctr"/>
            <a:r>
              <a:rPr lang="en-US" dirty="0" smtClean="0"/>
              <a:t>P. Fritz </a:t>
            </a:r>
            <a:r>
              <a:rPr lang="en-US" dirty="0" err="1" smtClean="0"/>
              <a:t>Schomburg</a:t>
            </a:r>
            <a:r>
              <a:rPr lang="en-US" dirty="0" smtClean="0"/>
              <a:t> ‘Haley Suzanne’</a:t>
            </a:r>
          </a:p>
          <a:p>
            <a:pPr algn="ctr"/>
            <a:r>
              <a:rPr lang="en-US" dirty="0" smtClean="0"/>
              <a:t> 83 </a:t>
            </a:r>
            <a:r>
              <a:rPr lang="en-US" dirty="0" err="1" smtClean="0"/>
              <a:t>pts</a:t>
            </a:r>
            <a:r>
              <a:rPr lang="en-US" dirty="0" smtClean="0"/>
              <a:t> AM/AOS</a:t>
            </a:r>
            <a:endParaRPr lang="en-US" dirty="0"/>
          </a:p>
        </p:txBody>
      </p:sp>
      <p:pic>
        <p:nvPicPr>
          <p:cNvPr id="12" name="Picture 11"/>
          <p:cNvPicPr>
            <a:picLocks noChangeAspect="1"/>
          </p:cNvPicPr>
          <p:nvPr/>
        </p:nvPicPr>
        <p:blipFill>
          <a:blip r:embed="rId4"/>
          <a:stretch>
            <a:fillRect/>
          </a:stretch>
        </p:blipFill>
        <p:spPr>
          <a:xfrm>
            <a:off x="3753963" y="3409266"/>
            <a:ext cx="4246160" cy="2830773"/>
          </a:xfrm>
          <a:prstGeom prst="rect">
            <a:avLst/>
          </a:prstGeom>
        </p:spPr>
      </p:pic>
      <p:pic>
        <p:nvPicPr>
          <p:cNvPr id="6" name="Picture 5"/>
          <p:cNvPicPr>
            <a:picLocks noChangeAspect="1"/>
          </p:cNvPicPr>
          <p:nvPr/>
        </p:nvPicPr>
        <p:blipFill>
          <a:blip r:embed="rId5"/>
          <a:stretch>
            <a:fillRect/>
          </a:stretch>
        </p:blipFill>
        <p:spPr>
          <a:xfrm>
            <a:off x="1990" y="3409879"/>
            <a:ext cx="4248150" cy="2834312"/>
          </a:xfrm>
          <a:prstGeom prst="rect">
            <a:avLst/>
          </a:prstGeom>
        </p:spPr>
      </p:pic>
      <p:sp>
        <p:nvSpPr>
          <p:cNvPr id="13" name="TextBox 12"/>
          <p:cNvSpPr txBox="1"/>
          <p:nvPr/>
        </p:nvSpPr>
        <p:spPr>
          <a:xfrm>
            <a:off x="4179691" y="6244191"/>
            <a:ext cx="3725635" cy="646331"/>
          </a:xfrm>
          <a:prstGeom prst="rect">
            <a:avLst/>
          </a:prstGeom>
          <a:noFill/>
        </p:spPr>
        <p:txBody>
          <a:bodyPr wrap="none" rtlCol="0">
            <a:spAutoFit/>
          </a:bodyPr>
          <a:lstStyle/>
          <a:p>
            <a:pPr algn="ctr"/>
            <a:r>
              <a:rPr lang="en-US" dirty="0" smtClean="0"/>
              <a:t>P. Haley Decker ‘Spring Coulee Creek’</a:t>
            </a:r>
          </a:p>
          <a:p>
            <a:pPr algn="ctr"/>
            <a:r>
              <a:rPr lang="en-US" dirty="0" smtClean="0"/>
              <a:t>89 </a:t>
            </a:r>
            <a:r>
              <a:rPr lang="en-US" dirty="0" err="1" smtClean="0"/>
              <a:t>pts</a:t>
            </a:r>
            <a:r>
              <a:rPr lang="en-US" dirty="0" smtClean="0"/>
              <a:t> AM/AOS</a:t>
            </a:r>
            <a:endParaRPr lang="en-US" dirty="0"/>
          </a:p>
        </p:txBody>
      </p:sp>
      <p:sp>
        <p:nvSpPr>
          <p:cNvPr id="14" name="Oval 13"/>
          <p:cNvSpPr/>
          <p:nvPr/>
        </p:nvSpPr>
        <p:spPr>
          <a:xfrm>
            <a:off x="10458450" y="1747126"/>
            <a:ext cx="742950" cy="744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68678" y="4067909"/>
            <a:ext cx="518008" cy="530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124825" y="4050279"/>
            <a:ext cx="742950" cy="7442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80269" y="3638550"/>
            <a:ext cx="555156" cy="6945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620364" y="3642410"/>
            <a:ext cx="747485" cy="5593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16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41364" cy="850006"/>
          </a:xfrm>
        </p:spPr>
        <p:txBody>
          <a:bodyPr>
            <a:normAutofit/>
          </a:bodyPr>
          <a:lstStyle/>
          <a:p>
            <a:r>
              <a:rPr lang="en-US" dirty="0" smtClean="0">
                <a:solidFill>
                  <a:schemeClr val="accent1">
                    <a:lumMod val="50000"/>
                  </a:schemeClr>
                </a:solidFill>
                <a:latin typeface="Broadway" panose="04040905080B02020502" pitchFamily="82" charset="0"/>
              </a:rPr>
              <a:t>F1 hybrids: P. Fritz </a:t>
            </a:r>
            <a:r>
              <a:rPr lang="en-US" dirty="0" err="1" smtClean="0">
                <a:solidFill>
                  <a:schemeClr val="accent1">
                    <a:lumMod val="50000"/>
                  </a:schemeClr>
                </a:solidFill>
                <a:latin typeface="Broadway" panose="04040905080B02020502" pitchFamily="82" charset="0"/>
              </a:rPr>
              <a:t>Schomburg</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518117" y="803529"/>
            <a:ext cx="3813307" cy="3074294"/>
          </a:xfrm>
          <a:prstGeom prst="rect">
            <a:avLst/>
          </a:prstGeom>
        </p:spPr>
      </p:pic>
      <p:pic>
        <p:nvPicPr>
          <p:cNvPr id="5" name="Picture 4"/>
          <p:cNvPicPr>
            <a:picLocks noChangeAspect="1"/>
          </p:cNvPicPr>
          <p:nvPr/>
        </p:nvPicPr>
        <p:blipFill>
          <a:blip r:embed="rId3"/>
          <a:stretch>
            <a:fillRect/>
          </a:stretch>
        </p:blipFill>
        <p:spPr>
          <a:xfrm>
            <a:off x="518116" y="3831345"/>
            <a:ext cx="3813307" cy="2669315"/>
          </a:xfrm>
          <a:prstGeom prst="rect">
            <a:avLst/>
          </a:prstGeom>
        </p:spPr>
      </p:pic>
      <p:pic>
        <p:nvPicPr>
          <p:cNvPr id="7" name="Picture 6"/>
          <p:cNvPicPr>
            <a:picLocks noChangeAspect="1"/>
          </p:cNvPicPr>
          <p:nvPr/>
        </p:nvPicPr>
        <p:blipFill rotWithShape="1">
          <a:blip r:embed="rId4"/>
          <a:srcRect l="9940" t="2631" r="14256" b="3982"/>
          <a:stretch/>
        </p:blipFill>
        <p:spPr>
          <a:xfrm>
            <a:off x="4793064" y="850006"/>
            <a:ext cx="6484536" cy="5325857"/>
          </a:xfrm>
          <a:prstGeom prst="rect">
            <a:avLst/>
          </a:prstGeom>
        </p:spPr>
      </p:pic>
      <p:sp>
        <p:nvSpPr>
          <p:cNvPr id="8" name="TextBox 7"/>
          <p:cNvSpPr txBox="1"/>
          <p:nvPr/>
        </p:nvSpPr>
        <p:spPr>
          <a:xfrm>
            <a:off x="5351360" y="6177495"/>
            <a:ext cx="5367944" cy="646331"/>
          </a:xfrm>
          <a:prstGeom prst="rect">
            <a:avLst/>
          </a:prstGeom>
          <a:noFill/>
        </p:spPr>
        <p:txBody>
          <a:bodyPr wrap="none" rtlCol="0">
            <a:spAutoFit/>
          </a:bodyPr>
          <a:lstStyle/>
          <a:p>
            <a:pPr algn="ctr"/>
            <a:r>
              <a:rPr lang="en-US" dirty="0" smtClean="0"/>
              <a:t>‘Eddy Lick Rum’ 93 </a:t>
            </a:r>
            <a:r>
              <a:rPr lang="en-US" dirty="0" err="1" smtClean="0"/>
              <a:t>pts</a:t>
            </a:r>
            <a:r>
              <a:rPr lang="en-US" dirty="0" smtClean="0"/>
              <a:t> FCC/AOS (3/2019)</a:t>
            </a:r>
          </a:p>
          <a:p>
            <a:pPr algn="ctr"/>
            <a:r>
              <a:rPr lang="en-US" dirty="0" smtClean="0"/>
              <a:t>NS 14.4cm, most Fritz </a:t>
            </a:r>
            <a:r>
              <a:rPr lang="en-US" dirty="0" err="1" smtClean="0"/>
              <a:t>Schomburg</a:t>
            </a:r>
            <a:r>
              <a:rPr lang="en-US" dirty="0" smtClean="0"/>
              <a:t> is between 10-13cm</a:t>
            </a:r>
            <a:endParaRPr lang="en-US" dirty="0"/>
          </a:p>
        </p:txBody>
      </p:sp>
      <p:sp>
        <p:nvSpPr>
          <p:cNvPr id="9" name="TextBox 8"/>
          <p:cNvSpPr txBox="1"/>
          <p:nvPr/>
        </p:nvSpPr>
        <p:spPr>
          <a:xfrm>
            <a:off x="1351430" y="6473544"/>
            <a:ext cx="2146678" cy="369332"/>
          </a:xfrm>
          <a:prstGeom prst="rect">
            <a:avLst/>
          </a:prstGeom>
          <a:noFill/>
        </p:spPr>
        <p:txBody>
          <a:bodyPr wrap="none" rtlCol="0">
            <a:spAutoFit/>
          </a:bodyPr>
          <a:lstStyle/>
          <a:p>
            <a:r>
              <a:rPr lang="en-US" dirty="0" smtClean="0"/>
              <a:t>P. </a:t>
            </a:r>
            <a:r>
              <a:rPr lang="en-US" dirty="0" err="1"/>
              <a:t>k</a:t>
            </a:r>
            <a:r>
              <a:rPr lang="en-US" dirty="0" err="1" smtClean="0"/>
              <a:t>ovachii</a:t>
            </a:r>
            <a:r>
              <a:rPr lang="en-US" dirty="0" smtClean="0"/>
              <a:t> x </a:t>
            </a:r>
            <a:r>
              <a:rPr lang="en-US" dirty="0" err="1" smtClean="0"/>
              <a:t>besseae</a:t>
            </a:r>
            <a:endParaRPr lang="en-US" dirty="0"/>
          </a:p>
        </p:txBody>
      </p:sp>
    </p:spTree>
    <p:extLst>
      <p:ext uri="{BB962C8B-B14F-4D97-AF65-F5344CB8AC3E}">
        <p14:creationId xmlns:p14="http://schemas.microsoft.com/office/powerpoint/2010/main" val="1911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41364" cy="850006"/>
          </a:xfrm>
        </p:spPr>
        <p:txBody>
          <a:bodyPr>
            <a:normAutofit/>
          </a:bodyPr>
          <a:lstStyle/>
          <a:p>
            <a:r>
              <a:rPr lang="en-US" dirty="0" smtClean="0">
                <a:solidFill>
                  <a:schemeClr val="accent1">
                    <a:lumMod val="50000"/>
                  </a:schemeClr>
                </a:solidFill>
                <a:latin typeface="Broadway" panose="04040905080B02020502" pitchFamily="82" charset="0"/>
              </a:rPr>
              <a:t>F1 hybrids: P. Fritz </a:t>
            </a:r>
            <a:r>
              <a:rPr lang="en-US" dirty="0" err="1" smtClean="0">
                <a:solidFill>
                  <a:schemeClr val="accent1">
                    <a:lumMod val="50000"/>
                  </a:schemeClr>
                </a:solidFill>
                <a:latin typeface="Broadway" panose="04040905080B02020502" pitchFamily="82" charset="0"/>
              </a:rPr>
              <a:t>Schomburg</a:t>
            </a:r>
            <a:endParaRPr lang="en-US" dirty="0">
              <a:solidFill>
                <a:schemeClr val="accent1">
                  <a:lumMod val="50000"/>
                </a:schemeClr>
              </a:solidFill>
              <a:latin typeface="Broadway" panose="04040905080B02020502" pitchFamily="82" charset="0"/>
            </a:endParaRPr>
          </a:p>
        </p:txBody>
      </p:sp>
      <p:sp>
        <p:nvSpPr>
          <p:cNvPr id="8" name="TextBox 7"/>
          <p:cNvSpPr txBox="1"/>
          <p:nvPr/>
        </p:nvSpPr>
        <p:spPr>
          <a:xfrm>
            <a:off x="5726656" y="6079283"/>
            <a:ext cx="4517199" cy="646331"/>
          </a:xfrm>
          <a:prstGeom prst="rect">
            <a:avLst/>
          </a:prstGeom>
          <a:noFill/>
        </p:spPr>
        <p:txBody>
          <a:bodyPr wrap="none" rtlCol="0">
            <a:spAutoFit/>
          </a:bodyPr>
          <a:lstStyle/>
          <a:p>
            <a:pPr algn="ctr"/>
            <a:r>
              <a:rPr lang="en-US" dirty="0" smtClean="0"/>
              <a:t>‘Christine </a:t>
            </a:r>
            <a:r>
              <a:rPr lang="en-US" dirty="0" err="1" smtClean="0"/>
              <a:t>Chowning</a:t>
            </a:r>
            <a:r>
              <a:rPr lang="en-US" dirty="0" smtClean="0"/>
              <a:t>’ 91 </a:t>
            </a:r>
            <a:r>
              <a:rPr lang="en-US" dirty="0" err="1" smtClean="0"/>
              <a:t>pts</a:t>
            </a:r>
            <a:r>
              <a:rPr lang="en-US" dirty="0" smtClean="0"/>
              <a:t> FCC/AOS (2/2014)</a:t>
            </a:r>
          </a:p>
          <a:p>
            <a:pPr algn="ctr"/>
            <a:r>
              <a:rPr lang="en-US" dirty="0" smtClean="0"/>
              <a:t>NS 13.10cm</a:t>
            </a:r>
            <a:endParaRPr lang="en-US" dirty="0"/>
          </a:p>
        </p:txBody>
      </p:sp>
      <p:sp>
        <p:nvSpPr>
          <p:cNvPr id="10" name="Content Placeholder 2"/>
          <p:cNvSpPr>
            <a:spLocks noGrp="1"/>
          </p:cNvSpPr>
          <p:nvPr>
            <p:ph idx="1"/>
          </p:nvPr>
        </p:nvSpPr>
        <p:spPr>
          <a:xfrm>
            <a:off x="-26922" y="2414441"/>
            <a:ext cx="4202177" cy="2100409"/>
          </a:xfrm>
        </p:spPr>
        <p:txBody>
          <a:bodyPr>
            <a:normAutofit lnSpcReduction="10000"/>
          </a:bodyPr>
          <a:lstStyle/>
          <a:p>
            <a:r>
              <a:rPr lang="en-US" dirty="0" smtClean="0"/>
              <a:t>Registered 2007 by Glen Decker of Piping Rock Orchids</a:t>
            </a:r>
          </a:p>
          <a:p>
            <a:r>
              <a:rPr lang="en-US" dirty="0" smtClean="0"/>
              <a:t>2 </a:t>
            </a:r>
            <a:r>
              <a:rPr lang="en-US" dirty="0"/>
              <a:t>FCCs, 32 AMs, 12 HCCs, 2 CCMs, 1 JC</a:t>
            </a:r>
          </a:p>
          <a:p>
            <a:endParaRPr lang="en-US" dirty="0"/>
          </a:p>
        </p:txBody>
      </p:sp>
      <p:pic>
        <p:nvPicPr>
          <p:cNvPr id="6" name="Picture 5"/>
          <p:cNvPicPr>
            <a:picLocks noChangeAspect="1"/>
          </p:cNvPicPr>
          <p:nvPr/>
        </p:nvPicPr>
        <p:blipFill>
          <a:blip r:embed="rId2"/>
          <a:stretch>
            <a:fillRect/>
          </a:stretch>
        </p:blipFill>
        <p:spPr>
          <a:xfrm>
            <a:off x="4175255" y="926232"/>
            <a:ext cx="7620000" cy="5076825"/>
          </a:xfrm>
          <a:prstGeom prst="rect">
            <a:avLst/>
          </a:prstGeom>
        </p:spPr>
      </p:pic>
    </p:spTree>
    <p:extLst>
      <p:ext uri="{BB962C8B-B14F-4D97-AF65-F5344CB8AC3E}">
        <p14:creationId xmlns:p14="http://schemas.microsoft.com/office/powerpoint/2010/main" val="14190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368"/>
            <a:ext cx="10241364" cy="850006"/>
          </a:xfrm>
        </p:spPr>
        <p:txBody>
          <a:bodyPr>
            <a:normAutofit/>
          </a:bodyPr>
          <a:lstStyle/>
          <a:p>
            <a:r>
              <a:rPr lang="en-US" dirty="0" smtClean="0">
                <a:solidFill>
                  <a:schemeClr val="accent1">
                    <a:lumMod val="50000"/>
                  </a:schemeClr>
                </a:solidFill>
                <a:latin typeface="Broadway" panose="04040905080B02020502" pitchFamily="82" charset="0"/>
              </a:rPr>
              <a:t>Variations of P. Fritz </a:t>
            </a:r>
            <a:r>
              <a:rPr lang="en-US" dirty="0" err="1" smtClean="0">
                <a:solidFill>
                  <a:schemeClr val="accent1">
                    <a:lumMod val="50000"/>
                  </a:schemeClr>
                </a:solidFill>
                <a:latin typeface="Broadway" panose="04040905080B02020502" pitchFamily="82" charset="0"/>
              </a:rPr>
              <a:t>Schomburg</a:t>
            </a:r>
            <a:endParaRPr lang="en-US" dirty="0">
              <a:solidFill>
                <a:schemeClr val="accent1">
                  <a:lumMod val="50000"/>
                </a:schemeClr>
              </a:solidFill>
              <a:latin typeface="Broadway" panose="04040905080B02020502" pitchFamily="82" charset="0"/>
            </a:endParaRPr>
          </a:p>
        </p:txBody>
      </p:sp>
      <p:pic>
        <p:nvPicPr>
          <p:cNvPr id="3" name="Picture 2"/>
          <p:cNvPicPr>
            <a:picLocks noChangeAspect="1"/>
          </p:cNvPicPr>
          <p:nvPr/>
        </p:nvPicPr>
        <p:blipFill>
          <a:blip r:embed="rId2"/>
          <a:stretch>
            <a:fillRect/>
          </a:stretch>
        </p:blipFill>
        <p:spPr>
          <a:xfrm>
            <a:off x="0" y="1127586"/>
            <a:ext cx="4102516" cy="2740756"/>
          </a:xfrm>
          <a:prstGeom prst="rect">
            <a:avLst/>
          </a:prstGeom>
        </p:spPr>
      </p:pic>
      <p:pic>
        <p:nvPicPr>
          <p:cNvPr id="6" name="Picture 5"/>
          <p:cNvPicPr>
            <a:picLocks noChangeAspect="1"/>
          </p:cNvPicPr>
          <p:nvPr/>
        </p:nvPicPr>
        <p:blipFill>
          <a:blip r:embed="rId3"/>
          <a:stretch>
            <a:fillRect/>
          </a:stretch>
        </p:blipFill>
        <p:spPr>
          <a:xfrm>
            <a:off x="0" y="3868342"/>
            <a:ext cx="3988826" cy="2659217"/>
          </a:xfrm>
          <a:prstGeom prst="rect">
            <a:avLst/>
          </a:prstGeom>
        </p:spPr>
      </p:pic>
      <p:pic>
        <p:nvPicPr>
          <p:cNvPr id="10" name="Picture 9"/>
          <p:cNvPicPr>
            <a:picLocks noChangeAspect="1"/>
          </p:cNvPicPr>
          <p:nvPr/>
        </p:nvPicPr>
        <p:blipFill>
          <a:blip r:embed="rId4"/>
          <a:stretch>
            <a:fillRect/>
          </a:stretch>
        </p:blipFill>
        <p:spPr>
          <a:xfrm>
            <a:off x="3621567" y="1126655"/>
            <a:ext cx="4141881" cy="2758372"/>
          </a:xfrm>
          <a:prstGeom prst="rect">
            <a:avLst/>
          </a:prstGeom>
        </p:spPr>
      </p:pic>
      <p:pic>
        <p:nvPicPr>
          <p:cNvPr id="12" name="Picture 11"/>
          <p:cNvPicPr>
            <a:picLocks noChangeAspect="1"/>
          </p:cNvPicPr>
          <p:nvPr/>
        </p:nvPicPr>
        <p:blipFill>
          <a:blip r:embed="rId5"/>
          <a:stretch>
            <a:fillRect/>
          </a:stretch>
        </p:blipFill>
        <p:spPr>
          <a:xfrm>
            <a:off x="3809015" y="3869111"/>
            <a:ext cx="3987673" cy="2658448"/>
          </a:xfrm>
          <a:prstGeom prst="rect">
            <a:avLst/>
          </a:prstGeom>
        </p:spPr>
      </p:pic>
      <p:pic>
        <p:nvPicPr>
          <p:cNvPr id="13" name="Picture 12"/>
          <p:cNvPicPr>
            <a:picLocks noChangeAspect="1"/>
          </p:cNvPicPr>
          <p:nvPr/>
        </p:nvPicPr>
        <p:blipFill>
          <a:blip r:embed="rId6"/>
          <a:stretch>
            <a:fillRect/>
          </a:stretch>
        </p:blipFill>
        <p:spPr>
          <a:xfrm>
            <a:off x="7649758" y="3869111"/>
            <a:ext cx="3995311" cy="2658448"/>
          </a:xfrm>
          <a:prstGeom prst="rect">
            <a:avLst/>
          </a:prstGeom>
        </p:spPr>
      </p:pic>
      <p:sp>
        <p:nvSpPr>
          <p:cNvPr id="14" name="TextBox 13"/>
          <p:cNvSpPr txBox="1"/>
          <p:nvPr/>
        </p:nvSpPr>
        <p:spPr>
          <a:xfrm>
            <a:off x="4462234" y="6527559"/>
            <a:ext cx="2901564" cy="369332"/>
          </a:xfrm>
          <a:prstGeom prst="rect">
            <a:avLst/>
          </a:prstGeom>
          <a:noFill/>
        </p:spPr>
        <p:txBody>
          <a:bodyPr wrap="none" rtlCol="0">
            <a:spAutoFit/>
          </a:bodyPr>
          <a:lstStyle/>
          <a:p>
            <a:r>
              <a:rPr lang="en-US" dirty="0" smtClean="0"/>
              <a:t>‘Janice Yates’ 84 </a:t>
            </a:r>
            <a:r>
              <a:rPr lang="en-US" dirty="0" err="1" smtClean="0"/>
              <a:t>pts</a:t>
            </a:r>
            <a:r>
              <a:rPr lang="en-US" dirty="0" smtClean="0"/>
              <a:t> AM/AOS</a:t>
            </a:r>
            <a:endParaRPr lang="en-US" dirty="0"/>
          </a:p>
        </p:txBody>
      </p:sp>
      <p:sp>
        <p:nvSpPr>
          <p:cNvPr id="15" name="TextBox 14"/>
          <p:cNvSpPr txBox="1"/>
          <p:nvPr/>
        </p:nvSpPr>
        <p:spPr>
          <a:xfrm>
            <a:off x="7896949" y="6527559"/>
            <a:ext cx="3647858" cy="369332"/>
          </a:xfrm>
          <a:prstGeom prst="rect">
            <a:avLst/>
          </a:prstGeom>
          <a:noFill/>
        </p:spPr>
        <p:txBody>
          <a:bodyPr wrap="none" rtlCol="0">
            <a:spAutoFit/>
          </a:bodyPr>
          <a:lstStyle/>
          <a:p>
            <a:r>
              <a:rPr lang="en-US" dirty="0" smtClean="0"/>
              <a:t>June’s Orchid Estate’ 85 </a:t>
            </a:r>
            <a:r>
              <a:rPr lang="en-US" dirty="0" err="1" smtClean="0"/>
              <a:t>pts</a:t>
            </a:r>
            <a:r>
              <a:rPr lang="en-US" dirty="0" smtClean="0"/>
              <a:t> AM/AOS</a:t>
            </a:r>
            <a:endParaRPr lang="en-US" dirty="0"/>
          </a:p>
        </p:txBody>
      </p:sp>
      <p:sp>
        <p:nvSpPr>
          <p:cNvPr id="17" name="TextBox 16"/>
          <p:cNvSpPr txBox="1"/>
          <p:nvPr/>
        </p:nvSpPr>
        <p:spPr>
          <a:xfrm>
            <a:off x="817290" y="6527559"/>
            <a:ext cx="2347566" cy="369332"/>
          </a:xfrm>
          <a:prstGeom prst="rect">
            <a:avLst/>
          </a:prstGeom>
          <a:noFill/>
        </p:spPr>
        <p:txBody>
          <a:bodyPr wrap="none" rtlCol="0">
            <a:spAutoFit/>
          </a:bodyPr>
          <a:lstStyle/>
          <a:p>
            <a:r>
              <a:rPr lang="en-US" dirty="0" smtClean="0"/>
              <a:t>‘Susan’ 83 </a:t>
            </a:r>
            <a:r>
              <a:rPr lang="en-US" dirty="0" err="1" smtClean="0"/>
              <a:t>pts</a:t>
            </a:r>
            <a:r>
              <a:rPr lang="en-US" dirty="0" smtClean="0"/>
              <a:t> AM/AOS</a:t>
            </a:r>
            <a:endParaRPr lang="en-US" dirty="0"/>
          </a:p>
        </p:txBody>
      </p:sp>
      <p:sp>
        <p:nvSpPr>
          <p:cNvPr id="18" name="TextBox 17"/>
          <p:cNvSpPr txBox="1"/>
          <p:nvPr/>
        </p:nvSpPr>
        <p:spPr>
          <a:xfrm>
            <a:off x="4206108" y="757323"/>
            <a:ext cx="2947089" cy="369332"/>
          </a:xfrm>
          <a:prstGeom prst="rect">
            <a:avLst/>
          </a:prstGeom>
          <a:noFill/>
        </p:spPr>
        <p:txBody>
          <a:bodyPr wrap="none" rtlCol="0">
            <a:spAutoFit/>
          </a:bodyPr>
          <a:lstStyle/>
          <a:p>
            <a:r>
              <a:rPr lang="en-US" dirty="0" smtClean="0"/>
              <a:t>‘Pink on Pink’ 83 </a:t>
            </a:r>
            <a:r>
              <a:rPr lang="en-US" dirty="0" err="1" smtClean="0"/>
              <a:t>pts</a:t>
            </a:r>
            <a:r>
              <a:rPr lang="en-US" dirty="0"/>
              <a:t> </a:t>
            </a:r>
            <a:r>
              <a:rPr lang="en-US" dirty="0" smtClean="0"/>
              <a:t>AM/AOS</a:t>
            </a:r>
            <a:endParaRPr lang="en-US" dirty="0"/>
          </a:p>
        </p:txBody>
      </p:sp>
      <p:pic>
        <p:nvPicPr>
          <p:cNvPr id="19" name="Picture 18"/>
          <p:cNvPicPr>
            <a:picLocks noChangeAspect="1"/>
          </p:cNvPicPr>
          <p:nvPr/>
        </p:nvPicPr>
        <p:blipFill rotWithShape="1">
          <a:blip r:embed="rId7"/>
          <a:srcRect l="8265"/>
          <a:stretch/>
        </p:blipFill>
        <p:spPr>
          <a:xfrm>
            <a:off x="7753350" y="1126655"/>
            <a:ext cx="3891719" cy="2826465"/>
          </a:xfrm>
          <a:prstGeom prst="rect">
            <a:avLst/>
          </a:prstGeom>
        </p:spPr>
      </p:pic>
      <p:sp>
        <p:nvSpPr>
          <p:cNvPr id="20" name="TextBox 19"/>
          <p:cNvSpPr txBox="1"/>
          <p:nvPr/>
        </p:nvSpPr>
        <p:spPr>
          <a:xfrm>
            <a:off x="7896949" y="740638"/>
            <a:ext cx="2935227" cy="369332"/>
          </a:xfrm>
          <a:prstGeom prst="rect">
            <a:avLst/>
          </a:prstGeom>
          <a:noFill/>
        </p:spPr>
        <p:txBody>
          <a:bodyPr wrap="none" rtlCol="0">
            <a:spAutoFit/>
          </a:bodyPr>
          <a:lstStyle/>
          <a:p>
            <a:r>
              <a:rPr lang="en-US" dirty="0" smtClean="0"/>
              <a:t>‘Red Sunset’ 78 </a:t>
            </a:r>
            <a:r>
              <a:rPr lang="en-US" dirty="0" err="1" smtClean="0"/>
              <a:t>pts</a:t>
            </a:r>
            <a:r>
              <a:rPr lang="en-US" dirty="0" smtClean="0"/>
              <a:t> HCC/AOS</a:t>
            </a:r>
            <a:endParaRPr lang="en-US" dirty="0"/>
          </a:p>
        </p:txBody>
      </p:sp>
      <p:sp>
        <p:nvSpPr>
          <p:cNvPr id="21" name="TextBox 20"/>
          <p:cNvSpPr txBox="1"/>
          <p:nvPr/>
        </p:nvSpPr>
        <p:spPr>
          <a:xfrm>
            <a:off x="431703" y="741569"/>
            <a:ext cx="3118739" cy="369332"/>
          </a:xfrm>
          <a:prstGeom prst="rect">
            <a:avLst/>
          </a:prstGeom>
          <a:noFill/>
        </p:spPr>
        <p:txBody>
          <a:bodyPr wrap="none" rtlCol="0">
            <a:spAutoFit/>
          </a:bodyPr>
          <a:lstStyle/>
          <a:p>
            <a:r>
              <a:rPr lang="en-US" dirty="0" smtClean="0"/>
              <a:t>‘</a:t>
            </a:r>
            <a:r>
              <a:rPr lang="en-US" dirty="0" err="1" smtClean="0"/>
              <a:t>Penns</a:t>
            </a:r>
            <a:r>
              <a:rPr lang="en-US" dirty="0" smtClean="0"/>
              <a:t> Sunset’ 77 </a:t>
            </a:r>
            <a:r>
              <a:rPr lang="en-US" dirty="0" err="1" smtClean="0"/>
              <a:t>pts</a:t>
            </a:r>
            <a:r>
              <a:rPr lang="en-US" dirty="0" smtClean="0"/>
              <a:t> HCC/AOS</a:t>
            </a:r>
            <a:endParaRPr lang="en-US" dirty="0"/>
          </a:p>
        </p:txBody>
      </p:sp>
    </p:spTree>
    <p:extLst>
      <p:ext uri="{BB962C8B-B14F-4D97-AF65-F5344CB8AC3E}">
        <p14:creationId xmlns:p14="http://schemas.microsoft.com/office/powerpoint/2010/main" val="192235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41364" cy="850006"/>
          </a:xfrm>
        </p:spPr>
        <p:txBody>
          <a:bodyPr>
            <a:normAutofit/>
          </a:bodyPr>
          <a:lstStyle/>
          <a:p>
            <a:r>
              <a:rPr lang="en-US" dirty="0" smtClean="0">
                <a:solidFill>
                  <a:schemeClr val="accent1">
                    <a:lumMod val="50000"/>
                  </a:schemeClr>
                </a:solidFill>
                <a:latin typeface="Broadway" panose="04040905080B02020502" pitchFamily="82" charset="0"/>
              </a:rPr>
              <a:t>Variations of P. Fritz </a:t>
            </a:r>
            <a:r>
              <a:rPr lang="en-US" dirty="0" err="1" smtClean="0">
                <a:solidFill>
                  <a:schemeClr val="accent1">
                    <a:lumMod val="50000"/>
                  </a:schemeClr>
                </a:solidFill>
                <a:latin typeface="Broadway" panose="04040905080B02020502" pitchFamily="82" charset="0"/>
              </a:rPr>
              <a:t>Schomburg</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0" y="1732654"/>
            <a:ext cx="6115051" cy="4076701"/>
          </a:xfrm>
          <a:prstGeom prst="rect">
            <a:avLst/>
          </a:prstGeom>
        </p:spPr>
      </p:pic>
      <p:pic>
        <p:nvPicPr>
          <p:cNvPr id="5" name="Picture 4"/>
          <p:cNvPicPr>
            <a:picLocks noChangeAspect="1"/>
          </p:cNvPicPr>
          <p:nvPr/>
        </p:nvPicPr>
        <p:blipFill>
          <a:blip r:embed="rId3"/>
          <a:stretch>
            <a:fillRect/>
          </a:stretch>
        </p:blipFill>
        <p:spPr>
          <a:xfrm>
            <a:off x="6115051" y="1732655"/>
            <a:ext cx="6115050" cy="4076700"/>
          </a:xfrm>
          <a:prstGeom prst="rect">
            <a:avLst/>
          </a:prstGeom>
        </p:spPr>
      </p:pic>
      <p:sp>
        <p:nvSpPr>
          <p:cNvPr id="7" name="TextBox 6"/>
          <p:cNvSpPr txBox="1"/>
          <p:nvPr/>
        </p:nvSpPr>
        <p:spPr>
          <a:xfrm>
            <a:off x="2415582" y="5809355"/>
            <a:ext cx="2705100" cy="369332"/>
          </a:xfrm>
          <a:prstGeom prst="rect">
            <a:avLst/>
          </a:prstGeom>
          <a:noFill/>
        </p:spPr>
        <p:txBody>
          <a:bodyPr wrap="square" rtlCol="0">
            <a:spAutoFit/>
          </a:bodyPr>
          <a:lstStyle/>
          <a:p>
            <a:r>
              <a:rPr lang="en-US" dirty="0" smtClean="0"/>
              <a:t>NS 13cm</a:t>
            </a:r>
            <a:endParaRPr lang="en-US" dirty="0"/>
          </a:p>
        </p:txBody>
      </p:sp>
    </p:spTree>
    <p:extLst>
      <p:ext uri="{BB962C8B-B14F-4D97-AF65-F5344CB8AC3E}">
        <p14:creationId xmlns:p14="http://schemas.microsoft.com/office/powerpoint/2010/main" val="362168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49000" cy="850006"/>
          </a:xfrm>
        </p:spPr>
        <p:txBody>
          <a:bodyPr>
            <a:normAutofit/>
          </a:bodyPr>
          <a:lstStyle/>
          <a:p>
            <a:r>
              <a:rPr lang="en-US" dirty="0" smtClean="0">
                <a:solidFill>
                  <a:schemeClr val="accent1">
                    <a:lumMod val="50000"/>
                  </a:schemeClr>
                </a:solidFill>
                <a:latin typeface="Broadway" panose="04040905080B02020502" pitchFamily="82" charset="0"/>
              </a:rPr>
              <a:t>F1 hybrids: P. Suzanne Decker</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0" y="850006"/>
            <a:ext cx="3813307" cy="3074294"/>
          </a:xfrm>
          <a:prstGeom prst="rect">
            <a:avLst/>
          </a:prstGeom>
        </p:spPr>
      </p:pic>
      <p:sp>
        <p:nvSpPr>
          <p:cNvPr id="8" name="TextBox 7"/>
          <p:cNvSpPr txBox="1"/>
          <p:nvPr/>
        </p:nvSpPr>
        <p:spPr>
          <a:xfrm>
            <a:off x="4718364" y="6177495"/>
            <a:ext cx="6206635" cy="646331"/>
          </a:xfrm>
          <a:prstGeom prst="rect">
            <a:avLst/>
          </a:prstGeom>
          <a:noFill/>
        </p:spPr>
        <p:txBody>
          <a:bodyPr wrap="none" rtlCol="0">
            <a:spAutoFit/>
          </a:bodyPr>
          <a:lstStyle/>
          <a:p>
            <a:pPr algn="ctr"/>
            <a:r>
              <a:rPr lang="en-US" dirty="0" smtClean="0"/>
              <a:t>‘Little  Mateo’ 84 </a:t>
            </a:r>
            <a:r>
              <a:rPr lang="en-US" dirty="0" err="1" smtClean="0"/>
              <a:t>pts</a:t>
            </a:r>
            <a:r>
              <a:rPr lang="en-US" dirty="0" smtClean="0"/>
              <a:t> AM/AOS (2/2019)</a:t>
            </a:r>
          </a:p>
          <a:p>
            <a:pPr algn="ctr"/>
            <a:r>
              <a:rPr lang="en-US" dirty="0" smtClean="0"/>
              <a:t>NS 15 cm, most awarded Suzanne Decker is between 14-16 cm</a:t>
            </a:r>
            <a:endParaRPr lang="en-US" dirty="0"/>
          </a:p>
        </p:txBody>
      </p:sp>
      <p:sp>
        <p:nvSpPr>
          <p:cNvPr id="9" name="TextBox 8"/>
          <p:cNvSpPr txBox="1"/>
          <p:nvPr/>
        </p:nvSpPr>
        <p:spPr>
          <a:xfrm>
            <a:off x="312306" y="6177494"/>
            <a:ext cx="3188693" cy="646331"/>
          </a:xfrm>
          <a:prstGeom prst="rect">
            <a:avLst/>
          </a:prstGeom>
          <a:noFill/>
        </p:spPr>
        <p:txBody>
          <a:bodyPr wrap="none" rtlCol="0">
            <a:spAutoFit/>
          </a:bodyPr>
          <a:lstStyle/>
          <a:p>
            <a:pPr algn="ctr"/>
            <a:r>
              <a:rPr lang="en-US" dirty="0" smtClean="0"/>
              <a:t>P. </a:t>
            </a:r>
            <a:r>
              <a:rPr lang="en-US" dirty="0" err="1"/>
              <a:t>k</a:t>
            </a:r>
            <a:r>
              <a:rPr lang="en-US" dirty="0" err="1" smtClean="0"/>
              <a:t>ovachii</a:t>
            </a:r>
            <a:r>
              <a:rPr lang="en-US" dirty="0" smtClean="0"/>
              <a:t> x Cape Sunset (2007)</a:t>
            </a:r>
          </a:p>
          <a:p>
            <a:pPr algn="ctr"/>
            <a:r>
              <a:rPr lang="en-US" dirty="0" smtClean="0"/>
              <a:t>18 AMS, 3 HCCs, 1 CCM</a:t>
            </a:r>
            <a:endParaRPr lang="en-US" dirty="0"/>
          </a:p>
        </p:txBody>
      </p:sp>
      <p:pic>
        <p:nvPicPr>
          <p:cNvPr id="6" name="Picture 5"/>
          <p:cNvPicPr>
            <a:picLocks noChangeAspect="1"/>
          </p:cNvPicPr>
          <p:nvPr/>
        </p:nvPicPr>
        <p:blipFill>
          <a:blip r:embed="rId3"/>
          <a:stretch>
            <a:fillRect/>
          </a:stretch>
        </p:blipFill>
        <p:spPr>
          <a:xfrm>
            <a:off x="0" y="3650313"/>
            <a:ext cx="3813305" cy="2544189"/>
          </a:xfrm>
          <a:prstGeom prst="rect">
            <a:avLst/>
          </a:prstGeom>
        </p:spPr>
      </p:pic>
      <p:pic>
        <p:nvPicPr>
          <p:cNvPr id="10" name="Picture 9"/>
          <p:cNvPicPr>
            <a:picLocks noChangeAspect="1"/>
          </p:cNvPicPr>
          <p:nvPr/>
        </p:nvPicPr>
        <p:blipFill>
          <a:blip r:embed="rId4"/>
          <a:stretch>
            <a:fillRect/>
          </a:stretch>
        </p:blipFill>
        <p:spPr>
          <a:xfrm>
            <a:off x="3813305" y="850005"/>
            <a:ext cx="8016746" cy="5344497"/>
          </a:xfrm>
          <a:prstGeom prst="rect">
            <a:avLst/>
          </a:prstGeom>
        </p:spPr>
      </p:pic>
    </p:spTree>
    <p:extLst>
      <p:ext uri="{BB962C8B-B14F-4D97-AF65-F5344CB8AC3E}">
        <p14:creationId xmlns:p14="http://schemas.microsoft.com/office/powerpoint/2010/main" val="4072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49000" cy="850006"/>
          </a:xfrm>
        </p:spPr>
        <p:txBody>
          <a:bodyPr>
            <a:normAutofit/>
          </a:bodyPr>
          <a:lstStyle/>
          <a:p>
            <a:r>
              <a:rPr lang="en-US" dirty="0" smtClean="0">
                <a:solidFill>
                  <a:schemeClr val="accent1">
                    <a:lumMod val="50000"/>
                  </a:schemeClr>
                </a:solidFill>
                <a:latin typeface="Broadway" panose="04040905080B02020502" pitchFamily="82" charset="0"/>
              </a:rPr>
              <a:t>F1 hybrids: P. </a:t>
            </a:r>
            <a:r>
              <a:rPr lang="en-US" dirty="0" err="1" smtClean="0">
                <a:solidFill>
                  <a:schemeClr val="accent1">
                    <a:lumMod val="50000"/>
                  </a:schemeClr>
                </a:solidFill>
                <a:latin typeface="Broadway" panose="04040905080B02020502" pitchFamily="82" charset="0"/>
              </a:rPr>
              <a:t>Peurflora’s</a:t>
            </a:r>
            <a:r>
              <a:rPr lang="en-US" dirty="0" smtClean="0">
                <a:solidFill>
                  <a:schemeClr val="accent1">
                    <a:lumMod val="50000"/>
                  </a:schemeClr>
                </a:solidFill>
                <a:latin typeface="Broadway" panose="04040905080B02020502" pitchFamily="82" charset="0"/>
              </a:rPr>
              <a:t> </a:t>
            </a:r>
            <a:r>
              <a:rPr lang="en-US" dirty="0" err="1" smtClean="0">
                <a:solidFill>
                  <a:schemeClr val="accent1">
                    <a:lumMod val="50000"/>
                  </a:schemeClr>
                </a:solidFill>
                <a:latin typeface="Broadway" panose="04040905080B02020502" pitchFamily="82" charset="0"/>
              </a:rPr>
              <a:t>Cirila</a:t>
            </a:r>
            <a:r>
              <a:rPr lang="en-US" dirty="0" smtClean="0">
                <a:solidFill>
                  <a:schemeClr val="accent1">
                    <a:lumMod val="50000"/>
                  </a:schemeClr>
                </a:solidFill>
                <a:latin typeface="Broadway" panose="04040905080B02020502" pitchFamily="82" charset="0"/>
              </a:rPr>
              <a:t> </a:t>
            </a:r>
            <a:r>
              <a:rPr lang="en-US" dirty="0" err="1" smtClean="0">
                <a:solidFill>
                  <a:schemeClr val="accent1">
                    <a:lumMod val="50000"/>
                  </a:schemeClr>
                </a:solidFill>
                <a:latin typeface="Broadway" panose="04040905080B02020502" pitchFamily="82" charset="0"/>
              </a:rPr>
              <a:t>Alca</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347744" y="850006"/>
            <a:ext cx="3813307" cy="3074294"/>
          </a:xfrm>
          <a:prstGeom prst="rect">
            <a:avLst/>
          </a:prstGeom>
        </p:spPr>
      </p:pic>
      <p:sp>
        <p:nvSpPr>
          <p:cNvPr id="8" name="TextBox 7"/>
          <p:cNvSpPr txBox="1"/>
          <p:nvPr/>
        </p:nvSpPr>
        <p:spPr>
          <a:xfrm>
            <a:off x="4161047" y="6173111"/>
            <a:ext cx="7829550" cy="646331"/>
          </a:xfrm>
          <a:prstGeom prst="rect">
            <a:avLst/>
          </a:prstGeom>
          <a:noFill/>
        </p:spPr>
        <p:txBody>
          <a:bodyPr wrap="square" rtlCol="0">
            <a:spAutoFit/>
          </a:bodyPr>
          <a:lstStyle/>
          <a:p>
            <a:pPr algn="ctr"/>
            <a:r>
              <a:rPr lang="en-US" dirty="0" smtClean="0"/>
              <a:t>‘Mary Daniels’ 85 </a:t>
            </a:r>
            <a:r>
              <a:rPr lang="en-US" dirty="0" err="1" smtClean="0"/>
              <a:t>pts</a:t>
            </a:r>
            <a:r>
              <a:rPr lang="en-US" dirty="0" smtClean="0"/>
              <a:t> AM/AOS (2/2017) NS 13.5 cm</a:t>
            </a:r>
          </a:p>
          <a:p>
            <a:pPr algn="ctr"/>
            <a:r>
              <a:rPr lang="en-US" dirty="0" smtClean="0"/>
              <a:t>Very similar to P. Fritz </a:t>
            </a:r>
            <a:r>
              <a:rPr lang="en-US" dirty="0" err="1" smtClean="0"/>
              <a:t>Schomburg</a:t>
            </a:r>
            <a:r>
              <a:rPr lang="en-US" dirty="0" smtClean="0"/>
              <a:t> but with more brightly colored </a:t>
            </a:r>
            <a:r>
              <a:rPr lang="en-US" dirty="0" err="1" smtClean="0"/>
              <a:t>offsprings</a:t>
            </a:r>
            <a:endParaRPr lang="en-US" dirty="0"/>
          </a:p>
        </p:txBody>
      </p:sp>
      <p:sp>
        <p:nvSpPr>
          <p:cNvPr id="9" name="TextBox 8"/>
          <p:cNvSpPr txBox="1"/>
          <p:nvPr/>
        </p:nvSpPr>
        <p:spPr>
          <a:xfrm>
            <a:off x="646296" y="6173112"/>
            <a:ext cx="3216201" cy="646331"/>
          </a:xfrm>
          <a:prstGeom prst="rect">
            <a:avLst/>
          </a:prstGeom>
          <a:noFill/>
        </p:spPr>
        <p:txBody>
          <a:bodyPr wrap="none" rtlCol="0">
            <a:spAutoFit/>
          </a:bodyPr>
          <a:lstStyle/>
          <a:p>
            <a:pPr algn="ctr"/>
            <a:r>
              <a:rPr lang="en-US" dirty="0" smtClean="0"/>
              <a:t>P. </a:t>
            </a:r>
            <a:r>
              <a:rPr lang="en-US" dirty="0" err="1"/>
              <a:t>k</a:t>
            </a:r>
            <a:r>
              <a:rPr lang="en-US" dirty="0" err="1" smtClean="0"/>
              <a:t>ovachii</a:t>
            </a:r>
            <a:r>
              <a:rPr lang="en-US" dirty="0" smtClean="0"/>
              <a:t> x </a:t>
            </a:r>
            <a:r>
              <a:rPr lang="en-US" dirty="0" err="1" smtClean="0"/>
              <a:t>dalessandroi</a:t>
            </a:r>
            <a:r>
              <a:rPr lang="en-US" dirty="0" smtClean="0"/>
              <a:t> (2007)</a:t>
            </a:r>
          </a:p>
          <a:p>
            <a:pPr algn="ctr"/>
            <a:r>
              <a:rPr lang="en-US" dirty="0" smtClean="0"/>
              <a:t>7 AMs, 10 HCCs</a:t>
            </a:r>
            <a:endParaRPr lang="en-US" dirty="0"/>
          </a:p>
        </p:txBody>
      </p:sp>
      <p:pic>
        <p:nvPicPr>
          <p:cNvPr id="3" name="Picture 2"/>
          <p:cNvPicPr>
            <a:picLocks noChangeAspect="1"/>
          </p:cNvPicPr>
          <p:nvPr/>
        </p:nvPicPr>
        <p:blipFill rotWithShape="1">
          <a:blip r:embed="rId3"/>
          <a:srcRect b="4707"/>
          <a:stretch/>
        </p:blipFill>
        <p:spPr>
          <a:xfrm>
            <a:off x="347746" y="3752092"/>
            <a:ext cx="3813305" cy="2421020"/>
          </a:xfrm>
          <a:prstGeom prst="rect">
            <a:avLst/>
          </a:prstGeom>
        </p:spPr>
      </p:pic>
      <p:pic>
        <p:nvPicPr>
          <p:cNvPr id="7" name="Picture 6"/>
          <p:cNvPicPr>
            <a:picLocks noChangeAspect="1"/>
          </p:cNvPicPr>
          <p:nvPr/>
        </p:nvPicPr>
        <p:blipFill>
          <a:blip r:embed="rId4"/>
          <a:stretch>
            <a:fillRect/>
          </a:stretch>
        </p:blipFill>
        <p:spPr>
          <a:xfrm>
            <a:off x="4508794" y="850006"/>
            <a:ext cx="7289995" cy="5327487"/>
          </a:xfrm>
          <a:prstGeom prst="rect">
            <a:avLst/>
          </a:prstGeom>
        </p:spPr>
      </p:pic>
    </p:spTree>
    <p:extLst>
      <p:ext uri="{BB962C8B-B14F-4D97-AF65-F5344CB8AC3E}">
        <p14:creationId xmlns:p14="http://schemas.microsoft.com/office/powerpoint/2010/main" val="159641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49000" cy="850006"/>
          </a:xfrm>
        </p:spPr>
        <p:txBody>
          <a:bodyPr>
            <a:normAutofit/>
          </a:bodyPr>
          <a:lstStyle/>
          <a:p>
            <a:r>
              <a:rPr lang="en-US" dirty="0" smtClean="0">
                <a:solidFill>
                  <a:schemeClr val="accent1">
                    <a:lumMod val="50000"/>
                  </a:schemeClr>
                </a:solidFill>
                <a:latin typeface="Broadway" panose="04040905080B02020502" pitchFamily="82" charset="0"/>
              </a:rPr>
              <a:t>F1 hybrids: P. </a:t>
            </a:r>
            <a:r>
              <a:rPr lang="en-US" dirty="0" err="1" smtClean="0">
                <a:solidFill>
                  <a:schemeClr val="accent1">
                    <a:lumMod val="50000"/>
                  </a:schemeClr>
                </a:solidFill>
                <a:latin typeface="Broadway" panose="04040905080B02020502" pitchFamily="82" charset="0"/>
              </a:rPr>
              <a:t>Eumelia</a:t>
            </a:r>
            <a:r>
              <a:rPr lang="en-US" dirty="0" smtClean="0">
                <a:solidFill>
                  <a:schemeClr val="accent1">
                    <a:lumMod val="50000"/>
                  </a:schemeClr>
                </a:solidFill>
                <a:latin typeface="Broadway" panose="04040905080B02020502" pitchFamily="82" charset="0"/>
              </a:rPr>
              <a:t> Arias</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363139" y="773806"/>
            <a:ext cx="3813307" cy="3074294"/>
          </a:xfrm>
          <a:prstGeom prst="rect">
            <a:avLst/>
          </a:prstGeom>
        </p:spPr>
      </p:pic>
      <p:sp>
        <p:nvSpPr>
          <p:cNvPr id="8" name="TextBox 7"/>
          <p:cNvSpPr txBox="1"/>
          <p:nvPr/>
        </p:nvSpPr>
        <p:spPr>
          <a:xfrm>
            <a:off x="4764375" y="6154062"/>
            <a:ext cx="6778843" cy="646331"/>
          </a:xfrm>
          <a:prstGeom prst="rect">
            <a:avLst/>
          </a:prstGeom>
          <a:noFill/>
        </p:spPr>
        <p:txBody>
          <a:bodyPr wrap="none" rtlCol="0">
            <a:spAutoFit/>
          </a:bodyPr>
          <a:lstStyle/>
          <a:p>
            <a:pPr algn="ctr"/>
            <a:r>
              <a:rPr lang="en-US" dirty="0" smtClean="0"/>
              <a:t>‘Q.F. </a:t>
            </a:r>
            <a:r>
              <a:rPr lang="en-US" dirty="0" err="1" smtClean="0"/>
              <a:t>Deenie</a:t>
            </a:r>
            <a:r>
              <a:rPr lang="en-US" dirty="0" smtClean="0"/>
              <a:t>’ 86 </a:t>
            </a:r>
            <a:r>
              <a:rPr lang="en-US" dirty="0" err="1" smtClean="0"/>
              <a:t>pts</a:t>
            </a:r>
            <a:r>
              <a:rPr lang="en-US" dirty="0" smtClean="0"/>
              <a:t> AM/AOS (1/2015) NS 9.3 cm</a:t>
            </a:r>
          </a:p>
          <a:p>
            <a:pPr algn="ctr"/>
            <a:r>
              <a:rPr lang="en-US" dirty="0" smtClean="0"/>
              <a:t>Look like a darker </a:t>
            </a:r>
            <a:r>
              <a:rPr lang="en-US" dirty="0" err="1" smtClean="0"/>
              <a:t>schlimii</a:t>
            </a:r>
            <a:r>
              <a:rPr lang="en-US" dirty="0" smtClean="0"/>
              <a:t> on steroid, however, many are poor shaped</a:t>
            </a:r>
            <a:endParaRPr lang="en-US" dirty="0"/>
          </a:p>
        </p:txBody>
      </p:sp>
      <p:sp>
        <p:nvSpPr>
          <p:cNvPr id="9" name="TextBox 8"/>
          <p:cNvSpPr txBox="1"/>
          <p:nvPr/>
        </p:nvSpPr>
        <p:spPr>
          <a:xfrm>
            <a:off x="872722" y="6211669"/>
            <a:ext cx="2784993" cy="646331"/>
          </a:xfrm>
          <a:prstGeom prst="rect">
            <a:avLst/>
          </a:prstGeom>
          <a:noFill/>
        </p:spPr>
        <p:txBody>
          <a:bodyPr wrap="none" rtlCol="0">
            <a:spAutoFit/>
          </a:bodyPr>
          <a:lstStyle/>
          <a:p>
            <a:pPr algn="ctr"/>
            <a:r>
              <a:rPr lang="en-US" dirty="0" smtClean="0"/>
              <a:t>P. </a:t>
            </a:r>
            <a:r>
              <a:rPr lang="en-US" dirty="0" err="1"/>
              <a:t>k</a:t>
            </a:r>
            <a:r>
              <a:rPr lang="en-US" dirty="0" err="1" smtClean="0"/>
              <a:t>ovachii</a:t>
            </a:r>
            <a:r>
              <a:rPr lang="en-US" dirty="0" smtClean="0"/>
              <a:t> x </a:t>
            </a:r>
            <a:r>
              <a:rPr lang="en-US" dirty="0" err="1" smtClean="0"/>
              <a:t>schlimii</a:t>
            </a:r>
            <a:r>
              <a:rPr lang="en-US" dirty="0" smtClean="0"/>
              <a:t> (2007)</a:t>
            </a:r>
          </a:p>
          <a:p>
            <a:pPr algn="ctr"/>
            <a:r>
              <a:rPr lang="en-US" dirty="0" smtClean="0"/>
              <a:t>6 AMs,3 HCCs</a:t>
            </a:r>
            <a:endParaRPr lang="en-US" dirty="0"/>
          </a:p>
        </p:txBody>
      </p:sp>
      <p:pic>
        <p:nvPicPr>
          <p:cNvPr id="6" name="Picture 5"/>
          <p:cNvPicPr>
            <a:picLocks noChangeAspect="1"/>
          </p:cNvPicPr>
          <p:nvPr/>
        </p:nvPicPr>
        <p:blipFill>
          <a:blip r:embed="rId3"/>
          <a:stretch>
            <a:fillRect/>
          </a:stretch>
        </p:blipFill>
        <p:spPr>
          <a:xfrm>
            <a:off x="355139" y="3502034"/>
            <a:ext cx="3820160" cy="2686050"/>
          </a:xfrm>
          <a:prstGeom prst="rect">
            <a:avLst/>
          </a:prstGeom>
        </p:spPr>
      </p:pic>
      <p:pic>
        <p:nvPicPr>
          <p:cNvPr id="12" name="Picture 11"/>
          <p:cNvPicPr>
            <a:picLocks noChangeAspect="1"/>
          </p:cNvPicPr>
          <p:nvPr/>
        </p:nvPicPr>
        <p:blipFill>
          <a:blip r:embed="rId4"/>
          <a:stretch>
            <a:fillRect/>
          </a:stretch>
        </p:blipFill>
        <p:spPr>
          <a:xfrm>
            <a:off x="4539584" y="850006"/>
            <a:ext cx="6939473" cy="5304056"/>
          </a:xfrm>
          <a:prstGeom prst="rect">
            <a:avLst/>
          </a:prstGeom>
        </p:spPr>
      </p:pic>
    </p:spTree>
    <p:extLst>
      <p:ext uri="{BB962C8B-B14F-4D97-AF65-F5344CB8AC3E}">
        <p14:creationId xmlns:p14="http://schemas.microsoft.com/office/powerpoint/2010/main" val="191503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049000" cy="850006"/>
          </a:xfrm>
        </p:spPr>
        <p:txBody>
          <a:bodyPr>
            <a:normAutofit fontScale="90000"/>
          </a:bodyPr>
          <a:lstStyle/>
          <a:p>
            <a:r>
              <a:rPr lang="en-US" dirty="0" smtClean="0">
                <a:solidFill>
                  <a:schemeClr val="accent1">
                    <a:lumMod val="50000"/>
                  </a:schemeClr>
                </a:solidFill>
                <a:latin typeface="Broadway" panose="04040905080B02020502" pitchFamily="82" charset="0"/>
              </a:rPr>
              <a:t>F1 hybrids: P. </a:t>
            </a:r>
            <a:r>
              <a:rPr lang="en-US" dirty="0" err="1" smtClean="0">
                <a:solidFill>
                  <a:schemeClr val="accent1">
                    <a:lumMod val="50000"/>
                  </a:schemeClr>
                </a:solidFill>
                <a:latin typeface="Broadway" panose="04040905080B02020502" pitchFamily="82" charset="0"/>
              </a:rPr>
              <a:t>Peruflora’s</a:t>
            </a:r>
            <a:r>
              <a:rPr lang="en-US" dirty="0" smtClean="0">
                <a:solidFill>
                  <a:schemeClr val="accent1">
                    <a:lumMod val="50000"/>
                  </a:schemeClr>
                </a:solidFill>
                <a:latin typeface="Broadway" panose="04040905080B02020502" pitchFamily="82" charset="0"/>
              </a:rPr>
              <a:t> Alison </a:t>
            </a:r>
            <a:r>
              <a:rPr lang="en-US" dirty="0" err="1" smtClean="0">
                <a:solidFill>
                  <a:schemeClr val="accent1">
                    <a:lumMod val="50000"/>
                  </a:schemeClr>
                </a:solidFill>
                <a:latin typeface="Broadway" panose="04040905080B02020502" pitchFamily="82" charset="0"/>
              </a:rPr>
              <a:t>Strohm</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363139" y="773806"/>
            <a:ext cx="3813307" cy="3074294"/>
          </a:xfrm>
          <a:prstGeom prst="rect">
            <a:avLst/>
          </a:prstGeom>
        </p:spPr>
      </p:pic>
      <p:sp>
        <p:nvSpPr>
          <p:cNvPr id="8" name="TextBox 7"/>
          <p:cNvSpPr txBox="1"/>
          <p:nvPr/>
        </p:nvSpPr>
        <p:spPr>
          <a:xfrm>
            <a:off x="4500585" y="6154062"/>
            <a:ext cx="7306424" cy="646331"/>
          </a:xfrm>
          <a:prstGeom prst="rect">
            <a:avLst/>
          </a:prstGeom>
          <a:noFill/>
        </p:spPr>
        <p:txBody>
          <a:bodyPr wrap="none" rtlCol="0">
            <a:spAutoFit/>
          </a:bodyPr>
          <a:lstStyle/>
          <a:p>
            <a:pPr algn="ctr"/>
            <a:r>
              <a:rPr lang="en-US" dirty="0" smtClean="0"/>
              <a:t>‘Haley Suzanne’ 84 </a:t>
            </a:r>
            <a:r>
              <a:rPr lang="en-US" dirty="0" err="1" smtClean="0"/>
              <a:t>pts</a:t>
            </a:r>
            <a:r>
              <a:rPr lang="en-US" dirty="0" smtClean="0"/>
              <a:t> AM/AOS (3/2012) NS 15 cm</a:t>
            </a:r>
          </a:p>
          <a:p>
            <a:pPr algn="ctr"/>
            <a:r>
              <a:rPr lang="en-US" dirty="0" smtClean="0"/>
              <a:t>Petals of this hybrid are commonly wavy, plants are large and very vigorous</a:t>
            </a:r>
            <a:endParaRPr lang="en-US" dirty="0"/>
          </a:p>
        </p:txBody>
      </p:sp>
      <p:sp>
        <p:nvSpPr>
          <p:cNvPr id="9" name="TextBox 8"/>
          <p:cNvSpPr txBox="1"/>
          <p:nvPr/>
        </p:nvSpPr>
        <p:spPr>
          <a:xfrm>
            <a:off x="766125" y="6211669"/>
            <a:ext cx="2998193" cy="646331"/>
          </a:xfrm>
          <a:prstGeom prst="rect">
            <a:avLst/>
          </a:prstGeom>
          <a:noFill/>
        </p:spPr>
        <p:txBody>
          <a:bodyPr wrap="none" rtlCol="0">
            <a:spAutoFit/>
          </a:bodyPr>
          <a:lstStyle/>
          <a:p>
            <a:pPr algn="ctr"/>
            <a:r>
              <a:rPr lang="en-US" dirty="0" smtClean="0"/>
              <a:t>P. </a:t>
            </a:r>
            <a:r>
              <a:rPr lang="en-US" dirty="0" err="1"/>
              <a:t>k</a:t>
            </a:r>
            <a:r>
              <a:rPr lang="en-US" dirty="0" err="1" smtClean="0"/>
              <a:t>ovachii</a:t>
            </a:r>
            <a:r>
              <a:rPr lang="en-US" dirty="0" smtClean="0"/>
              <a:t> x Living Fire (2007)</a:t>
            </a:r>
          </a:p>
          <a:p>
            <a:pPr algn="ctr"/>
            <a:r>
              <a:rPr lang="en-US" dirty="0" smtClean="0"/>
              <a:t>6 AMs,3 HCCs</a:t>
            </a:r>
            <a:endParaRPr lang="en-US" dirty="0"/>
          </a:p>
        </p:txBody>
      </p:sp>
      <p:pic>
        <p:nvPicPr>
          <p:cNvPr id="3" name="Picture 2"/>
          <p:cNvPicPr>
            <a:picLocks noChangeAspect="1"/>
          </p:cNvPicPr>
          <p:nvPr/>
        </p:nvPicPr>
        <p:blipFill>
          <a:blip r:embed="rId3"/>
          <a:stretch>
            <a:fillRect/>
          </a:stretch>
        </p:blipFill>
        <p:spPr>
          <a:xfrm>
            <a:off x="358564" y="3669464"/>
            <a:ext cx="3813307" cy="2542205"/>
          </a:xfrm>
          <a:prstGeom prst="rect">
            <a:avLst/>
          </a:prstGeom>
        </p:spPr>
      </p:pic>
      <p:pic>
        <p:nvPicPr>
          <p:cNvPr id="5" name="Picture 4"/>
          <p:cNvPicPr>
            <a:picLocks noChangeAspect="1"/>
          </p:cNvPicPr>
          <p:nvPr/>
        </p:nvPicPr>
        <p:blipFill rotWithShape="1">
          <a:blip r:embed="rId4"/>
          <a:srcRect l="10771" t="10813" r="10041" b="8098"/>
          <a:stretch/>
        </p:blipFill>
        <p:spPr>
          <a:xfrm>
            <a:off x="4171871" y="773806"/>
            <a:ext cx="7970566" cy="5437863"/>
          </a:xfrm>
          <a:prstGeom prst="rect">
            <a:avLst/>
          </a:prstGeom>
        </p:spPr>
      </p:pic>
    </p:spTree>
    <p:extLst>
      <p:ext uri="{BB962C8B-B14F-4D97-AF65-F5344CB8AC3E}">
        <p14:creationId xmlns:p14="http://schemas.microsoft.com/office/powerpoint/2010/main" val="259515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“The holy grail or orchids”</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450762" y="1094705"/>
            <a:ext cx="4597756" cy="4696496"/>
          </a:xfrm>
        </p:spPr>
        <p:txBody>
          <a:bodyPr>
            <a:normAutofit fontScale="92500" lnSpcReduction="10000"/>
          </a:bodyPr>
          <a:lstStyle/>
          <a:p>
            <a:r>
              <a:rPr lang="en-US" dirty="0" smtClean="0"/>
              <a:t>Larger than any of the species in the “colorful </a:t>
            </a:r>
            <a:r>
              <a:rPr lang="en-US" dirty="0" err="1" smtClean="0"/>
              <a:t>Phrag</a:t>
            </a:r>
            <a:r>
              <a:rPr lang="en-US" dirty="0" smtClean="0"/>
              <a:t>” section (sec. </a:t>
            </a:r>
            <a:r>
              <a:rPr lang="en-US" dirty="0" err="1" smtClean="0"/>
              <a:t>Micropetalum</a:t>
            </a:r>
            <a:r>
              <a:rPr lang="en-US" dirty="0" smtClean="0"/>
              <a:t>). In fact, it is so unique that it is separated into its own separate category (sec. </a:t>
            </a:r>
            <a:r>
              <a:rPr lang="en-US" dirty="0" err="1" smtClean="0"/>
              <a:t>Schluckebieria</a:t>
            </a:r>
            <a:r>
              <a:rPr lang="en-US" dirty="0" smtClean="0"/>
              <a:t>)</a:t>
            </a:r>
          </a:p>
          <a:p>
            <a:r>
              <a:rPr lang="en-US" dirty="0" smtClean="0"/>
              <a:t>Unique color pattern especially the pouch’s dark purple and a golden rim</a:t>
            </a:r>
          </a:p>
          <a:p>
            <a:r>
              <a:rPr lang="en-US" dirty="0" smtClean="0"/>
              <a:t>Almost perfect “full” “round” shape for judging standard, great breeding potential</a:t>
            </a:r>
            <a:endParaRPr lang="en-US" dirty="0"/>
          </a:p>
        </p:txBody>
      </p:sp>
      <p:pic>
        <p:nvPicPr>
          <p:cNvPr id="4" name="Picture 3"/>
          <p:cNvPicPr>
            <a:picLocks noChangeAspect="1"/>
          </p:cNvPicPr>
          <p:nvPr/>
        </p:nvPicPr>
        <p:blipFill>
          <a:blip r:embed="rId2"/>
          <a:stretch>
            <a:fillRect/>
          </a:stretch>
        </p:blipFill>
        <p:spPr>
          <a:xfrm>
            <a:off x="5239592" y="1300765"/>
            <a:ext cx="6478302" cy="4327303"/>
          </a:xfrm>
          <a:prstGeom prst="rect">
            <a:avLst/>
          </a:prstGeom>
        </p:spPr>
      </p:pic>
    </p:spTree>
    <p:extLst>
      <p:ext uri="{BB962C8B-B14F-4D97-AF65-F5344CB8AC3E}">
        <p14:creationId xmlns:p14="http://schemas.microsoft.com/office/powerpoint/2010/main" val="35200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958"/>
            <a:ext cx="6896100" cy="850006"/>
          </a:xfrm>
        </p:spPr>
        <p:txBody>
          <a:bodyPr>
            <a:normAutofit fontScale="90000"/>
          </a:bodyPr>
          <a:lstStyle/>
          <a:p>
            <a:r>
              <a:rPr lang="en-US" dirty="0" smtClean="0">
                <a:solidFill>
                  <a:schemeClr val="accent1">
                    <a:lumMod val="50000"/>
                  </a:schemeClr>
                </a:solidFill>
                <a:latin typeface="Broadway" panose="04040905080B02020502" pitchFamily="82" charset="0"/>
              </a:rPr>
              <a:t>F1 hybrids: P. Frank Smith</a:t>
            </a:r>
            <a:endParaRPr lang="en-US" dirty="0">
              <a:solidFill>
                <a:schemeClr val="accent1">
                  <a:lumMod val="50000"/>
                </a:schemeClr>
              </a:solidFill>
              <a:latin typeface="Broadway" panose="04040905080B02020502" pitchFamily="82" charset="0"/>
            </a:endParaRPr>
          </a:p>
        </p:txBody>
      </p:sp>
      <p:pic>
        <p:nvPicPr>
          <p:cNvPr id="4" name="Picture 3"/>
          <p:cNvPicPr>
            <a:picLocks noChangeAspect="1"/>
          </p:cNvPicPr>
          <p:nvPr/>
        </p:nvPicPr>
        <p:blipFill>
          <a:blip r:embed="rId2"/>
          <a:stretch>
            <a:fillRect/>
          </a:stretch>
        </p:blipFill>
        <p:spPr>
          <a:xfrm>
            <a:off x="3290313" y="1382133"/>
            <a:ext cx="3813307" cy="3074294"/>
          </a:xfrm>
          <a:prstGeom prst="rect">
            <a:avLst/>
          </a:prstGeom>
        </p:spPr>
      </p:pic>
      <p:sp>
        <p:nvSpPr>
          <p:cNvPr id="8" name="TextBox 7"/>
          <p:cNvSpPr txBox="1"/>
          <p:nvPr/>
        </p:nvSpPr>
        <p:spPr>
          <a:xfrm flipH="1">
            <a:off x="3290313" y="5934670"/>
            <a:ext cx="3790949" cy="923330"/>
          </a:xfrm>
          <a:prstGeom prst="rect">
            <a:avLst/>
          </a:prstGeom>
          <a:noFill/>
        </p:spPr>
        <p:txBody>
          <a:bodyPr wrap="square" rtlCol="0">
            <a:spAutoFit/>
          </a:bodyPr>
          <a:lstStyle/>
          <a:p>
            <a:pPr algn="ctr"/>
            <a:r>
              <a:rPr lang="en-US" dirty="0" smtClean="0"/>
              <a:t>‘Her Majesty’ 84 </a:t>
            </a:r>
            <a:r>
              <a:rPr lang="en-US" dirty="0" err="1" smtClean="0"/>
              <a:t>pts</a:t>
            </a:r>
            <a:r>
              <a:rPr lang="en-US" dirty="0" smtClean="0"/>
              <a:t> AM/AOS (3/2017)</a:t>
            </a:r>
          </a:p>
          <a:p>
            <a:pPr algn="ctr"/>
            <a:r>
              <a:rPr lang="en-US" dirty="0" smtClean="0"/>
              <a:t>Vertical NS  24cm, almost double that of  similar hybrids using P. </a:t>
            </a:r>
            <a:r>
              <a:rPr lang="en-US" dirty="0" err="1" smtClean="0"/>
              <a:t>schlimii</a:t>
            </a:r>
            <a:endParaRPr lang="en-US" dirty="0" smtClean="0"/>
          </a:p>
        </p:txBody>
      </p:sp>
      <p:sp>
        <p:nvSpPr>
          <p:cNvPr id="9" name="TextBox 8"/>
          <p:cNvSpPr txBox="1"/>
          <p:nvPr/>
        </p:nvSpPr>
        <p:spPr>
          <a:xfrm>
            <a:off x="3842652" y="4494623"/>
            <a:ext cx="2708627" cy="646331"/>
          </a:xfrm>
          <a:prstGeom prst="rect">
            <a:avLst/>
          </a:prstGeom>
          <a:noFill/>
        </p:spPr>
        <p:txBody>
          <a:bodyPr wrap="none" rtlCol="0">
            <a:spAutoFit/>
          </a:bodyPr>
          <a:lstStyle/>
          <a:p>
            <a:pPr algn="ctr"/>
            <a:r>
              <a:rPr lang="en-US" dirty="0" smtClean="0"/>
              <a:t>P. Grande x </a:t>
            </a:r>
            <a:r>
              <a:rPr lang="en-US" dirty="0" err="1" smtClean="0"/>
              <a:t>kovachii</a:t>
            </a:r>
            <a:r>
              <a:rPr lang="en-US" dirty="0" smtClean="0"/>
              <a:t> (2009)</a:t>
            </a:r>
          </a:p>
          <a:p>
            <a:pPr algn="ctr"/>
            <a:r>
              <a:rPr lang="en-US" dirty="0" smtClean="0"/>
              <a:t>5 AMs,3 HCCs</a:t>
            </a:r>
            <a:endParaRPr lang="en-US" dirty="0"/>
          </a:p>
        </p:txBody>
      </p:sp>
      <p:pic>
        <p:nvPicPr>
          <p:cNvPr id="7" name="Picture 6"/>
          <p:cNvPicPr>
            <a:picLocks noChangeAspect="1"/>
          </p:cNvPicPr>
          <p:nvPr/>
        </p:nvPicPr>
        <p:blipFill>
          <a:blip r:embed="rId3"/>
          <a:stretch>
            <a:fillRect/>
          </a:stretch>
        </p:blipFill>
        <p:spPr>
          <a:xfrm>
            <a:off x="7410258" y="0"/>
            <a:ext cx="4543425" cy="6858000"/>
          </a:xfrm>
          <a:prstGeom prst="rect">
            <a:avLst/>
          </a:prstGeom>
        </p:spPr>
      </p:pic>
      <p:pic>
        <p:nvPicPr>
          <p:cNvPr id="10" name="Picture 9"/>
          <p:cNvPicPr>
            <a:picLocks noChangeAspect="1"/>
          </p:cNvPicPr>
          <p:nvPr/>
        </p:nvPicPr>
        <p:blipFill>
          <a:blip r:embed="rId4"/>
          <a:stretch>
            <a:fillRect/>
          </a:stretch>
        </p:blipFill>
        <p:spPr>
          <a:xfrm>
            <a:off x="264721" y="1051629"/>
            <a:ext cx="2647088" cy="5782036"/>
          </a:xfrm>
          <a:prstGeom prst="rect">
            <a:avLst/>
          </a:prstGeom>
        </p:spPr>
      </p:pic>
    </p:spTree>
    <p:extLst>
      <p:ext uri="{BB962C8B-B14F-4D97-AF65-F5344CB8AC3E}">
        <p14:creationId xmlns:p14="http://schemas.microsoft.com/office/powerpoint/2010/main" val="365547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6369853" y="1461453"/>
            <a:ext cx="5572624" cy="938548"/>
          </a:xfrm>
        </p:spPr>
        <p:txBody>
          <a:bodyPr>
            <a:normAutofit/>
          </a:bodyPr>
          <a:lstStyle/>
          <a:p>
            <a:r>
              <a:rPr lang="en-US" dirty="0" smtClean="0"/>
              <a:t>Usually reduced in size compared to F1, but superior in color/shape.</a:t>
            </a:r>
            <a:endParaRPr lang="en-US" dirty="0"/>
          </a:p>
        </p:txBody>
      </p:sp>
      <p:pic>
        <p:nvPicPr>
          <p:cNvPr id="5" name="Picture 4"/>
          <p:cNvPicPr>
            <a:picLocks noChangeAspect="1"/>
          </p:cNvPicPr>
          <p:nvPr/>
        </p:nvPicPr>
        <p:blipFill>
          <a:blip r:embed="rId2"/>
          <a:stretch>
            <a:fillRect/>
          </a:stretch>
        </p:blipFill>
        <p:spPr>
          <a:xfrm>
            <a:off x="-19050" y="1184858"/>
            <a:ext cx="6096000" cy="4876800"/>
          </a:xfrm>
          <a:prstGeom prst="rect">
            <a:avLst/>
          </a:prstGeom>
        </p:spPr>
      </p:pic>
      <p:sp>
        <p:nvSpPr>
          <p:cNvPr id="6" name="TextBox 5"/>
          <p:cNvSpPr txBox="1"/>
          <p:nvPr/>
        </p:nvSpPr>
        <p:spPr>
          <a:xfrm>
            <a:off x="158863" y="6229417"/>
            <a:ext cx="5934573" cy="369332"/>
          </a:xfrm>
          <a:prstGeom prst="rect">
            <a:avLst/>
          </a:prstGeom>
          <a:noFill/>
        </p:spPr>
        <p:txBody>
          <a:bodyPr wrap="none" rtlCol="0">
            <a:spAutoFit/>
          </a:bodyPr>
          <a:lstStyle/>
          <a:p>
            <a:r>
              <a:rPr lang="en-US" dirty="0" smtClean="0"/>
              <a:t>P. Kyle Quintal ‘Leroy </a:t>
            </a:r>
            <a:r>
              <a:rPr lang="en-US" dirty="0" err="1" smtClean="0"/>
              <a:t>Barnick</a:t>
            </a:r>
            <a:r>
              <a:rPr lang="en-US" dirty="0" smtClean="0"/>
              <a:t> QT’ 79 </a:t>
            </a:r>
            <a:r>
              <a:rPr lang="en-US" dirty="0" err="1" smtClean="0"/>
              <a:t>pts</a:t>
            </a:r>
            <a:r>
              <a:rPr lang="en-US" dirty="0" smtClean="0"/>
              <a:t> HCC/AOS NS 8.5 cm</a:t>
            </a:r>
          </a:p>
        </p:txBody>
      </p:sp>
      <p:pic>
        <p:nvPicPr>
          <p:cNvPr id="7" name="Picture 6"/>
          <p:cNvPicPr>
            <a:picLocks noChangeAspect="1"/>
          </p:cNvPicPr>
          <p:nvPr/>
        </p:nvPicPr>
        <p:blipFill rotWithShape="1">
          <a:blip r:embed="rId3"/>
          <a:srcRect l="22182" t="20052" r="36603" b="61198"/>
          <a:stretch/>
        </p:blipFill>
        <p:spPr>
          <a:xfrm>
            <a:off x="6093436" y="3795450"/>
            <a:ext cx="6125459" cy="1566725"/>
          </a:xfrm>
          <a:prstGeom prst="rect">
            <a:avLst/>
          </a:prstGeom>
        </p:spPr>
      </p:pic>
    </p:spTree>
    <p:extLst>
      <p:ext uri="{BB962C8B-B14F-4D97-AF65-F5344CB8AC3E}">
        <p14:creationId xmlns:p14="http://schemas.microsoft.com/office/powerpoint/2010/main" val="313729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7397786" y="1661546"/>
            <a:ext cx="4268273" cy="938548"/>
          </a:xfrm>
        </p:spPr>
        <p:txBody>
          <a:bodyPr>
            <a:normAutofit/>
          </a:bodyPr>
          <a:lstStyle/>
          <a:p>
            <a:r>
              <a:rPr lang="en-US" dirty="0" smtClean="0"/>
              <a:t>Double dose of </a:t>
            </a:r>
            <a:r>
              <a:rPr lang="en-US" dirty="0" err="1" smtClean="0"/>
              <a:t>besseae</a:t>
            </a:r>
            <a:r>
              <a:rPr lang="en-US" dirty="0"/>
              <a:t> </a:t>
            </a:r>
            <a:r>
              <a:rPr lang="en-US" dirty="0" smtClean="0"/>
              <a:t>aka “obese </a:t>
            </a:r>
            <a:r>
              <a:rPr lang="en-US" dirty="0" err="1" smtClean="0"/>
              <a:t>besseae</a:t>
            </a:r>
            <a:r>
              <a:rPr lang="en-US" dirty="0" smtClean="0"/>
              <a:t>”</a:t>
            </a:r>
            <a:endParaRPr lang="en-US" dirty="0"/>
          </a:p>
        </p:txBody>
      </p:sp>
      <p:pic>
        <p:nvPicPr>
          <p:cNvPr id="4" name="Picture 3"/>
          <p:cNvPicPr>
            <a:picLocks noChangeAspect="1"/>
          </p:cNvPicPr>
          <p:nvPr/>
        </p:nvPicPr>
        <p:blipFill>
          <a:blip r:embed="rId2"/>
          <a:stretch>
            <a:fillRect/>
          </a:stretch>
        </p:blipFill>
        <p:spPr>
          <a:xfrm>
            <a:off x="-1" y="1356036"/>
            <a:ext cx="7397787" cy="4521897"/>
          </a:xfrm>
          <a:prstGeom prst="rect">
            <a:avLst/>
          </a:prstGeom>
        </p:spPr>
      </p:pic>
      <p:pic>
        <p:nvPicPr>
          <p:cNvPr id="8" name="Picture 7"/>
          <p:cNvPicPr>
            <a:picLocks noChangeAspect="1"/>
          </p:cNvPicPr>
          <p:nvPr/>
        </p:nvPicPr>
        <p:blipFill rotWithShape="1">
          <a:blip r:embed="rId3"/>
          <a:srcRect l="21596" t="18750" r="48536" b="61198"/>
          <a:stretch/>
        </p:blipFill>
        <p:spPr>
          <a:xfrm>
            <a:off x="7397785" y="2811452"/>
            <a:ext cx="4268273" cy="1611064"/>
          </a:xfrm>
          <a:prstGeom prst="rect">
            <a:avLst/>
          </a:prstGeom>
        </p:spPr>
      </p:pic>
      <p:sp>
        <p:nvSpPr>
          <p:cNvPr id="9" name="TextBox 8"/>
          <p:cNvSpPr txBox="1"/>
          <p:nvPr/>
        </p:nvSpPr>
        <p:spPr>
          <a:xfrm>
            <a:off x="74598" y="5959310"/>
            <a:ext cx="7248587" cy="646331"/>
          </a:xfrm>
          <a:prstGeom prst="rect">
            <a:avLst/>
          </a:prstGeom>
          <a:noFill/>
        </p:spPr>
        <p:txBody>
          <a:bodyPr wrap="none" rtlCol="0">
            <a:spAutoFit/>
          </a:bodyPr>
          <a:lstStyle/>
          <a:p>
            <a:pPr algn="ctr"/>
            <a:r>
              <a:rPr lang="en-US" dirty="0" smtClean="0"/>
              <a:t>P. Robert-Jan </a:t>
            </a:r>
            <a:r>
              <a:rPr lang="en-US" dirty="0" err="1" smtClean="0"/>
              <a:t>Quene</a:t>
            </a:r>
            <a:r>
              <a:rPr lang="en-US" dirty="0" smtClean="0"/>
              <a:t>’ (3N) made with 4N </a:t>
            </a:r>
            <a:r>
              <a:rPr lang="en-US" dirty="0" err="1" smtClean="0"/>
              <a:t>besseae</a:t>
            </a:r>
            <a:r>
              <a:rPr lang="en-US" dirty="0" smtClean="0"/>
              <a:t> parent by Orchid Limited</a:t>
            </a:r>
          </a:p>
          <a:p>
            <a:pPr algn="ctr"/>
            <a:r>
              <a:rPr lang="en-US" dirty="0" smtClean="0"/>
              <a:t>NS close to 9cm compared to average </a:t>
            </a:r>
            <a:r>
              <a:rPr lang="en-US" dirty="0" err="1" smtClean="0"/>
              <a:t>besseae</a:t>
            </a:r>
            <a:r>
              <a:rPr lang="en-US" dirty="0" smtClean="0"/>
              <a:t> of 7.8cm</a:t>
            </a:r>
            <a:endParaRPr lang="en-US" dirty="0"/>
          </a:p>
        </p:txBody>
      </p:sp>
    </p:spTree>
    <p:extLst>
      <p:ext uri="{BB962C8B-B14F-4D97-AF65-F5344CB8AC3E}">
        <p14:creationId xmlns:p14="http://schemas.microsoft.com/office/powerpoint/2010/main" val="3572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pic>
        <p:nvPicPr>
          <p:cNvPr id="3" name="Picture 2"/>
          <p:cNvPicPr>
            <a:picLocks noChangeAspect="1"/>
          </p:cNvPicPr>
          <p:nvPr/>
        </p:nvPicPr>
        <p:blipFill>
          <a:blip r:embed="rId2"/>
          <a:stretch>
            <a:fillRect/>
          </a:stretch>
        </p:blipFill>
        <p:spPr>
          <a:xfrm>
            <a:off x="0" y="1004552"/>
            <a:ext cx="3555970" cy="5853448"/>
          </a:xfrm>
          <a:prstGeom prst="rect">
            <a:avLst/>
          </a:prstGeom>
        </p:spPr>
      </p:pic>
      <p:pic>
        <p:nvPicPr>
          <p:cNvPr id="4" name="Picture 3"/>
          <p:cNvPicPr>
            <a:picLocks noChangeAspect="1"/>
          </p:cNvPicPr>
          <p:nvPr/>
        </p:nvPicPr>
        <p:blipFill>
          <a:blip r:embed="rId3"/>
          <a:stretch>
            <a:fillRect/>
          </a:stretch>
        </p:blipFill>
        <p:spPr>
          <a:xfrm>
            <a:off x="3467100" y="1004552"/>
            <a:ext cx="4031064" cy="3108958"/>
          </a:xfrm>
          <a:prstGeom prst="rect">
            <a:avLst/>
          </a:prstGeom>
        </p:spPr>
      </p:pic>
      <p:pic>
        <p:nvPicPr>
          <p:cNvPr id="7" name="Picture 6"/>
          <p:cNvPicPr>
            <a:picLocks noChangeAspect="1"/>
          </p:cNvPicPr>
          <p:nvPr/>
        </p:nvPicPr>
        <p:blipFill>
          <a:blip r:embed="rId4"/>
          <a:stretch>
            <a:fillRect/>
          </a:stretch>
        </p:blipFill>
        <p:spPr>
          <a:xfrm>
            <a:off x="7389030" y="1004552"/>
            <a:ext cx="3454398" cy="3108958"/>
          </a:xfrm>
          <a:prstGeom prst="rect">
            <a:avLst/>
          </a:prstGeom>
        </p:spPr>
      </p:pic>
      <p:pic>
        <p:nvPicPr>
          <p:cNvPr id="8" name="Picture 7"/>
          <p:cNvPicPr>
            <a:picLocks noChangeAspect="1"/>
          </p:cNvPicPr>
          <p:nvPr/>
        </p:nvPicPr>
        <p:blipFill>
          <a:blip r:embed="rId5"/>
          <a:stretch>
            <a:fillRect/>
          </a:stretch>
        </p:blipFill>
        <p:spPr>
          <a:xfrm>
            <a:off x="3501995" y="4079652"/>
            <a:ext cx="2940051" cy="2778348"/>
          </a:xfrm>
          <a:prstGeom prst="rect">
            <a:avLst/>
          </a:prstGeom>
        </p:spPr>
      </p:pic>
      <p:sp>
        <p:nvSpPr>
          <p:cNvPr id="13" name="Rectangle 12"/>
          <p:cNvSpPr/>
          <p:nvPr/>
        </p:nvSpPr>
        <p:spPr>
          <a:xfrm>
            <a:off x="6442046" y="4113510"/>
            <a:ext cx="5749954" cy="2677656"/>
          </a:xfrm>
          <a:prstGeom prst="rect">
            <a:avLst/>
          </a:prstGeom>
        </p:spPr>
        <p:txBody>
          <a:bodyPr wrap="square">
            <a:spAutoFit/>
          </a:bodyPr>
          <a:lstStyle/>
          <a:p>
            <a:pPr marL="457200" indent="-457200">
              <a:buFont typeface="Arial" panose="020B0604020202020204" pitchFamily="34" charset="0"/>
              <a:buChar char="•"/>
            </a:pPr>
            <a:r>
              <a:rPr lang="en-US" sz="2400" dirty="0"/>
              <a:t>P. Robert-Jan </a:t>
            </a:r>
            <a:r>
              <a:rPr lang="en-US" sz="2400" dirty="0" err="1"/>
              <a:t>Quene</a:t>
            </a:r>
            <a:r>
              <a:rPr lang="en-US" sz="2400" dirty="0"/>
              <a:t> v. </a:t>
            </a:r>
            <a:r>
              <a:rPr lang="en-US" sz="2400" dirty="0" err="1"/>
              <a:t>flavum</a:t>
            </a:r>
            <a:r>
              <a:rPr lang="en-US" sz="2400" dirty="0"/>
              <a:t> </a:t>
            </a:r>
          </a:p>
          <a:p>
            <a:pPr marL="457200" indent="-457200">
              <a:buFont typeface="Arial" panose="020B0604020202020204" pitchFamily="34" charset="0"/>
              <a:buChar char="•"/>
            </a:pPr>
            <a:r>
              <a:rPr lang="en-US" sz="2400" dirty="0"/>
              <a:t>4N </a:t>
            </a:r>
            <a:r>
              <a:rPr lang="en-US" sz="2400" dirty="0" err="1"/>
              <a:t>flavum</a:t>
            </a:r>
            <a:r>
              <a:rPr lang="en-US" sz="2400" dirty="0"/>
              <a:t> </a:t>
            </a:r>
            <a:r>
              <a:rPr lang="en-US" sz="2400" dirty="0" err="1"/>
              <a:t>besseae</a:t>
            </a:r>
            <a:r>
              <a:rPr lang="en-US" sz="2400" dirty="0"/>
              <a:t> was used in both </a:t>
            </a:r>
            <a:r>
              <a:rPr lang="en-US" sz="2400" dirty="0" smtClean="0"/>
              <a:t>parents, suppressed production of </a:t>
            </a:r>
            <a:r>
              <a:rPr lang="en-US" sz="2400" dirty="0" err="1" smtClean="0"/>
              <a:t>anthocyanins</a:t>
            </a:r>
            <a:endParaRPr lang="en-US" sz="2400" dirty="0"/>
          </a:p>
          <a:p>
            <a:pPr marL="457200" indent="-457200">
              <a:buFont typeface="Arial" panose="020B0604020202020204" pitchFamily="34" charset="0"/>
              <a:buChar char="•"/>
            </a:pPr>
            <a:r>
              <a:rPr lang="en-US" sz="2400" dirty="0" err="1"/>
              <a:t>Kovachii</a:t>
            </a:r>
            <a:r>
              <a:rPr lang="en-US" sz="2400" dirty="0"/>
              <a:t> has little yellow pigment in </a:t>
            </a:r>
            <a:r>
              <a:rPr lang="en-US" sz="2400" dirty="0" smtClean="0"/>
              <a:t>itself</a:t>
            </a:r>
          </a:p>
          <a:p>
            <a:pPr marL="457200" indent="-457200">
              <a:buFont typeface="Arial" panose="020B0604020202020204" pitchFamily="34" charset="0"/>
              <a:buChar char="•"/>
            </a:pPr>
            <a:r>
              <a:rPr lang="en-US" sz="2400" dirty="0" smtClean="0"/>
              <a:t>New direction for breeding white </a:t>
            </a:r>
            <a:r>
              <a:rPr lang="en-US" sz="2400" dirty="0" err="1" smtClean="0"/>
              <a:t>Phrags</a:t>
            </a:r>
            <a:endParaRPr lang="en-US" sz="2400" dirty="0"/>
          </a:p>
        </p:txBody>
      </p:sp>
    </p:spTree>
    <p:extLst>
      <p:ext uri="{BB962C8B-B14F-4D97-AF65-F5344CB8AC3E}">
        <p14:creationId xmlns:p14="http://schemas.microsoft.com/office/powerpoint/2010/main" val="78561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sp>
        <p:nvSpPr>
          <p:cNvPr id="9" name="TextBox 8"/>
          <p:cNvSpPr txBox="1"/>
          <p:nvPr/>
        </p:nvSpPr>
        <p:spPr>
          <a:xfrm>
            <a:off x="434475" y="6201283"/>
            <a:ext cx="6797630" cy="369332"/>
          </a:xfrm>
          <a:prstGeom prst="rect">
            <a:avLst/>
          </a:prstGeom>
          <a:noFill/>
        </p:spPr>
        <p:txBody>
          <a:bodyPr wrap="none" rtlCol="0">
            <a:spAutoFit/>
          </a:bodyPr>
          <a:lstStyle/>
          <a:p>
            <a:pPr algn="ctr"/>
            <a:r>
              <a:rPr lang="en-US" dirty="0" smtClean="0"/>
              <a:t>P. Don </a:t>
            </a:r>
            <a:r>
              <a:rPr lang="en-US" dirty="0" err="1" smtClean="0"/>
              <a:t>Wimber</a:t>
            </a:r>
            <a:r>
              <a:rPr lang="en-US" dirty="0" smtClean="0"/>
              <a:t> (left) with P. Jerry Lee Fischer (right) by Orchid Limited</a:t>
            </a:r>
          </a:p>
        </p:txBody>
      </p:sp>
      <p:pic>
        <p:nvPicPr>
          <p:cNvPr id="5" name="Picture 4"/>
          <p:cNvPicPr>
            <a:picLocks noChangeAspect="1"/>
          </p:cNvPicPr>
          <p:nvPr/>
        </p:nvPicPr>
        <p:blipFill>
          <a:blip r:embed="rId2"/>
          <a:stretch>
            <a:fillRect/>
          </a:stretch>
        </p:blipFill>
        <p:spPr>
          <a:xfrm>
            <a:off x="324923" y="1004552"/>
            <a:ext cx="7016734" cy="5048010"/>
          </a:xfrm>
          <a:prstGeom prst="rect">
            <a:avLst/>
          </a:prstGeom>
        </p:spPr>
      </p:pic>
      <p:pic>
        <p:nvPicPr>
          <p:cNvPr id="6" name="Picture 5"/>
          <p:cNvPicPr>
            <a:picLocks noChangeAspect="1"/>
          </p:cNvPicPr>
          <p:nvPr/>
        </p:nvPicPr>
        <p:blipFill rotWithShape="1">
          <a:blip r:embed="rId3"/>
          <a:srcRect l="21889" t="18750" r="47804" b="61198"/>
          <a:stretch/>
        </p:blipFill>
        <p:spPr>
          <a:xfrm>
            <a:off x="7341657" y="3379836"/>
            <a:ext cx="3943350" cy="1466850"/>
          </a:xfrm>
          <a:prstGeom prst="rect">
            <a:avLst/>
          </a:prstGeom>
        </p:spPr>
      </p:pic>
      <p:pic>
        <p:nvPicPr>
          <p:cNvPr id="10" name="Picture 9"/>
          <p:cNvPicPr>
            <a:picLocks noChangeAspect="1"/>
          </p:cNvPicPr>
          <p:nvPr/>
        </p:nvPicPr>
        <p:blipFill rotWithShape="1">
          <a:blip r:embed="rId4"/>
          <a:srcRect l="21596" t="21093" r="48301" b="60937"/>
          <a:stretch/>
        </p:blipFill>
        <p:spPr>
          <a:xfrm>
            <a:off x="7341657" y="2056507"/>
            <a:ext cx="3943350" cy="1323329"/>
          </a:xfrm>
          <a:prstGeom prst="rect">
            <a:avLst/>
          </a:prstGeom>
        </p:spPr>
      </p:pic>
    </p:spTree>
    <p:extLst>
      <p:ext uri="{BB962C8B-B14F-4D97-AF65-F5344CB8AC3E}">
        <p14:creationId xmlns:p14="http://schemas.microsoft.com/office/powerpoint/2010/main" val="277880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sp>
        <p:nvSpPr>
          <p:cNvPr id="9" name="TextBox 8"/>
          <p:cNvSpPr txBox="1"/>
          <p:nvPr/>
        </p:nvSpPr>
        <p:spPr>
          <a:xfrm>
            <a:off x="927184" y="6034797"/>
            <a:ext cx="4606261" cy="369332"/>
          </a:xfrm>
          <a:prstGeom prst="rect">
            <a:avLst/>
          </a:prstGeom>
          <a:noFill/>
        </p:spPr>
        <p:txBody>
          <a:bodyPr wrap="none" rtlCol="0">
            <a:spAutoFit/>
          </a:bodyPr>
          <a:lstStyle/>
          <a:p>
            <a:pPr algn="ctr"/>
            <a:r>
              <a:rPr lang="en-US" dirty="0" err="1" smtClean="0"/>
              <a:t>Phrag</a:t>
            </a:r>
            <a:r>
              <a:rPr lang="en-US" dirty="0" smtClean="0"/>
              <a:t> Papa Frankie Quintal next to P.. </a:t>
            </a:r>
            <a:r>
              <a:rPr lang="en-US" dirty="0" err="1" smtClean="0"/>
              <a:t>kovachii</a:t>
            </a:r>
            <a:endParaRPr lang="en-US" dirty="0" smtClean="0"/>
          </a:p>
        </p:txBody>
      </p:sp>
      <p:pic>
        <p:nvPicPr>
          <p:cNvPr id="3" name="Picture 2"/>
          <p:cNvPicPr>
            <a:picLocks noChangeAspect="1"/>
          </p:cNvPicPr>
          <p:nvPr/>
        </p:nvPicPr>
        <p:blipFill>
          <a:blip r:embed="rId2"/>
          <a:stretch>
            <a:fillRect/>
          </a:stretch>
        </p:blipFill>
        <p:spPr>
          <a:xfrm>
            <a:off x="0" y="1101037"/>
            <a:ext cx="6781800" cy="4933760"/>
          </a:xfrm>
          <a:prstGeom prst="rect">
            <a:avLst/>
          </a:prstGeom>
        </p:spPr>
      </p:pic>
      <p:pic>
        <p:nvPicPr>
          <p:cNvPr id="4" name="Picture 3"/>
          <p:cNvPicPr>
            <a:picLocks noChangeAspect="1"/>
          </p:cNvPicPr>
          <p:nvPr/>
        </p:nvPicPr>
        <p:blipFill rotWithShape="1">
          <a:blip r:embed="rId3"/>
          <a:srcRect l="22035" t="19010" r="36384" b="61980"/>
          <a:stretch/>
        </p:blipFill>
        <p:spPr>
          <a:xfrm>
            <a:off x="6781800" y="4644147"/>
            <a:ext cx="5410200" cy="1390650"/>
          </a:xfrm>
          <a:prstGeom prst="rect">
            <a:avLst/>
          </a:prstGeom>
        </p:spPr>
      </p:pic>
      <p:pic>
        <p:nvPicPr>
          <p:cNvPr id="7" name="Picture 6"/>
          <p:cNvPicPr>
            <a:picLocks noChangeAspect="1"/>
          </p:cNvPicPr>
          <p:nvPr/>
        </p:nvPicPr>
        <p:blipFill>
          <a:blip r:embed="rId4"/>
          <a:stretch>
            <a:fillRect/>
          </a:stretch>
        </p:blipFill>
        <p:spPr>
          <a:xfrm>
            <a:off x="7620000" y="1120373"/>
            <a:ext cx="3733800" cy="3523774"/>
          </a:xfrm>
          <a:prstGeom prst="rect">
            <a:avLst/>
          </a:prstGeom>
        </p:spPr>
      </p:pic>
    </p:spTree>
    <p:extLst>
      <p:ext uri="{BB962C8B-B14F-4D97-AF65-F5344CB8AC3E}">
        <p14:creationId xmlns:p14="http://schemas.microsoft.com/office/powerpoint/2010/main" val="220615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F2 generations</a:t>
            </a:r>
            <a:endParaRPr lang="en-US" dirty="0">
              <a:solidFill>
                <a:schemeClr val="accent1">
                  <a:lumMod val="50000"/>
                </a:schemeClr>
              </a:solidFill>
              <a:latin typeface="Broadway" panose="04040905080B02020502" pitchFamily="82" charset="0"/>
            </a:endParaRPr>
          </a:p>
        </p:txBody>
      </p:sp>
      <p:pic>
        <p:nvPicPr>
          <p:cNvPr id="5" name="Picture 4"/>
          <p:cNvPicPr>
            <a:picLocks noChangeAspect="1"/>
          </p:cNvPicPr>
          <p:nvPr/>
        </p:nvPicPr>
        <p:blipFill>
          <a:blip r:embed="rId2"/>
          <a:stretch>
            <a:fillRect/>
          </a:stretch>
        </p:blipFill>
        <p:spPr>
          <a:xfrm>
            <a:off x="1070031" y="1002338"/>
            <a:ext cx="6134100" cy="4600576"/>
          </a:xfrm>
          <a:prstGeom prst="rect">
            <a:avLst/>
          </a:prstGeom>
        </p:spPr>
      </p:pic>
      <p:pic>
        <p:nvPicPr>
          <p:cNvPr id="6" name="Picture 5"/>
          <p:cNvPicPr>
            <a:picLocks noChangeAspect="1"/>
          </p:cNvPicPr>
          <p:nvPr/>
        </p:nvPicPr>
        <p:blipFill rotWithShape="1">
          <a:blip r:embed="rId3"/>
          <a:srcRect l="20570" t="41667" r="46194" b="8853"/>
          <a:stretch/>
        </p:blipFill>
        <p:spPr>
          <a:xfrm>
            <a:off x="6994716" y="154546"/>
            <a:ext cx="3844734" cy="3218032"/>
          </a:xfrm>
          <a:prstGeom prst="rect">
            <a:avLst/>
          </a:prstGeom>
        </p:spPr>
      </p:pic>
      <p:pic>
        <p:nvPicPr>
          <p:cNvPr id="8" name="Picture 7"/>
          <p:cNvPicPr>
            <a:picLocks noChangeAspect="1"/>
          </p:cNvPicPr>
          <p:nvPr/>
        </p:nvPicPr>
        <p:blipFill rotWithShape="1">
          <a:blip r:embed="rId4"/>
          <a:srcRect l="21889" t="19531" r="49561" b="63281"/>
          <a:stretch/>
        </p:blipFill>
        <p:spPr>
          <a:xfrm>
            <a:off x="2174998" y="5600700"/>
            <a:ext cx="3714750" cy="1257300"/>
          </a:xfrm>
          <a:prstGeom prst="rect">
            <a:avLst/>
          </a:prstGeom>
        </p:spPr>
      </p:pic>
      <p:pic>
        <p:nvPicPr>
          <p:cNvPr id="10" name="Picture 9"/>
          <p:cNvPicPr>
            <a:picLocks noChangeAspect="1"/>
          </p:cNvPicPr>
          <p:nvPr/>
        </p:nvPicPr>
        <p:blipFill rotWithShape="1">
          <a:blip r:embed="rId5"/>
          <a:srcRect t="4467" b="4294"/>
          <a:stretch/>
        </p:blipFill>
        <p:spPr>
          <a:xfrm>
            <a:off x="6994715" y="3372578"/>
            <a:ext cx="3846563" cy="3509576"/>
          </a:xfrm>
          <a:prstGeom prst="rect">
            <a:avLst/>
          </a:prstGeom>
        </p:spPr>
      </p:pic>
    </p:spTree>
    <p:extLst>
      <p:ext uri="{BB962C8B-B14F-4D97-AF65-F5344CB8AC3E}">
        <p14:creationId xmlns:p14="http://schemas.microsoft.com/office/powerpoint/2010/main" val="339722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Source</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450762" y="1094705"/>
            <a:ext cx="11165982" cy="5357610"/>
          </a:xfrm>
        </p:spPr>
        <p:txBody>
          <a:bodyPr>
            <a:normAutofit fontScale="47500" lnSpcReduction="20000"/>
          </a:bodyPr>
          <a:lstStyle/>
          <a:p>
            <a:pPr marL="0" marR="0">
              <a:lnSpc>
                <a:spcPct val="106000"/>
              </a:lnSpc>
              <a:spcBef>
                <a:spcPts val="0"/>
              </a:spcBef>
              <a:spcAft>
                <a:spcPts val="800"/>
              </a:spcAft>
            </a:pPr>
            <a:r>
              <a:rPr lang="en-US" dirty="0" err="1">
                <a:latin typeface="Calibri" panose="020F0502020204030204" pitchFamily="34" charset="0"/>
                <a:ea typeface="Calibri" panose="020F0502020204030204" pitchFamily="34" charset="0"/>
                <a:cs typeface="Times New Roman" panose="02020603050405020304" pitchFamily="18" charset="0"/>
              </a:rPr>
              <a:t>OrchidWiz</a:t>
            </a:r>
            <a:r>
              <a:rPr lang="en-US" dirty="0">
                <a:latin typeface="Calibri" panose="020F0502020204030204" pitchFamily="34" charset="0"/>
                <a:ea typeface="Calibri" panose="020F0502020204030204" pitchFamily="34" charset="0"/>
                <a:cs typeface="Times New Roman" panose="02020603050405020304" pitchFamily="18" charset="0"/>
              </a:rPr>
              <a:t> Encyclopedia version 5.2</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Orchid Plus Online</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American Orchid </a:t>
            </a:r>
            <a:r>
              <a:rPr lang="en-US" dirty="0" smtClean="0">
                <a:latin typeface="Calibri" panose="020F0502020204030204" pitchFamily="34" charset="0"/>
                <a:ea typeface="Calibri" panose="020F0502020204030204" pitchFamily="34" charset="0"/>
                <a:cs typeface="Times New Roman" panose="02020603050405020304" pitchFamily="18" charset="0"/>
              </a:rPr>
              <a:t>Society</a:t>
            </a:r>
            <a:r>
              <a:rPr lang="en-US" sz="4000" dirty="0" smtClean="0">
                <a:latin typeface="Calibri" panose="020F0502020204030204" pitchFamily="34" charset="0"/>
                <a:ea typeface="Calibri" panose="020F0502020204030204" pitchFamily="34" charset="0"/>
                <a:cs typeface="Times New Roman" panose="02020603050405020304" pitchFamily="18" charset="0"/>
              </a:rPr>
              <a:t> - </a:t>
            </a:r>
            <a:r>
              <a:rPr lang="en-US" dirty="0" smtClean="0">
                <a:latin typeface="Calibri" panose="020F0502020204030204" pitchFamily="34" charset="0"/>
                <a:ea typeface="Calibri" panose="020F0502020204030204" pitchFamily="34" charset="0"/>
                <a:cs typeface="Times New Roman" panose="02020603050405020304" pitchFamily="18" charset="0"/>
              </a:rPr>
              <a:t>A </a:t>
            </a:r>
            <a:r>
              <a:rPr lang="en-US" dirty="0">
                <a:latin typeface="Calibri" panose="020F0502020204030204" pitchFamily="34" charset="0"/>
                <a:ea typeface="Calibri" panose="020F0502020204030204" pitchFamily="34" charset="0"/>
                <a:cs typeface="Times New Roman" panose="02020603050405020304" pitchFamily="18" charset="0"/>
              </a:rPr>
              <a:t>Discussion of </a:t>
            </a:r>
            <a:r>
              <a:rPr lang="en-US" dirty="0" err="1">
                <a:latin typeface="Calibri" panose="020F0502020204030204" pitchFamily="34" charset="0"/>
                <a:ea typeface="Calibri" panose="020F0502020204030204" pitchFamily="34" charset="0"/>
                <a:cs typeface="Times New Roman" panose="02020603050405020304" pitchFamily="18" charset="0"/>
              </a:rPr>
              <a:t>Phragmipedium</a:t>
            </a:r>
            <a:r>
              <a:rPr lang="en-US" dirty="0">
                <a:latin typeface="Calibri" panose="020F0502020204030204" pitchFamily="34" charset="0"/>
                <a:ea typeface="Calibri" panose="020F0502020204030204" pitchFamily="34" charset="0"/>
                <a:cs typeface="Times New Roman" panose="02020603050405020304" pitchFamily="18" charset="0"/>
              </a:rPr>
              <a:t> Species and their Influence on Hybrids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6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http://www.aos.org/AOS/media/Content-Images/PDFs/Judges%20Forum/Schmidt-Ostrander_Ingrid_ADiscussionofPhragmipediumSpecies-Word.pdf</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Orchids Magazine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-November 2007 page 30 -37: </a:t>
            </a:r>
            <a:r>
              <a:rPr lang="en-US" dirty="0" err="1">
                <a:latin typeface="Calibri" panose="020F0502020204030204" pitchFamily="34" charset="0"/>
                <a:ea typeface="Calibri" panose="020F0502020204030204" pitchFamily="34" charset="0"/>
                <a:cs typeface="Times New Roman" panose="02020603050405020304" pitchFamily="18" charset="0"/>
              </a:rPr>
              <a:t>Phragmipedium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kovachii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http://www.aos.org/AOS/media/Content-Images/PDFs/Phrag_kovachii.pdf</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-January 2004 page 45 – 47: Judging </a:t>
            </a:r>
            <a:r>
              <a:rPr lang="en-US" dirty="0" err="1">
                <a:latin typeface="Calibri" panose="020F0502020204030204" pitchFamily="34" charset="0"/>
                <a:ea typeface="Calibri" panose="020F0502020204030204" pitchFamily="34" charset="0"/>
                <a:cs typeface="Times New Roman" panose="02020603050405020304" pitchFamily="18" charset="0"/>
              </a:rPr>
              <a:t>Phragmipedium</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kovachii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https://secure.aos.org/digital-library/200401orch_73-1/default.aspx#[object%20Object</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-January 2010 page 18-31: New World Slipper Orchids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https://secure.aos.org/digital-library/201001orch_79-1/default.aspx#[object%20Object</a:t>
            </a:r>
            <a:r>
              <a:rPr lang="en-US" dirty="0" smtClean="0">
                <a:latin typeface="Calibri" panose="020F050202020403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Jay </a:t>
            </a:r>
            <a:r>
              <a:rPr lang="en-US" dirty="0" err="1">
                <a:latin typeface="Calibri" panose="020F0502020204030204" pitchFamily="34" charset="0"/>
                <a:ea typeface="Calibri" panose="020F0502020204030204" pitchFamily="34" charset="0"/>
                <a:cs typeface="Times New Roman" panose="02020603050405020304" pitchFamily="18" charset="0"/>
              </a:rPr>
              <a:t>Pfahl’s</a:t>
            </a:r>
            <a:r>
              <a:rPr lang="en-US" dirty="0">
                <a:latin typeface="Calibri" panose="020F0502020204030204" pitchFamily="34" charset="0"/>
                <a:ea typeface="Calibri" panose="020F0502020204030204" pitchFamily="34" charset="0"/>
                <a:cs typeface="Times New Roman" panose="02020603050405020304" pitchFamily="18" charset="0"/>
              </a:rPr>
              <a:t> Internet Orchid Species Photo Encyclopedia:</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://www.orchidspecies.com/phragkovatchii.htm</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smtClean="0">
                <a:latin typeface="Calibri" panose="020F0502020204030204" pitchFamily="34" charset="0"/>
                <a:ea typeface="Calibri" panose="020F0502020204030204" pitchFamily="34" charset="0"/>
                <a:cs typeface="Times New Roman" panose="02020603050405020304" pitchFamily="18" charset="0"/>
              </a:rPr>
              <a:t>The </a:t>
            </a:r>
            <a:r>
              <a:rPr lang="en-US" dirty="0">
                <a:latin typeface="Calibri" panose="020F0502020204030204" pitchFamily="34" charset="0"/>
                <a:ea typeface="Calibri" panose="020F0502020204030204" pitchFamily="34" charset="0"/>
                <a:cs typeface="Times New Roman" panose="02020603050405020304" pitchFamily="18" charset="0"/>
              </a:rPr>
              <a:t>New York Times – New Orchid Species Leaves Admirers Amazed</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700" dirty="0">
                <a:latin typeface="Calibri" panose="020F0502020204030204" pitchFamily="34" charset="0"/>
                <a:ea typeface="Calibri" panose="020F0502020204030204" pitchFamily="34" charset="0"/>
                <a:cs typeface="Times New Roman" panose="02020603050405020304" pitchFamily="18" charset="0"/>
              </a:rPr>
              <a:t>	</a:t>
            </a:r>
            <a:r>
              <a:rPr lang="en-US" sz="27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https://www.nytimes.com/2002/08/13/science/new-orchid-species-leaves-admirers-amazed.html</a:t>
            </a:r>
            <a:r>
              <a:rPr lang="en-US" sz="2700" dirty="0">
                <a:latin typeface="Calibri" panose="020F0502020204030204" pitchFamily="34" charset="0"/>
                <a:ea typeface="Calibri" panose="020F0502020204030204" pitchFamily="34" charset="0"/>
                <a:cs typeface="Times New Roman" panose="02020603050405020304" pitchFamily="18" charset="0"/>
              </a:rPr>
              <a:t> </a:t>
            </a:r>
            <a:endParaRPr lang="en-US" sz="2700" dirty="0" smtClean="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700" dirty="0" smtClean="0">
                <a:effectLst/>
                <a:latin typeface="Calibri" panose="020F0502020204030204" pitchFamily="34" charset="0"/>
                <a:ea typeface="Calibri" panose="020F0502020204030204" pitchFamily="34" charset="0"/>
                <a:cs typeface="Times New Roman" panose="02020603050405020304" pitchFamily="18" charset="0"/>
              </a:rPr>
              <a:t>Courthouse News Service – Orchid Grower Says Partner Waltzed With Pricey Blooms Leaving  Him the Runts</a:t>
            </a:r>
          </a:p>
          <a:p>
            <a:pPr marL="914400" lvl="2">
              <a:lnSpc>
                <a:spcPct val="107000"/>
              </a:lnSpc>
              <a:spcBef>
                <a:spcPts val="0"/>
              </a:spcBef>
              <a:spcAft>
                <a:spcPts val="800"/>
              </a:spcAft>
            </a:pPr>
            <a:r>
              <a:rPr lang="en-US" sz="2700" dirty="0" smtClean="0">
                <a:latin typeface="Calibri" panose="020F0502020204030204" pitchFamily="34" charset="0"/>
                <a:ea typeface="Calibri" panose="020F0502020204030204" pitchFamily="34" charset="0"/>
                <a:cs typeface="Times New Roman" panose="02020603050405020304" pitchFamily="18" charset="0"/>
                <a:hlinkClick r:id="rId8"/>
              </a:rPr>
              <a:t>https</a:t>
            </a:r>
            <a:r>
              <a:rPr lang="en-US" sz="2700" dirty="0">
                <a:latin typeface="Calibri" panose="020F0502020204030204" pitchFamily="34" charset="0"/>
                <a:ea typeface="Calibri" panose="020F0502020204030204" pitchFamily="34" charset="0"/>
                <a:cs typeface="Times New Roman" panose="02020603050405020304" pitchFamily="18" charset="0"/>
                <a:hlinkClick r:id="rId8"/>
              </a:rPr>
              <a:t>://www.courthousenews.com/orchid-grower-says-partner-waltzed-with-pricey-blooms-leaving-him-the-runts</a:t>
            </a:r>
            <a:r>
              <a:rPr lang="en-US" sz="2700" dirty="0" smtClean="0">
                <a:latin typeface="Calibri" panose="020F0502020204030204" pitchFamily="34" charset="0"/>
                <a:ea typeface="Calibri" panose="020F0502020204030204" pitchFamily="34" charset="0"/>
                <a:cs typeface="Times New Roman" panose="02020603050405020304" pitchFamily="18" charset="0"/>
                <a:hlinkClick r:id="rId8"/>
              </a:rPr>
              <a:t>/</a:t>
            </a:r>
            <a:r>
              <a:rPr lang="en-US" sz="2700" dirty="0" smtClean="0">
                <a:latin typeface="Calibri" panose="020F0502020204030204" pitchFamily="34" charset="0"/>
                <a:ea typeface="Calibri" panose="020F0502020204030204" pitchFamily="34" charset="0"/>
                <a:cs typeface="Times New Roman" panose="02020603050405020304" pitchFamily="18" charset="0"/>
              </a:rPr>
              <a:t> </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917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Section </a:t>
            </a:r>
            <a:r>
              <a:rPr lang="en-US" dirty="0" err="1" smtClean="0">
                <a:solidFill>
                  <a:schemeClr val="accent1">
                    <a:lumMod val="50000"/>
                  </a:schemeClr>
                </a:solidFill>
                <a:latin typeface="Broadway" panose="04040905080B02020502" pitchFamily="82" charset="0"/>
              </a:rPr>
              <a:t>Micropetalum</a:t>
            </a:r>
            <a:r>
              <a:rPr lang="en-US" dirty="0" smtClean="0">
                <a:solidFill>
                  <a:schemeClr val="accent1">
                    <a:lumMod val="50000"/>
                  </a:schemeClr>
                </a:solidFill>
                <a:latin typeface="Broadway" panose="04040905080B02020502" pitchFamily="82" charset="0"/>
              </a:rPr>
              <a:t>…</a:t>
            </a:r>
            <a:endParaRPr lang="en-US" dirty="0">
              <a:solidFill>
                <a:schemeClr val="accent1">
                  <a:lumMod val="50000"/>
                </a:schemeClr>
              </a:solidFill>
              <a:latin typeface="Broadway" panose="04040905080B02020502" pitchFamily="82" charset="0"/>
            </a:endParaRPr>
          </a:p>
        </p:txBody>
      </p:sp>
      <p:pic>
        <p:nvPicPr>
          <p:cNvPr id="5" name="Picture 4"/>
          <p:cNvPicPr>
            <a:picLocks noChangeAspect="1"/>
          </p:cNvPicPr>
          <p:nvPr/>
        </p:nvPicPr>
        <p:blipFill>
          <a:blip r:embed="rId2"/>
          <a:stretch>
            <a:fillRect/>
          </a:stretch>
        </p:blipFill>
        <p:spPr>
          <a:xfrm>
            <a:off x="5712531" y="1162318"/>
            <a:ext cx="3093362" cy="2057400"/>
          </a:xfrm>
          <a:prstGeom prst="rect">
            <a:avLst/>
          </a:prstGeom>
        </p:spPr>
      </p:pic>
      <p:pic>
        <p:nvPicPr>
          <p:cNvPr id="6" name="Picture 5"/>
          <p:cNvPicPr>
            <a:picLocks noChangeAspect="1"/>
          </p:cNvPicPr>
          <p:nvPr/>
        </p:nvPicPr>
        <p:blipFill>
          <a:blip r:embed="rId3"/>
          <a:stretch>
            <a:fillRect/>
          </a:stretch>
        </p:blipFill>
        <p:spPr>
          <a:xfrm>
            <a:off x="373957" y="1162318"/>
            <a:ext cx="2743200" cy="2057400"/>
          </a:xfrm>
          <a:prstGeom prst="rect">
            <a:avLst/>
          </a:prstGeom>
        </p:spPr>
      </p:pic>
      <p:pic>
        <p:nvPicPr>
          <p:cNvPr id="7" name="Picture 6"/>
          <p:cNvPicPr>
            <a:picLocks noChangeAspect="1"/>
          </p:cNvPicPr>
          <p:nvPr/>
        </p:nvPicPr>
        <p:blipFill>
          <a:blip r:embed="rId4"/>
          <a:stretch>
            <a:fillRect/>
          </a:stretch>
        </p:blipFill>
        <p:spPr>
          <a:xfrm>
            <a:off x="2524811" y="3205230"/>
            <a:ext cx="3083689" cy="2057399"/>
          </a:xfrm>
          <a:prstGeom prst="rect">
            <a:avLst/>
          </a:prstGeom>
        </p:spPr>
      </p:pic>
      <p:pic>
        <p:nvPicPr>
          <p:cNvPr id="8" name="Picture 7"/>
          <p:cNvPicPr>
            <a:picLocks noChangeAspect="1"/>
          </p:cNvPicPr>
          <p:nvPr/>
        </p:nvPicPr>
        <p:blipFill>
          <a:blip r:embed="rId5"/>
          <a:stretch>
            <a:fillRect/>
          </a:stretch>
        </p:blipFill>
        <p:spPr>
          <a:xfrm>
            <a:off x="5608500" y="3201205"/>
            <a:ext cx="2200265" cy="2079938"/>
          </a:xfrm>
          <a:prstGeom prst="rect">
            <a:avLst/>
          </a:prstGeom>
        </p:spPr>
      </p:pic>
      <p:pic>
        <p:nvPicPr>
          <p:cNvPr id="9" name="Picture 8"/>
          <p:cNvPicPr>
            <a:picLocks noChangeAspect="1"/>
          </p:cNvPicPr>
          <p:nvPr/>
        </p:nvPicPr>
        <p:blipFill rotWithShape="1">
          <a:blip r:embed="rId6"/>
          <a:srcRect t="-20245" r="1184" b="31862"/>
          <a:stretch/>
        </p:blipFill>
        <p:spPr>
          <a:xfrm>
            <a:off x="373957" y="2596018"/>
            <a:ext cx="2150854" cy="2666611"/>
          </a:xfrm>
          <a:prstGeom prst="rect">
            <a:avLst/>
          </a:prstGeom>
        </p:spPr>
      </p:pic>
      <p:pic>
        <p:nvPicPr>
          <p:cNvPr id="11" name="Picture 10"/>
          <p:cNvPicPr>
            <a:picLocks noChangeAspect="1"/>
          </p:cNvPicPr>
          <p:nvPr/>
        </p:nvPicPr>
        <p:blipFill>
          <a:blip r:embed="rId7"/>
          <a:stretch>
            <a:fillRect/>
          </a:stretch>
        </p:blipFill>
        <p:spPr>
          <a:xfrm>
            <a:off x="2969331" y="1162318"/>
            <a:ext cx="2939142" cy="2057400"/>
          </a:xfrm>
          <a:prstGeom prst="rect">
            <a:avLst/>
          </a:prstGeom>
        </p:spPr>
      </p:pic>
      <p:pic>
        <p:nvPicPr>
          <p:cNvPr id="12" name="Picture 11"/>
          <p:cNvPicPr>
            <a:picLocks noChangeAspect="1"/>
          </p:cNvPicPr>
          <p:nvPr/>
        </p:nvPicPr>
        <p:blipFill>
          <a:blip r:embed="rId8"/>
          <a:stretch>
            <a:fillRect/>
          </a:stretch>
        </p:blipFill>
        <p:spPr>
          <a:xfrm>
            <a:off x="8666984" y="1162318"/>
            <a:ext cx="3083690" cy="2057400"/>
          </a:xfrm>
          <a:prstGeom prst="rect">
            <a:avLst/>
          </a:prstGeom>
        </p:spPr>
      </p:pic>
      <p:pic>
        <p:nvPicPr>
          <p:cNvPr id="13" name="Picture 12"/>
          <p:cNvPicPr>
            <a:picLocks noChangeAspect="1"/>
          </p:cNvPicPr>
          <p:nvPr/>
        </p:nvPicPr>
        <p:blipFill>
          <a:blip r:embed="rId9"/>
          <a:stretch>
            <a:fillRect/>
          </a:stretch>
        </p:blipFill>
        <p:spPr>
          <a:xfrm>
            <a:off x="7769235" y="3219718"/>
            <a:ext cx="3981439" cy="3185151"/>
          </a:xfrm>
          <a:prstGeom prst="rect">
            <a:avLst/>
          </a:prstGeom>
        </p:spPr>
      </p:pic>
      <p:sp>
        <p:nvSpPr>
          <p:cNvPr id="14" name="Rectangle 13"/>
          <p:cNvSpPr/>
          <p:nvPr/>
        </p:nvSpPr>
        <p:spPr>
          <a:xfrm>
            <a:off x="2709893" y="5489063"/>
            <a:ext cx="6096000" cy="707886"/>
          </a:xfrm>
          <a:prstGeom prst="rect">
            <a:avLst/>
          </a:prstGeom>
        </p:spPr>
        <p:txBody>
          <a:bodyPr>
            <a:spAutoFit/>
          </a:bodyPr>
          <a:lstStyle/>
          <a:p>
            <a:r>
              <a:rPr lang="en-US" sz="4000" dirty="0" smtClean="0">
                <a:solidFill>
                  <a:srgbClr val="803C63">
                    <a:lumMod val="50000"/>
                  </a:srgbClr>
                </a:solidFill>
                <a:latin typeface="Broadway" panose="04040905080B02020502" pitchFamily="82" charset="0"/>
              </a:rPr>
              <a:t>…..</a:t>
            </a:r>
            <a:r>
              <a:rPr lang="en-US" sz="4000" dirty="0" err="1" smtClean="0">
                <a:solidFill>
                  <a:srgbClr val="803C63">
                    <a:lumMod val="50000"/>
                  </a:srgbClr>
                </a:solidFill>
                <a:latin typeface="Broadway" panose="04040905080B02020502" pitchFamily="82" charset="0"/>
              </a:rPr>
              <a:t>vs</a:t>
            </a:r>
            <a:r>
              <a:rPr lang="en-US" sz="4000" dirty="0" smtClean="0">
                <a:solidFill>
                  <a:srgbClr val="803C63">
                    <a:lumMod val="50000"/>
                  </a:srgbClr>
                </a:solidFill>
                <a:latin typeface="Broadway" panose="04040905080B02020502" pitchFamily="82" charset="0"/>
              </a:rPr>
              <a:t> P. </a:t>
            </a:r>
            <a:r>
              <a:rPr lang="en-US" sz="4000" dirty="0" err="1" smtClean="0">
                <a:solidFill>
                  <a:srgbClr val="803C63">
                    <a:lumMod val="50000"/>
                  </a:srgbClr>
                </a:solidFill>
                <a:latin typeface="Broadway" panose="04040905080B02020502" pitchFamily="82" charset="0"/>
              </a:rPr>
              <a:t>kovachii</a:t>
            </a:r>
            <a:endParaRPr lang="en-US" dirty="0"/>
          </a:p>
        </p:txBody>
      </p:sp>
    </p:spTree>
    <p:extLst>
      <p:ext uri="{BB962C8B-B14F-4D97-AF65-F5344CB8AC3E}">
        <p14:creationId xmlns:p14="http://schemas.microsoft.com/office/powerpoint/2010/main" val="22767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Characteristic of P. </a:t>
            </a:r>
            <a:r>
              <a:rPr lang="en-US" dirty="0" err="1" smtClean="0">
                <a:solidFill>
                  <a:schemeClr val="accent1">
                    <a:lumMod val="50000"/>
                  </a:schemeClr>
                </a:solidFill>
                <a:latin typeface="Broadway" panose="04040905080B02020502" pitchFamily="82" charset="0"/>
              </a:rPr>
              <a:t>kovachii</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450761" y="1094705"/>
            <a:ext cx="7530115" cy="5610895"/>
          </a:xfrm>
        </p:spPr>
        <p:txBody>
          <a:bodyPr>
            <a:normAutofit fontScale="92500" lnSpcReduction="10000"/>
          </a:bodyPr>
          <a:lstStyle/>
          <a:p>
            <a:r>
              <a:rPr lang="en-US" dirty="0" smtClean="0"/>
              <a:t>Flower can reach up to 6+ inches across, 1-3 flowers per spike from October to March, and can self pollinate </a:t>
            </a:r>
            <a:r>
              <a:rPr lang="en-US" dirty="0" smtClean="0">
                <a:sym typeface="Wingdings" panose="05000000000000000000" pitchFamily="2" charset="2"/>
              </a:rPr>
              <a:t> possible inbred in nature  seedlings are VERY slow to grow and prone to sudden death</a:t>
            </a:r>
            <a:endParaRPr lang="en-US" dirty="0" smtClean="0"/>
          </a:p>
          <a:p>
            <a:r>
              <a:rPr lang="en-US" dirty="0" smtClean="0"/>
              <a:t>After opening, petals grow, lighten in color, and become wavy. At the peak of the development, flower can be twice larger but much poorer form and lighter color. Look best at day 3.</a:t>
            </a:r>
          </a:p>
          <a:p>
            <a:r>
              <a:rPr lang="en-US" dirty="0">
                <a:hlinkClick r:id="rId2"/>
              </a:rPr>
              <a:t>https://</a:t>
            </a:r>
            <a:r>
              <a:rPr lang="en-US" dirty="0" smtClean="0">
                <a:hlinkClick r:id="rId2"/>
              </a:rPr>
              <a:t>www.youtube.com/watch?v=Dy3I6L-Tb9E</a:t>
            </a:r>
            <a:r>
              <a:rPr lang="en-US" dirty="0" smtClean="0"/>
              <a:t> </a:t>
            </a:r>
          </a:p>
          <a:p>
            <a:r>
              <a:rPr lang="en-US" dirty="0" smtClean="0"/>
              <a:t>It’s common for flower to have streaks/color break</a:t>
            </a:r>
          </a:p>
          <a:p>
            <a:r>
              <a:rPr lang="en-US" dirty="0" smtClean="0"/>
              <a:t>Grow in tropical cloud forest on limestone rock, therefore it likes alkaline substrate rich in Calcium, plenty of clean water, constant moisture at the root and, and cool temperature (especially night time)</a:t>
            </a:r>
            <a:endParaRPr lang="en-US" dirty="0"/>
          </a:p>
        </p:txBody>
      </p:sp>
      <p:pic>
        <p:nvPicPr>
          <p:cNvPr id="4" name="Picture 3"/>
          <p:cNvPicPr>
            <a:picLocks noChangeAspect="1"/>
          </p:cNvPicPr>
          <p:nvPr/>
        </p:nvPicPr>
        <p:blipFill>
          <a:blip r:embed="rId3"/>
          <a:stretch>
            <a:fillRect/>
          </a:stretch>
        </p:blipFill>
        <p:spPr>
          <a:xfrm>
            <a:off x="7980877" y="712767"/>
            <a:ext cx="3906322" cy="5859483"/>
          </a:xfrm>
          <a:prstGeom prst="rect">
            <a:avLst/>
          </a:prstGeom>
        </p:spPr>
      </p:pic>
    </p:spTree>
    <p:extLst>
      <p:ext uri="{BB962C8B-B14F-4D97-AF65-F5344CB8AC3E}">
        <p14:creationId xmlns:p14="http://schemas.microsoft.com/office/powerpoint/2010/main" val="18131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79939" y="177488"/>
            <a:ext cx="8184957" cy="5463459"/>
          </a:xfrm>
          <a:prstGeom prst="rect">
            <a:avLst/>
          </a:prstGeom>
        </p:spPr>
      </p:pic>
      <p:sp>
        <p:nvSpPr>
          <p:cNvPr id="3" name="TextBox 2"/>
          <p:cNvSpPr txBox="1"/>
          <p:nvPr/>
        </p:nvSpPr>
        <p:spPr>
          <a:xfrm>
            <a:off x="1110617" y="5640947"/>
            <a:ext cx="10123605" cy="923330"/>
          </a:xfrm>
          <a:prstGeom prst="rect">
            <a:avLst/>
          </a:prstGeom>
          <a:noFill/>
        </p:spPr>
        <p:txBody>
          <a:bodyPr wrap="none" rtlCol="0">
            <a:spAutoFit/>
          </a:bodyPr>
          <a:lstStyle/>
          <a:p>
            <a:pPr algn="ctr"/>
            <a:r>
              <a:rPr lang="en-US" dirty="0" smtClean="0"/>
              <a:t>‘Birdman’ (3/2015) 91 </a:t>
            </a:r>
            <a:r>
              <a:rPr lang="en-US" dirty="0" err="1" smtClean="0"/>
              <a:t>pts</a:t>
            </a:r>
            <a:r>
              <a:rPr lang="en-US" dirty="0" smtClean="0"/>
              <a:t> FCC/AOS, NS 17cm</a:t>
            </a:r>
          </a:p>
          <a:p>
            <a:pPr algn="ctr"/>
            <a:r>
              <a:rPr lang="en-US" dirty="0" smtClean="0"/>
              <a:t>Notice the faint white streak on the left petal.</a:t>
            </a:r>
          </a:p>
          <a:p>
            <a:pPr algn="ctr"/>
            <a:r>
              <a:rPr lang="en-US" dirty="0" smtClean="0"/>
              <a:t>A very common characteristic of the species. Judges are willing to overlook flaw for size/shape/symmetry</a:t>
            </a:r>
            <a:endParaRPr lang="en-US" dirty="0"/>
          </a:p>
        </p:txBody>
      </p:sp>
    </p:spTree>
    <p:extLst>
      <p:ext uri="{BB962C8B-B14F-4D97-AF65-F5344CB8AC3E}">
        <p14:creationId xmlns:p14="http://schemas.microsoft.com/office/powerpoint/2010/main" val="357800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5656" y="257578"/>
            <a:ext cx="7937140" cy="5288119"/>
          </a:xfrm>
          <a:prstGeom prst="rect">
            <a:avLst/>
          </a:prstGeom>
        </p:spPr>
      </p:pic>
      <p:sp>
        <p:nvSpPr>
          <p:cNvPr id="5" name="TextBox 4"/>
          <p:cNvSpPr txBox="1"/>
          <p:nvPr/>
        </p:nvSpPr>
        <p:spPr>
          <a:xfrm>
            <a:off x="1295633" y="5674486"/>
            <a:ext cx="9717212" cy="923330"/>
          </a:xfrm>
          <a:prstGeom prst="rect">
            <a:avLst/>
          </a:prstGeom>
          <a:noFill/>
        </p:spPr>
        <p:txBody>
          <a:bodyPr wrap="none" rtlCol="0">
            <a:spAutoFit/>
          </a:bodyPr>
          <a:lstStyle/>
          <a:p>
            <a:pPr algn="ctr"/>
            <a:r>
              <a:rPr lang="en-US" dirty="0" smtClean="0"/>
              <a:t>‘Katya’ </a:t>
            </a:r>
            <a:r>
              <a:rPr lang="en-US" dirty="0"/>
              <a:t>(</a:t>
            </a:r>
            <a:r>
              <a:rPr lang="en-US" dirty="0" smtClean="0"/>
              <a:t>11/2015) 93 </a:t>
            </a:r>
            <a:r>
              <a:rPr lang="en-US" dirty="0" err="1" smtClean="0"/>
              <a:t>pts</a:t>
            </a:r>
            <a:r>
              <a:rPr lang="en-US" dirty="0" smtClean="0"/>
              <a:t> FCC/AOS, NS 17 cm</a:t>
            </a:r>
          </a:p>
          <a:p>
            <a:pPr algn="ctr"/>
            <a:r>
              <a:rPr lang="en-US" dirty="0" smtClean="0"/>
              <a:t>The highest score exhibited to date. Again noted the faint white stripe in the midrib of the right petal</a:t>
            </a:r>
          </a:p>
          <a:p>
            <a:pPr algn="ctr"/>
            <a:r>
              <a:rPr lang="en-US" dirty="0" smtClean="0"/>
              <a:t>Note that the dorsal is slightly cup but no obvious reflex at the base, petals are flat</a:t>
            </a:r>
            <a:endParaRPr lang="en-US" dirty="0"/>
          </a:p>
        </p:txBody>
      </p:sp>
    </p:spTree>
    <p:extLst>
      <p:ext uri="{BB962C8B-B14F-4D97-AF65-F5344CB8AC3E}">
        <p14:creationId xmlns:p14="http://schemas.microsoft.com/office/powerpoint/2010/main" val="291622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6"/>
            <a:ext cx="8030491" cy="850006"/>
          </a:xfrm>
        </p:spPr>
        <p:txBody>
          <a:bodyPr>
            <a:normAutofit/>
          </a:bodyPr>
          <a:lstStyle/>
          <a:p>
            <a:r>
              <a:rPr lang="en-US" dirty="0" smtClean="0">
                <a:solidFill>
                  <a:schemeClr val="accent1">
                    <a:lumMod val="50000"/>
                  </a:schemeClr>
                </a:solidFill>
                <a:latin typeface="Broadway" panose="04040905080B02020502" pitchFamily="82" charset="0"/>
              </a:rPr>
              <a:t>The discovery of the century</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450762" y="1094704"/>
            <a:ext cx="6007954" cy="5396247"/>
          </a:xfrm>
        </p:spPr>
        <p:txBody>
          <a:bodyPr>
            <a:normAutofit/>
          </a:bodyPr>
          <a:lstStyle/>
          <a:p>
            <a:r>
              <a:rPr lang="en-US" dirty="0" smtClean="0"/>
              <a:t>Discovered May 26</a:t>
            </a:r>
            <a:r>
              <a:rPr lang="en-US" baseline="30000" dirty="0" smtClean="0"/>
              <a:t>th</a:t>
            </a:r>
            <a:r>
              <a:rPr lang="en-US" dirty="0" smtClean="0"/>
              <a:t> 2002</a:t>
            </a:r>
          </a:p>
          <a:p>
            <a:r>
              <a:rPr lang="en-US" dirty="0" smtClean="0"/>
              <a:t>Arrived to US June 4</a:t>
            </a:r>
            <a:r>
              <a:rPr lang="en-US" baseline="30000" dirty="0" smtClean="0"/>
              <a:t>th</a:t>
            </a:r>
            <a:r>
              <a:rPr lang="en-US" dirty="0" smtClean="0"/>
              <a:t> </a:t>
            </a:r>
          </a:p>
          <a:p>
            <a:r>
              <a:rPr lang="en-US" dirty="0" smtClean="0"/>
              <a:t>Published June 17</a:t>
            </a:r>
            <a:r>
              <a:rPr lang="en-US" baseline="30000" dirty="0" smtClean="0"/>
              <a:t>th</a:t>
            </a:r>
            <a:r>
              <a:rPr lang="en-US" dirty="0" smtClean="0"/>
              <a:t>. In July it was officially published as </a:t>
            </a:r>
            <a:r>
              <a:rPr lang="en-US" dirty="0" err="1" smtClean="0"/>
              <a:t>Phrag</a:t>
            </a:r>
            <a:r>
              <a:rPr lang="en-US" dirty="0" smtClean="0"/>
              <a:t> </a:t>
            </a:r>
            <a:r>
              <a:rPr lang="en-US" dirty="0" err="1" smtClean="0"/>
              <a:t>peruvianum</a:t>
            </a:r>
            <a:r>
              <a:rPr lang="en-US" dirty="0" smtClean="0"/>
              <a:t>, but since </a:t>
            </a:r>
            <a:r>
              <a:rPr lang="en-US" dirty="0" err="1" smtClean="0"/>
              <a:t>kovachii</a:t>
            </a:r>
            <a:r>
              <a:rPr lang="en-US" dirty="0" smtClean="0"/>
              <a:t> was published in print first, it became the official name.</a:t>
            </a:r>
          </a:p>
          <a:p>
            <a:r>
              <a:rPr lang="en-US" dirty="0" smtClean="0"/>
              <a:t>Black market price $10,000</a:t>
            </a:r>
          </a:p>
          <a:p>
            <a:r>
              <a:rPr lang="en-US" dirty="0" smtClean="0"/>
              <a:t>Believe me it is juicy, somebody ought to make a movie about this</a:t>
            </a:r>
            <a:endParaRPr lang="en-US" dirty="0"/>
          </a:p>
        </p:txBody>
      </p:sp>
      <p:pic>
        <p:nvPicPr>
          <p:cNvPr id="5" name="Picture 4"/>
          <p:cNvPicPr>
            <a:picLocks noChangeAspect="1"/>
          </p:cNvPicPr>
          <p:nvPr/>
        </p:nvPicPr>
        <p:blipFill>
          <a:blip r:embed="rId2"/>
          <a:stretch>
            <a:fillRect/>
          </a:stretch>
        </p:blipFill>
        <p:spPr>
          <a:xfrm>
            <a:off x="6458717" y="1094705"/>
            <a:ext cx="5628143" cy="3162301"/>
          </a:xfrm>
          <a:prstGeom prst="rect">
            <a:avLst/>
          </a:prstGeom>
        </p:spPr>
      </p:pic>
      <p:pic>
        <p:nvPicPr>
          <p:cNvPr id="6" name="Picture 5"/>
          <p:cNvPicPr>
            <a:picLocks noChangeAspect="1"/>
          </p:cNvPicPr>
          <p:nvPr/>
        </p:nvPicPr>
        <p:blipFill>
          <a:blip r:embed="rId3"/>
          <a:stretch>
            <a:fillRect/>
          </a:stretch>
        </p:blipFill>
        <p:spPr>
          <a:xfrm>
            <a:off x="8291713" y="4257006"/>
            <a:ext cx="1962150" cy="2095500"/>
          </a:xfrm>
          <a:prstGeom prst="rect">
            <a:avLst/>
          </a:prstGeom>
        </p:spPr>
      </p:pic>
    </p:spTree>
    <p:extLst>
      <p:ext uri="{BB962C8B-B14F-4D97-AF65-F5344CB8AC3E}">
        <p14:creationId xmlns:p14="http://schemas.microsoft.com/office/powerpoint/2010/main" val="356154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36" y="154545"/>
            <a:ext cx="7112173" cy="1406969"/>
          </a:xfrm>
        </p:spPr>
        <p:txBody>
          <a:bodyPr>
            <a:normAutofit/>
          </a:bodyPr>
          <a:lstStyle/>
          <a:p>
            <a:r>
              <a:rPr lang="en-US" dirty="0" smtClean="0">
                <a:solidFill>
                  <a:schemeClr val="accent1">
                    <a:lumMod val="50000"/>
                  </a:schemeClr>
                </a:solidFill>
                <a:latin typeface="Broadway" panose="04040905080B02020502" pitchFamily="82" charset="0"/>
              </a:rPr>
              <a:t>The discovery drama of the century</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450762" y="1561514"/>
            <a:ext cx="6616788" cy="5163136"/>
          </a:xfrm>
        </p:spPr>
        <p:txBody>
          <a:bodyPr>
            <a:normAutofit lnSpcReduction="10000"/>
          </a:bodyPr>
          <a:lstStyle/>
          <a:p>
            <a:r>
              <a:rPr lang="en-US" dirty="0" smtClean="0"/>
              <a:t>Decker (Piping Rock) has “minimal success” propagating the flower so he partnered up with Fritz </a:t>
            </a:r>
            <a:r>
              <a:rPr lang="en-US" dirty="0" err="1" smtClean="0"/>
              <a:t>Schomburg</a:t>
            </a:r>
            <a:r>
              <a:rPr lang="en-US" dirty="0" smtClean="0"/>
              <a:t> Ph.D., a biochemist from Tropical Propagations.</a:t>
            </a:r>
          </a:p>
          <a:p>
            <a:r>
              <a:rPr lang="en-US" dirty="0" err="1" smtClean="0"/>
              <a:t>Schomburg</a:t>
            </a:r>
            <a:r>
              <a:rPr lang="en-US" dirty="0" smtClean="0"/>
              <a:t> grew 6,000 to 10,000 seedlings and shipped them to Hawaii where was to grow out the plants for sale but according to </a:t>
            </a:r>
            <a:r>
              <a:rPr lang="en-US" dirty="0" err="1" smtClean="0"/>
              <a:t>Schomburg</a:t>
            </a:r>
            <a:r>
              <a:rPr lang="en-US" dirty="0" smtClean="0"/>
              <a:t>, Decker took 2/3 of the healthiest plants terminating the partnership and leaving </a:t>
            </a:r>
            <a:r>
              <a:rPr lang="en-US" dirty="0" err="1" smtClean="0"/>
              <a:t>Schomburg</a:t>
            </a:r>
            <a:r>
              <a:rPr lang="en-US" dirty="0" smtClean="0"/>
              <a:t> with the runts</a:t>
            </a:r>
          </a:p>
          <a:p>
            <a:r>
              <a:rPr lang="en-US" dirty="0" smtClean="0"/>
              <a:t>Fritz </a:t>
            </a:r>
            <a:r>
              <a:rPr lang="en-US" dirty="0" err="1" smtClean="0"/>
              <a:t>Schomburg</a:t>
            </a:r>
            <a:r>
              <a:rPr lang="en-US" dirty="0" smtClean="0"/>
              <a:t> sued Glen Decker in Federal Court.</a:t>
            </a:r>
          </a:p>
          <a:p>
            <a:endParaRPr lang="en-US" dirty="0"/>
          </a:p>
        </p:txBody>
      </p:sp>
      <p:cxnSp>
        <p:nvCxnSpPr>
          <p:cNvPr id="7" name="Straight Connector 6"/>
          <p:cNvCxnSpPr/>
          <p:nvPr/>
        </p:nvCxnSpPr>
        <p:spPr>
          <a:xfrm>
            <a:off x="1364566" y="692090"/>
            <a:ext cx="2630659" cy="28135"/>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7234009" y="3557837"/>
            <a:ext cx="4957991" cy="3300163"/>
          </a:xfrm>
          <a:prstGeom prst="rect">
            <a:avLst/>
          </a:prstGeom>
        </p:spPr>
      </p:pic>
      <p:pic>
        <p:nvPicPr>
          <p:cNvPr id="10" name="Picture 9"/>
          <p:cNvPicPr>
            <a:picLocks noChangeAspect="1"/>
          </p:cNvPicPr>
          <p:nvPr/>
        </p:nvPicPr>
        <p:blipFill>
          <a:blip r:embed="rId3"/>
          <a:stretch>
            <a:fillRect/>
          </a:stretch>
        </p:blipFill>
        <p:spPr>
          <a:xfrm>
            <a:off x="7822379" y="0"/>
            <a:ext cx="3798403" cy="3557837"/>
          </a:xfrm>
          <a:prstGeom prst="rect">
            <a:avLst/>
          </a:prstGeom>
        </p:spPr>
      </p:pic>
    </p:spTree>
    <p:extLst>
      <p:ext uri="{BB962C8B-B14F-4D97-AF65-F5344CB8AC3E}">
        <p14:creationId xmlns:p14="http://schemas.microsoft.com/office/powerpoint/2010/main" val="281446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683539" cy="850006"/>
          </a:xfrm>
        </p:spPr>
        <p:txBody>
          <a:bodyPr>
            <a:normAutofit/>
          </a:bodyPr>
          <a:lstStyle/>
          <a:p>
            <a:r>
              <a:rPr lang="en-US" dirty="0" smtClean="0">
                <a:solidFill>
                  <a:schemeClr val="accent1">
                    <a:lumMod val="50000"/>
                  </a:schemeClr>
                </a:solidFill>
                <a:latin typeface="Broadway" panose="04040905080B02020502" pitchFamily="82" charset="0"/>
              </a:rPr>
              <a:t>More </a:t>
            </a:r>
            <a:r>
              <a:rPr lang="en-US" dirty="0" err="1" smtClean="0">
                <a:solidFill>
                  <a:schemeClr val="accent1">
                    <a:lumMod val="50000"/>
                  </a:schemeClr>
                </a:solidFill>
                <a:latin typeface="Broadway" panose="04040905080B02020502" pitchFamily="82" charset="0"/>
              </a:rPr>
              <a:t>trivias</a:t>
            </a:r>
            <a:endParaRPr lang="en-US" dirty="0">
              <a:solidFill>
                <a:schemeClr val="accent1">
                  <a:lumMod val="50000"/>
                </a:schemeClr>
              </a:solidFill>
              <a:latin typeface="Broadway" panose="04040905080B02020502" pitchFamily="82" charset="0"/>
            </a:endParaRPr>
          </a:p>
        </p:txBody>
      </p:sp>
      <p:sp>
        <p:nvSpPr>
          <p:cNvPr id="3" name="Content Placeholder 2"/>
          <p:cNvSpPr>
            <a:spLocks noGrp="1"/>
          </p:cNvSpPr>
          <p:nvPr>
            <p:ph idx="1"/>
          </p:nvPr>
        </p:nvSpPr>
        <p:spPr>
          <a:xfrm>
            <a:off x="345055" y="876905"/>
            <a:ext cx="7573192" cy="2951343"/>
          </a:xfrm>
        </p:spPr>
        <p:txBody>
          <a:bodyPr>
            <a:normAutofit fontScale="77500" lnSpcReduction="20000"/>
          </a:bodyPr>
          <a:lstStyle/>
          <a:p>
            <a:r>
              <a:rPr lang="en-US" dirty="0" smtClean="0"/>
              <a:t>First P. </a:t>
            </a:r>
            <a:r>
              <a:rPr lang="en-US" dirty="0" err="1" smtClean="0"/>
              <a:t>kovachii</a:t>
            </a:r>
            <a:r>
              <a:rPr lang="en-US" dirty="0" smtClean="0"/>
              <a:t> (PK) bloomed from seed (legally) in the US, by Chuck Acker in Feb 1</a:t>
            </a:r>
            <a:r>
              <a:rPr lang="en-US" baseline="30000" dirty="0" smtClean="0"/>
              <a:t>st</a:t>
            </a:r>
            <a:r>
              <a:rPr lang="en-US" dirty="0" smtClean="0"/>
              <a:t> 2009</a:t>
            </a:r>
          </a:p>
          <a:p>
            <a:r>
              <a:rPr lang="en-US" dirty="0" smtClean="0"/>
              <a:t>First PK hybrid that bloomed is </a:t>
            </a:r>
            <a:r>
              <a:rPr lang="en-US" dirty="0" err="1" smtClean="0"/>
              <a:t>Phrag</a:t>
            </a:r>
            <a:r>
              <a:rPr lang="en-US" dirty="0" smtClean="0"/>
              <a:t>. Haley Decker (</a:t>
            </a:r>
            <a:r>
              <a:rPr lang="en-US" dirty="0" err="1" smtClean="0"/>
              <a:t>kovachii</a:t>
            </a:r>
            <a:r>
              <a:rPr lang="en-US" dirty="0" smtClean="0"/>
              <a:t> x St </a:t>
            </a:r>
            <a:r>
              <a:rPr lang="en-US" dirty="0" err="1" smtClean="0"/>
              <a:t>Ouen</a:t>
            </a:r>
            <a:r>
              <a:rPr lang="en-US" dirty="0" smtClean="0"/>
              <a:t>) (2007) after only 14 months after flask</a:t>
            </a:r>
          </a:p>
          <a:p>
            <a:r>
              <a:rPr lang="en-US" dirty="0" smtClean="0"/>
              <a:t>75 </a:t>
            </a:r>
            <a:r>
              <a:rPr lang="en-US" dirty="0" err="1" smtClean="0"/>
              <a:t>Offsprings</a:t>
            </a:r>
            <a:r>
              <a:rPr lang="en-US" dirty="0" smtClean="0"/>
              <a:t>/143 total Progeny. Quintal Farm is working on very first 3</a:t>
            </a:r>
            <a:r>
              <a:rPr lang="en-US" baseline="30000" dirty="0" smtClean="0"/>
              <a:t>rd</a:t>
            </a:r>
            <a:r>
              <a:rPr lang="en-US" dirty="0" smtClean="0"/>
              <a:t> generation PK hybrid, 6 has been registered so far. (</a:t>
            </a:r>
            <a:r>
              <a:rPr lang="en-US" dirty="0" err="1" smtClean="0"/>
              <a:t>Orchidwiz</a:t>
            </a:r>
            <a:r>
              <a:rPr lang="en-US" dirty="0" smtClean="0"/>
              <a:t> 5.3)</a:t>
            </a:r>
          </a:p>
          <a:p>
            <a:r>
              <a:rPr lang="en-US" dirty="0" smtClean="0"/>
              <a:t>Eric Young and Quintal Farm are the biggest breeder of modern day PK hybrids</a:t>
            </a:r>
          </a:p>
        </p:txBody>
      </p:sp>
      <p:pic>
        <p:nvPicPr>
          <p:cNvPr id="4" name="Picture 3"/>
          <p:cNvPicPr>
            <a:picLocks noChangeAspect="1"/>
          </p:cNvPicPr>
          <p:nvPr/>
        </p:nvPicPr>
        <p:blipFill>
          <a:blip r:embed="rId2"/>
          <a:stretch>
            <a:fillRect/>
          </a:stretch>
        </p:blipFill>
        <p:spPr>
          <a:xfrm>
            <a:off x="7920110" y="1167618"/>
            <a:ext cx="4215165" cy="5620221"/>
          </a:xfrm>
          <a:prstGeom prst="rect">
            <a:avLst/>
          </a:prstGeom>
        </p:spPr>
      </p:pic>
      <p:pic>
        <p:nvPicPr>
          <p:cNvPr id="8" name="Picture 7"/>
          <p:cNvPicPr>
            <a:picLocks noChangeAspect="1"/>
          </p:cNvPicPr>
          <p:nvPr/>
        </p:nvPicPr>
        <p:blipFill>
          <a:blip r:embed="rId3"/>
          <a:stretch>
            <a:fillRect/>
          </a:stretch>
        </p:blipFill>
        <p:spPr>
          <a:xfrm>
            <a:off x="345055" y="3729775"/>
            <a:ext cx="3788459" cy="3061075"/>
          </a:xfrm>
          <a:prstGeom prst="rect">
            <a:avLst/>
          </a:prstGeom>
        </p:spPr>
      </p:pic>
      <p:pic>
        <p:nvPicPr>
          <p:cNvPr id="11" name="Picture 10"/>
          <p:cNvPicPr>
            <a:picLocks noChangeAspect="1"/>
          </p:cNvPicPr>
          <p:nvPr/>
        </p:nvPicPr>
        <p:blipFill>
          <a:blip r:embed="rId4"/>
          <a:stretch>
            <a:fillRect/>
          </a:stretch>
        </p:blipFill>
        <p:spPr>
          <a:xfrm>
            <a:off x="4135377" y="3729775"/>
            <a:ext cx="3784733" cy="3058064"/>
          </a:xfrm>
          <a:prstGeom prst="rect">
            <a:avLst/>
          </a:prstGeom>
        </p:spPr>
      </p:pic>
    </p:spTree>
    <p:extLst>
      <p:ext uri="{BB962C8B-B14F-4D97-AF65-F5344CB8AC3E}">
        <p14:creationId xmlns:p14="http://schemas.microsoft.com/office/powerpoint/2010/main" val="39498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ashells 16x9">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shells nature presentation (widescreen).potx" id="{E6B84A40-AED6-4169-B416-9F411F9C11B8}" vid="{719C1255-A7E7-42CE-9EEC-76ECFA1A94CA}"/>
    </a:ext>
  </a:extLst>
</a:theme>
</file>

<file path=ppt/theme/theme2.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Colorful seashell collection</Template>
  <TotalTime>5240</TotalTime>
  <Words>1253</Words>
  <Application>Microsoft Office PowerPoint</Application>
  <PresentationFormat>Widescreen</PresentationFormat>
  <Paragraphs>130</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Broadway</vt:lpstr>
      <vt:lpstr>Calibri</vt:lpstr>
      <vt:lpstr>Chiller</vt:lpstr>
      <vt:lpstr>Corbel</vt:lpstr>
      <vt:lpstr>Jokerman</vt:lpstr>
      <vt:lpstr>Times New Roman</vt:lpstr>
      <vt:lpstr>Wingdings</vt:lpstr>
      <vt:lpstr>Seashells 16x9</vt:lpstr>
      <vt:lpstr>Phragmipedium kovachii</vt:lpstr>
      <vt:lpstr>“The holy grail or orchids”</vt:lpstr>
      <vt:lpstr>Section Micropetalum…</vt:lpstr>
      <vt:lpstr>Characteristic of P. kovachii</vt:lpstr>
      <vt:lpstr>PowerPoint Presentation</vt:lpstr>
      <vt:lpstr>PowerPoint Presentation</vt:lpstr>
      <vt:lpstr>The discovery of the century</vt:lpstr>
      <vt:lpstr>The discovery drama of the century</vt:lpstr>
      <vt:lpstr>More trivias</vt:lpstr>
      <vt:lpstr>Unique breeding traits: Desirable</vt:lpstr>
      <vt:lpstr>Unique breeding traits: Faults</vt:lpstr>
      <vt:lpstr>F1 hybrids: P. Fritz Schomburg</vt:lpstr>
      <vt:lpstr>F1 hybrids: P. Fritz Schomburg</vt:lpstr>
      <vt:lpstr>Variations of P. Fritz Schomburg</vt:lpstr>
      <vt:lpstr>Variations of P. Fritz Schomburg</vt:lpstr>
      <vt:lpstr>F1 hybrids: P. Suzanne Decker</vt:lpstr>
      <vt:lpstr>F1 hybrids: P. Peurflora’s Cirila Alca</vt:lpstr>
      <vt:lpstr>F1 hybrids: P. Eumelia Arias</vt:lpstr>
      <vt:lpstr>F1 hybrids: P. Peruflora’s Alison Strohm</vt:lpstr>
      <vt:lpstr>F1 hybrids: P. Frank Smith</vt:lpstr>
      <vt:lpstr>F2 generations</vt:lpstr>
      <vt:lpstr>F2 generations</vt:lpstr>
      <vt:lpstr>F2 generations</vt:lpstr>
      <vt:lpstr>F2 generations</vt:lpstr>
      <vt:lpstr>F2 generations</vt:lpstr>
      <vt:lpstr>F2 generations</vt:lpstr>
      <vt:lpstr>Source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Phragmipedium kovachii</dc:title>
  <dc:creator>Vinh Du</dc:creator>
  <cp:lastModifiedBy>Vinh Du</cp:lastModifiedBy>
  <cp:revision>81</cp:revision>
  <dcterms:created xsi:type="dcterms:W3CDTF">2019-05-29T15:42:28Z</dcterms:created>
  <dcterms:modified xsi:type="dcterms:W3CDTF">2019-06-08T17:42:39Z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