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7" r:id="rId2"/>
    <p:sldId id="27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7" r:id="rId11"/>
    <p:sldId id="293" r:id="rId12"/>
    <p:sldId id="294" r:id="rId13"/>
    <p:sldId id="295" r:id="rId14"/>
    <p:sldId id="296" r:id="rId15"/>
    <p:sldId id="298" r:id="rId16"/>
    <p:sldId id="299" r:id="rId17"/>
    <p:sldId id="300" r:id="rId18"/>
    <p:sldId id="303" r:id="rId19"/>
    <p:sldId id="301" r:id="rId20"/>
    <p:sldId id="302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06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6/9/2023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6/9/2023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up of colorful seashe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4624183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 bwMode="white">
          <a:xfrm>
            <a:off x="0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sp>
        <p:nvSpPr>
          <p:cNvPr id="10" name="Freeform 9"/>
          <p:cNvSpPr/>
          <p:nvPr/>
        </p:nvSpPr>
        <p:spPr>
          <a:xfrm rot="21388434">
            <a:off x="12235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Freeform 10"/>
          <p:cNvSpPr/>
          <p:nvPr/>
        </p:nvSpPr>
        <p:spPr>
          <a:xfrm rot="21388434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2" name="Freeform 11"/>
          <p:cNvSpPr/>
          <p:nvPr/>
        </p:nvSpPr>
        <p:spPr>
          <a:xfrm rot="21388434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en-US"/>
              <a:t>6/9/2023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6/9/2023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6/9/2023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reeform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chidpeopleofhawaii.com/warm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189" y="3937321"/>
            <a:ext cx="10264462" cy="1625279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Jokerman" panose="04090605060D06020702" pitchFamily="82" charset="0"/>
              </a:rPr>
              <a:t>Warm-growing Cymbidium</a:t>
            </a:r>
            <a:endParaRPr lang="en-US" dirty="0">
              <a:solidFill>
                <a:srgbClr val="C00000"/>
              </a:solidFill>
              <a:latin typeface="Jokerman" panose="04090605060D06020702" pitchFamily="8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Freestyle Script" panose="030804020302050B0404" pitchFamily="66" charset="0"/>
              </a:rPr>
              <a:t>A presentation by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Freestyle Script" panose="030804020302050B0404" pitchFamily="66" charset="0"/>
              </a:rPr>
              <a:t>Vee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Freestyle Script" panose="030804020302050B0404" pitchFamily="66" charset="0"/>
              </a:rPr>
              <a:t> Du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15" y="-54083"/>
            <a:ext cx="10421389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Other second generations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5" y="1774336"/>
            <a:ext cx="6087090" cy="4279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083" y="940835"/>
            <a:ext cx="3733019" cy="49635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1197" y="1128005"/>
            <a:ext cx="562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Cym. Milton Carpenter (Golden Elf x Via </a:t>
            </a:r>
            <a:r>
              <a:rPr lang="en-US" dirty="0" err="1"/>
              <a:t>Ambarino</a:t>
            </a:r>
            <a:r>
              <a:rPr lang="en-US" dirty="0"/>
              <a:t>) (1992)</a:t>
            </a:r>
          </a:p>
          <a:p>
            <a:pPr algn="ctr"/>
            <a:r>
              <a:rPr lang="en-US" dirty="0"/>
              <a:t>‘ Florida Sunshine’ AM/AOS 87pts (2021)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9681" y="5904406"/>
            <a:ext cx="565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Cym. Reverend Miriam </a:t>
            </a:r>
            <a:r>
              <a:rPr lang="en-US" dirty="0" err="1" smtClean="0"/>
              <a:t>Dulaney</a:t>
            </a:r>
            <a:endParaRPr lang="en-US" dirty="0" smtClean="0"/>
          </a:p>
          <a:p>
            <a:pPr algn="ctr"/>
            <a:r>
              <a:rPr lang="en-US" dirty="0" smtClean="0"/>
              <a:t>((</a:t>
            </a:r>
            <a:r>
              <a:rPr lang="en-US" dirty="0" err="1"/>
              <a:t>sanderae</a:t>
            </a:r>
            <a:r>
              <a:rPr lang="en-US" dirty="0"/>
              <a:t> x </a:t>
            </a:r>
            <a:r>
              <a:rPr lang="en-US" dirty="0" err="1"/>
              <a:t>ensifolium</a:t>
            </a:r>
            <a:r>
              <a:rPr lang="en-US" dirty="0"/>
              <a:t>) x Candy Floss) (1996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‘Prayer Warrior’</a:t>
            </a:r>
          </a:p>
        </p:txBody>
      </p:sp>
    </p:spTree>
    <p:extLst>
      <p:ext uri="{BB962C8B-B14F-4D97-AF65-F5344CB8AC3E}">
        <p14:creationId xmlns:p14="http://schemas.microsoft.com/office/powerpoint/2010/main" val="2974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045" y="-177980"/>
            <a:ext cx="10421389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3</a:t>
            </a:r>
            <a:r>
              <a:rPr lang="en-US" sz="4400" baseline="300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rd</a:t>
            </a:r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generation onward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49436" y="666523"/>
            <a:ext cx="5474223" cy="540147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Ensifolium</a:t>
            </a:r>
            <a:r>
              <a:rPr lang="en-US" sz="2600" dirty="0" smtClean="0"/>
              <a:t> + </a:t>
            </a:r>
            <a:r>
              <a:rPr lang="en-US" sz="2600" dirty="0" err="1" smtClean="0"/>
              <a:t>floribundum</a:t>
            </a:r>
            <a:r>
              <a:rPr lang="en-US" sz="2600" dirty="0" smtClean="0"/>
              <a:t> combo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80" t="9594" r="5305" b="13504"/>
          <a:stretch/>
        </p:blipFill>
        <p:spPr>
          <a:xfrm>
            <a:off x="230913" y="2311651"/>
            <a:ext cx="2403101" cy="269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4" r="2043"/>
          <a:stretch/>
        </p:blipFill>
        <p:spPr>
          <a:xfrm>
            <a:off x="2791321" y="1170875"/>
            <a:ext cx="3013656" cy="22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42" y="3403999"/>
            <a:ext cx="257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Blanche Ames ‘Liz’ HCC/AOS (2004)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5409" y="5010043"/>
            <a:ext cx="243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Sundaani</a:t>
            </a:r>
            <a:r>
              <a:rPr lang="en-US" dirty="0" smtClean="0"/>
              <a:t> Autumn (2006) ‘Daybreak’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563" t="15474" r="27042" b="27220"/>
          <a:stretch/>
        </p:blipFill>
        <p:spPr>
          <a:xfrm>
            <a:off x="9105853" y="4007904"/>
            <a:ext cx="2835159" cy="24807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5773" y="6488668"/>
            <a:ext cx="36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Cym</a:t>
            </a:r>
            <a:r>
              <a:rPr lang="en-US" dirty="0" smtClean="0"/>
              <a:t>. Cherry Cola (1993) ‘</a:t>
            </a:r>
            <a:r>
              <a:rPr lang="en-US" dirty="0" err="1" smtClean="0"/>
              <a:t>Geyserland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4647" t="9930" r="15846" b="12887"/>
          <a:stretch/>
        </p:blipFill>
        <p:spPr>
          <a:xfrm>
            <a:off x="2791088" y="4007024"/>
            <a:ext cx="3031784" cy="25249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7860" y="6488668"/>
            <a:ext cx="318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Cym</a:t>
            </a:r>
            <a:r>
              <a:rPr lang="en-US" dirty="0" smtClean="0"/>
              <a:t>. Windy Ruler (2017) 4</a:t>
            </a:r>
            <a:r>
              <a:rPr lang="en-US" baseline="30000" dirty="0" smtClean="0"/>
              <a:t>th</a:t>
            </a:r>
            <a:r>
              <a:rPr lang="en-US" dirty="0" smtClean="0"/>
              <a:t> gen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875" r="10292"/>
          <a:stretch/>
        </p:blipFill>
        <p:spPr>
          <a:xfrm>
            <a:off x="9105853" y="1135677"/>
            <a:ext cx="2835159" cy="24488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42710" y="3542498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Cym</a:t>
            </a:r>
            <a:r>
              <a:rPr lang="en-US" dirty="0" smtClean="0"/>
              <a:t>. Auntie (2020) (4N) 4</a:t>
            </a:r>
            <a:r>
              <a:rPr lang="en-US" baseline="30000" dirty="0" smtClean="0"/>
              <a:t>th</a:t>
            </a:r>
            <a:r>
              <a:rPr lang="en-US" dirty="0" smtClean="0"/>
              <a:t> gen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2025" t="8296" r="10377" b="21212"/>
          <a:stretch/>
        </p:blipFill>
        <p:spPr>
          <a:xfrm>
            <a:off x="6052789" y="1937999"/>
            <a:ext cx="2788794" cy="3362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33680" y="5300079"/>
            <a:ext cx="3036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Cherry Kisses ‘Munchies Man’ HCC/AOS (2014) 4</a:t>
            </a:r>
            <a:r>
              <a:rPr lang="en-US" baseline="30000" dirty="0" smtClean="0"/>
              <a:t>th</a:t>
            </a:r>
            <a:r>
              <a:rPr lang="en-US" dirty="0" smtClean="0"/>
              <a:t> gen</a:t>
            </a:r>
          </a:p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dayanum</a:t>
            </a:r>
            <a:r>
              <a:rPr lang="en-US" dirty="0" smtClean="0"/>
              <a:t>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327" y="0"/>
            <a:ext cx="6329771" cy="92298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</a:t>
            </a:r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sinense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88" y="840069"/>
            <a:ext cx="5499278" cy="554649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Has longer, more upright inflorescence with higher flower counts. Pleasing fragrant. Similarly variable</a:t>
            </a:r>
          </a:p>
          <a:p>
            <a:r>
              <a:rPr lang="en-US" sz="2600" dirty="0" smtClean="0"/>
              <a:t>Flower not long lasting, poor form.</a:t>
            </a:r>
          </a:p>
          <a:p>
            <a:r>
              <a:rPr lang="en-US" sz="2600" dirty="0" smtClean="0"/>
              <a:t>Create dark color hybrids (dark brown/chocolate), interesting markings.</a:t>
            </a:r>
            <a:endParaRPr lang="en-US" sz="2600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116" y="1196124"/>
            <a:ext cx="3462996" cy="5190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12" y="1196124"/>
            <a:ext cx="2786751" cy="2504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343" r="12498"/>
          <a:stretch/>
        </p:blipFill>
        <p:spPr>
          <a:xfrm>
            <a:off x="3215986" y="4304227"/>
            <a:ext cx="2695418" cy="2553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2888" t="14537" r="30634" b="18487"/>
          <a:stretch/>
        </p:blipFill>
        <p:spPr>
          <a:xfrm>
            <a:off x="9382030" y="3701068"/>
            <a:ext cx="2786833" cy="2685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04228"/>
            <a:ext cx="3290883" cy="25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2432" y="473075"/>
            <a:ext cx="7353287" cy="922986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Cym</a:t>
            </a:r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. </a:t>
            </a:r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sinense</a:t>
            </a:r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hybrids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31" t="16339" r="6279" b="23866"/>
          <a:stretch/>
        </p:blipFill>
        <p:spPr>
          <a:xfrm>
            <a:off x="0" y="1996225"/>
            <a:ext cx="3889419" cy="3863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998" y="5859888"/>
            <a:ext cx="2851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Joseph Schmidt (2015)</a:t>
            </a:r>
          </a:p>
          <a:p>
            <a:pPr algn="ctr"/>
            <a:r>
              <a:rPr lang="en-US" dirty="0" smtClean="0"/>
              <a:t>(Canal Parish x </a:t>
            </a:r>
            <a:r>
              <a:rPr lang="en-US" dirty="0" err="1" smtClean="0"/>
              <a:t>sinense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‘</a:t>
            </a:r>
            <a:r>
              <a:rPr lang="en-US" dirty="0" err="1" smtClean="0"/>
              <a:t>Ori</a:t>
            </a:r>
            <a:r>
              <a:rPr lang="en-US" dirty="0" smtClean="0"/>
              <a:t> Gem’ AM/AOS (2019)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18" y="1996225"/>
            <a:ext cx="3748960" cy="3863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9203" y="5813721"/>
            <a:ext cx="337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Brunette (1982) ‘ Tetra Mint’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sinense</a:t>
            </a:r>
            <a:r>
              <a:rPr lang="en-US" dirty="0" smtClean="0"/>
              <a:t> x Volcano)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03942" y="5813721"/>
            <a:ext cx="377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Catch The Wind (2016) 4N</a:t>
            </a:r>
          </a:p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 hybrid. Has </a:t>
            </a:r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sinense</a:t>
            </a:r>
            <a:r>
              <a:rPr lang="en-US" dirty="0" smtClean="0"/>
              <a:t> and </a:t>
            </a:r>
            <a:r>
              <a:rPr lang="en-US" dirty="0" err="1" smtClean="0"/>
              <a:t>Cym</a:t>
            </a:r>
            <a:r>
              <a:rPr lang="en-US" dirty="0" smtClean="0"/>
              <a:t>. Golden Elf as grandparents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1212"/>
          <a:stretch/>
        </p:blipFill>
        <p:spPr>
          <a:xfrm>
            <a:off x="7628758" y="1996225"/>
            <a:ext cx="4573922" cy="38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081" y="-82917"/>
            <a:ext cx="7623743" cy="92298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Cymbidiums </a:t>
            </a:r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madidum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1419618"/>
            <a:ext cx="5048518" cy="5546493"/>
          </a:xfrm>
        </p:spPr>
        <p:txBody>
          <a:bodyPr>
            <a:normAutofit/>
          </a:bodyPr>
          <a:lstStyle/>
          <a:p>
            <a:r>
              <a:rPr lang="en-US" dirty="0" smtClean="0"/>
              <a:t>“The </a:t>
            </a:r>
            <a:r>
              <a:rPr lang="en-US" dirty="0" err="1" smtClean="0"/>
              <a:t>dowiana</a:t>
            </a:r>
            <a:r>
              <a:rPr lang="en-US" dirty="0" smtClean="0"/>
              <a:t> of Cymbidium”: Intensify color of the other parent</a:t>
            </a:r>
          </a:p>
          <a:p>
            <a:r>
              <a:rPr lang="en-US" dirty="0" smtClean="0"/>
              <a:t>Long spike, well displayed flowers, better </a:t>
            </a:r>
            <a:r>
              <a:rPr lang="en-US" dirty="0"/>
              <a:t>shape than Chinese </a:t>
            </a:r>
            <a:r>
              <a:rPr lang="en-US" dirty="0" smtClean="0"/>
              <a:t>Cymbidiums, more flowers per inflorescence, sweet fragrance</a:t>
            </a:r>
          </a:p>
          <a:p>
            <a:r>
              <a:rPr lang="en-US" dirty="0" smtClean="0"/>
              <a:t>Huge plants, small flower size.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493" y="892649"/>
            <a:ext cx="3848782" cy="576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220" t="8233" r="17910" b="3244"/>
          <a:stretch/>
        </p:blipFill>
        <p:spPr>
          <a:xfrm>
            <a:off x="6004501" y="3863885"/>
            <a:ext cx="3323298" cy="28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-54083"/>
            <a:ext cx="9144000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</a:t>
            </a:r>
            <a:r>
              <a:rPr lang="en-US" sz="44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Fifi</a:t>
            </a:r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(1964)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20738" y="1583299"/>
            <a:ext cx="4417455" cy="253797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Cym. </a:t>
            </a:r>
            <a:r>
              <a:rPr lang="en-US" sz="2600" dirty="0" err="1" smtClean="0"/>
              <a:t>madidum</a:t>
            </a:r>
            <a:r>
              <a:rPr lang="en-US" sz="2600" dirty="0" smtClean="0"/>
              <a:t> x Cym. Argonaut</a:t>
            </a:r>
          </a:p>
          <a:p>
            <a:r>
              <a:rPr lang="en-US" sz="2600" dirty="0" smtClean="0"/>
              <a:t>76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170 total progeny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4504" y="5660646"/>
            <a:ext cx="26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‘Harry’ AM/AOS (1964) 4N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31" y="1531784"/>
            <a:ext cx="2931839" cy="3909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70" y="1583299"/>
            <a:ext cx="3801230" cy="3857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5845" t="5686" r="13727" b="22903"/>
          <a:stretch/>
        </p:blipFill>
        <p:spPr>
          <a:xfrm>
            <a:off x="1101581" y="4536418"/>
            <a:ext cx="3315874" cy="22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-119231"/>
            <a:ext cx="9144000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Phar Lap (1986)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202497" y="721450"/>
            <a:ext cx="5383369" cy="106978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Cym. Flame Hawk x Cym. </a:t>
            </a:r>
            <a:r>
              <a:rPr lang="en-US" sz="2600" dirty="0" err="1" smtClean="0"/>
              <a:t>madidum</a:t>
            </a:r>
            <a:endParaRPr lang="en-US" sz="2600" dirty="0" smtClean="0"/>
          </a:p>
          <a:p>
            <a:r>
              <a:rPr lang="en-US" sz="2600" dirty="0" smtClean="0"/>
              <a:t>35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108 total progeny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1847866"/>
            <a:ext cx="7991242" cy="5010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9864" b="446"/>
          <a:stretch/>
        </p:blipFill>
        <p:spPr>
          <a:xfrm>
            <a:off x="8158667" y="1835515"/>
            <a:ext cx="3810000" cy="2562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667" y="4352933"/>
            <a:ext cx="3810000" cy="254317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466982" y="759558"/>
            <a:ext cx="6501685" cy="106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74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1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5704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9555" y="5965922"/>
            <a:ext cx="3251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Cym. </a:t>
            </a:r>
            <a:r>
              <a:rPr lang="en-US" dirty="0" smtClean="0"/>
              <a:t>Dorothy </a:t>
            </a:r>
            <a:r>
              <a:rPr lang="en-US" dirty="0" err="1" smtClean="0"/>
              <a:t>Stockstill</a:t>
            </a:r>
            <a:r>
              <a:rPr lang="en-US" dirty="0" smtClean="0"/>
              <a:t> (1992)</a:t>
            </a:r>
          </a:p>
          <a:p>
            <a:pPr algn="ctr"/>
            <a:r>
              <a:rPr lang="en-US" dirty="0" smtClean="0"/>
              <a:t>(Phar Lap x Miss </a:t>
            </a:r>
            <a:r>
              <a:rPr lang="en-US" dirty="0" err="1" smtClean="0"/>
              <a:t>Muffett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‘Forgotten Fruit’ AM/AOS (1993)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622"/>
          <a:stretch/>
        </p:blipFill>
        <p:spPr>
          <a:xfrm>
            <a:off x="19053" y="454914"/>
            <a:ext cx="3750770" cy="5361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0770" y="131749"/>
            <a:ext cx="446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Cym. Gladys </a:t>
            </a:r>
            <a:r>
              <a:rPr lang="en-US" dirty="0" err="1" smtClean="0"/>
              <a:t>Whitesell</a:t>
            </a:r>
            <a:r>
              <a:rPr lang="en-US" dirty="0" smtClean="0"/>
              <a:t> (</a:t>
            </a:r>
            <a:r>
              <a:rPr lang="en-US" dirty="0" err="1" smtClean="0"/>
              <a:t>Fifi</a:t>
            </a:r>
            <a:r>
              <a:rPr lang="en-US" dirty="0" smtClean="0"/>
              <a:t> x </a:t>
            </a:r>
            <a:r>
              <a:rPr lang="en-US" dirty="0" err="1" smtClean="0"/>
              <a:t>sanderae</a:t>
            </a:r>
            <a:r>
              <a:rPr lang="en-US" dirty="0" smtClean="0"/>
              <a:t>) (1983)</a:t>
            </a:r>
          </a:p>
          <a:p>
            <a:pPr algn="ctr"/>
            <a:r>
              <a:rPr lang="en-US" dirty="0" smtClean="0"/>
              <a:t>‘Joy’ HCC/AOS (2015)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641" y="778080"/>
            <a:ext cx="3763984" cy="5649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78" y="454914"/>
            <a:ext cx="3505504" cy="5724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6473" t="1105" r="23996"/>
          <a:stretch/>
        </p:blipFill>
        <p:spPr>
          <a:xfrm>
            <a:off x="7856326" y="2357250"/>
            <a:ext cx="2253803" cy="28035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56326" y="6242921"/>
            <a:ext cx="4284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Cym. Little Beauty (1992)</a:t>
            </a:r>
          </a:p>
          <a:p>
            <a:pPr algn="ctr"/>
            <a:r>
              <a:rPr lang="en-US" dirty="0" smtClean="0"/>
              <a:t>((</a:t>
            </a:r>
            <a:r>
              <a:rPr lang="en-US" dirty="0" err="1" smtClean="0"/>
              <a:t>devonianum</a:t>
            </a:r>
            <a:r>
              <a:rPr lang="en-US" dirty="0" smtClean="0"/>
              <a:t> x </a:t>
            </a:r>
            <a:r>
              <a:rPr lang="en-US" dirty="0" err="1" smtClean="0"/>
              <a:t>madidum</a:t>
            </a:r>
            <a:r>
              <a:rPr lang="en-US" dirty="0" smtClean="0"/>
              <a:t>) x </a:t>
            </a:r>
            <a:r>
              <a:rPr lang="en-US" dirty="0" err="1" smtClean="0"/>
              <a:t>canaliculatum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172" y="0"/>
            <a:ext cx="7353287" cy="86956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Pendulous Cymbidium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8" y="869562"/>
            <a:ext cx="11871799" cy="11266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2600" dirty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6396" y="5920241"/>
            <a:ext cx="378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Black Forest (1999) ‘Black Label’</a:t>
            </a:r>
          </a:p>
          <a:p>
            <a:pPr algn="ctr"/>
            <a:r>
              <a:rPr lang="en-US" dirty="0" smtClean="0"/>
              <a:t>((</a:t>
            </a:r>
            <a:r>
              <a:rPr lang="en-US" dirty="0" err="1" smtClean="0"/>
              <a:t>aloifolium</a:t>
            </a:r>
            <a:r>
              <a:rPr lang="en-US" dirty="0" smtClean="0"/>
              <a:t> x </a:t>
            </a:r>
            <a:r>
              <a:rPr lang="en-US" dirty="0" err="1" smtClean="0"/>
              <a:t>Carbenet</a:t>
            </a:r>
            <a:r>
              <a:rPr lang="en-US" dirty="0" smtClean="0"/>
              <a:t>) x Tethys)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43141" y="6269952"/>
            <a:ext cx="377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Australian Midnight (1991)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canaliculatum</a:t>
            </a:r>
            <a:r>
              <a:rPr lang="en-US" dirty="0" smtClean="0"/>
              <a:t> x </a:t>
            </a:r>
            <a:r>
              <a:rPr lang="en-US" dirty="0" err="1" smtClean="0"/>
              <a:t>atropurpureum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176" r="5993"/>
          <a:stretch/>
        </p:blipFill>
        <p:spPr>
          <a:xfrm>
            <a:off x="0" y="1966051"/>
            <a:ext cx="5134148" cy="3954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03" y="1442434"/>
            <a:ext cx="3416978" cy="4827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892" r="25704"/>
          <a:stretch/>
        </p:blipFill>
        <p:spPr>
          <a:xfrm>
            <a:off x="10352398" y="976502"/>
            <a:ext cx="1839602" cy="5470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757" y="3865416"/>
            <a:ext cx="1803403" cy="2404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38465" y="6261819"/>
            <a:ext cx="306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Cym</a:t>
            </a:r>
            <a:r>
              <a:rPr lang="en-US" dirty="0" smtClean="0"/>
              <a:t>. Black Stump (2009)</a:t>
            </a:r>
          </a:p>
          <a:p>
            <a:pPr algn="ctr"/>
            <a:r>
              <a:rPr lang="en-US" dirty="0" smtClean="0"/>
              <a:t>(Australian Midnight x Cricket)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7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062" y="397784"/>
            <a:ext cx="8433906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New breeding direction: </a:t>
            </a:r>
            <a:r>
              <a:rPr lang="en-US" sz="44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Grammatocymbidiums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132" y="1320770"/>
            <a:ext cx="6609885" cy="558517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Grammatophyllum</a:t>
            </a:r>
            <a:r>
              <a:rPr lang="en-US" sz="2600" dirty="0" smtClean="0"/>
              <a:t> does not has pendent inflorescence</a:t>
            </a:r>
          </a:p>
          <a:p>
            <a:r>
              <a:rPr lang="en-US" sz="2600" dirty="0" smtClean="0"/>
              <a:t>Upright stem with high flower count is still more desirable in commercial hybrids</a:t>
            </a:r>
          </a:p>
          <a:p>
            <a:r>
              <a:rPr lang="en-US" sz="2600" dirty="0" err="1" smtClean="0"/>
              <a:t>Advantage:in</a:t>
            </a:r>
            <a:r>
              <a:rPr lang="en-US" sz="2600" dirty="0" smtClean="0"/>
              <a:t> crease flower count, heat tolerance, long lasting bloom, exotic spots and stripes, flowers well presented, well arranged</a:t>
            </a:r>
          </a:p>
          <a:p>
            <a:r>
              <a:rPr lang="en-US" sz="2600" dirty="0" smtClean="0"/>
              <a:t>Disadvantage: large plants, “muddy” color, small lips. </a:t>
            </a:r>
            <a:r>
              <a:rPr lang="en-US" sz="2600" dirty="0" err="1" smtClean="0"/>
              <a:t>Grammatocymbidiums</a:t>
            </a:r>
            <a:r>
              <a:rPr lang="en-US" sz="2600" dirty="0" smtClean="0"/>
              <a:t> pollens are generally not viable creating difficulty in breeding.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151" y="0"/>
            <a:ext cx="2488008" cy="236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324" y="2362033"/>
            <a:ext cx="4778676" cy="45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357" y="0"/>
            <a:ext cx="10091110" cy="1219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What is “warm-growing” </a:t>
            </a:r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Cym</a:t>
            </a:r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?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53" y="1365161"/>
            <a:ext cx="10209985" cy="4803819"/>
          </a:xfrm>
        </p:spPr>
        <p:txBody>
          <a:bodyPr>
            <a:normAutofit/>
          </a:bodyPr>
          <a:lstStyle/>
          <a:p>
            <a:r>
              <a:rPr lang="en-US" dirty="0" smtClean="0"/>
              <a:t>Standard Cymbidium requires cool but not cold climate to grow and bloom well. Cannot tolerate heat. These plants typically grows well in Southern California</a:t>
            </a:r>
          </a:p>
          <a:p>
            <a:r>
              <a:rPr lang="en-US" dirty="0" smtClean="0"/>
              <a:t>Texas growers face struggles when it comes to keep these plants happy</a:t>
            </a:r>
          </a:p>
          <a:p>
            <a:r>
              <a:rPr lang="en-US" dirty="0" smtClean="0"/>
              <a:t>Warm growing Cymbidium will bloom without the cool condition and wide diurnal temperature range</a:t>
            </a:r>
          </a:p>
        </p:txBody>
      </p:sp>
    </p:spTree>
    <p:extLst>
      <p:ext uri="{BB962C8B-B14F-4D97-AF65-F5344CB8AC3E}">
        <p14:creationId xmlns:p14="http://schemas.microsoft.com/office/powerpoint/2010/main" val="29393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6519" y="-202094"/>
            <a:ext cx="8433906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Grammatocymbidiums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183" t="23761" r="37291" b="3675"/>
          <a:stretch/>
        </p:blipFill>
        <p:spPr>
          <a:xfrm>
            <a:off x="314237" y="802714"/>
            <a:ext cx="2608679" cy="258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3502" b="16514"/>
          <a:stretch/>
        </p:blipFill>
        <p:spPr>
          <a:xfrm>
            <a:off x="3206840" y="802714"/>
            <a:ext cx="3144754" cy="5680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26233" y="6451080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Grcym</a:t>
            </a:r>
            <a:r>
              <a:rPr lang="en-US" dirty="0" smtClean="0"/>
              <a:t>. Lovely Melody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1328" t="5378" r="20064"/>
          <a:stretch/>
        </p:blipFill>
        <p:spPr>
          <a:xfrm>
            <a:off x="314237" y="3784953"/>
            <a:ext cx="2608679" cy="26983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0931" y="3333799"/>
            <a:ext cx="269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Grcym</a:t>
            </a:r>
            <a:r>
              <a:rPr lang="en-US" dirty="0" smtClean="0"/>
              <a:t>. </a:t>
            </a:r>
            <a:r>
              <a:rPr lang="en-US" dirty="0" err="1" smtClean="0"/>
              <a:t>Pakkret</a:t>
            </a:r>
            <a:r>
              <a:rPr lang="en-US" dirty="0" smtClean="0"/>
              <a:t> </a:t>
            </a:r>
            <a:r>
              <a:rPr lang="en-US" dirty="0" err="1" smtClean="0"/>
              <a:t>Paronama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1717" y="6424686"/>
            <a:ext cx="2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Grcym</a:t>
            </a:r>
            <a:r>
              <a:rPr lang="en-US" dirty="0" smtClean="0"/>
              <a:t>. </a:t>
            </a:r>
            <a:r>
              <a:rPr lang="en-US" dirty="0" err="1" smtClean="0"/>
              <a:t>Pakkret</a:t>
            </a:r>
            <a:r>
              <a:rPr lang="en-US" dirty="0" smtClean="0"/>
              <a:t> Gargoyle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71" t="27330" r="50352" b="11798"/>
          <a:stretch/>
        </p:blipFill>
        <p:spPr>
          <a:xfrm>
            <a:off x="6540475" y="3838162"/>
            <a:ext cx="2517855" cy="25865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44159" y="6448083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Grcym</a:t>
            </a:r>
            <a:r>
              <a:rPr lang="en-US" dirty="0" smtClean="0"/>
              <a:t>. </a:t>
            </a:r>
            <a:r>
              <a:rPr lang="en-US" dirty="0" err="1" smtClean="0"/>
              <a:t>Pakkret</a:t>
            </a:r>
            <a:r>
              <a:rPr lang="en-US" dirty="0" smtClean="0"/>
              <a:t> Adventure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4205" t="15310"/>
          <a:stretch/>
        </p:blipFill>
        <p:spPr>
          <a:xfrm>
            <a:off x="7420653" y="16621"/>
            <a:ext cx="4728941" cy="3481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85115" y="3445433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Grcym</a:t>
            </a:r>
            <a:r>
              <a:rPr lang="en-US" dirty="0" smtClean="0"/>
              <a:t>. </a:t>
            </a:r>
            <a:r>
              <a:rPr lang="en-US" dirty="0" err="1" smtClean="0"/>
              <a:t>Pakkret</a:t>
            </a:r>
            <a:r>
              <a:rPr lang="en-US" dirty="0" smtClean="0"/>
              <a:t> Nebula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8305" t="12343" r="3785" b="8414"/>
          <a:stretch/>
        </p:blipFill>
        <p:spPr>
          <a:xfrm>
            <a:off x="9279709" y="3838162"/>
            <a:ext cx="2732753" cy="24932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372295" y="6243005"/>
            <a:ext cx="277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Grcym</a:t>
            </a:r>
            <a:r>
              <a:rPr lang="en-US" dirty="0" smtClean="0"/>
              <a:t> </a:t>
            </a:r>
            <a:r>
              <a:rPr lang="en-US" dirty="0" err="1" smtClean="0"/>
              <a:t>Pakkret</a:t>
            </a:r>
            <a:r>
              <a:rPr lang="en-US" dirty="0" smtClean="0"/>
              <a:t> Nova x</a:t>
            </a:r>
          </a:p>
          <a:p>
            <a:pPr algn="ctr"/>
            <a:r>
              <a:rPr lang="en-US" dirty="0" smtClean="0"/>
              <a:t>Gramm. </a:t>
            </a:r>
            <a:r>
              <a:rPr lang="en-US" dirty="0" err="1" smtClean="0"/>
              <a:t>Crownfox</a:t>
            </a:r>
            <a:r>
              <a:rPr lang="en-US" dirty="0" smtClean="0"/>
              <a:t> Leopard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96" y="174172"/>
            <a:ext cx="9601200" cy="818606"/>
          </a:xfrm>
        </p:spPr>
        <p:txBody>
          <a:bodyPr/>
          <a:lstStyle/>
          <a:p>
            <a:r>
              <a:rPr lang="en-US" dirty="0" smtClean="0">
                <a:latin typeface="Cooper Black" panose="0208090404030B020404" pitchFamily="18" charset="0"/>
              </a:rPr>
              <a:t>Resource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59" y="1123406"/>
            <a:ext cx="11570747" cy="55864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Orchidwiz Encyclopedia version 9.1</a:t>
            </a:r>
          </a:p>
          <a:p>
            <a:r>
              <a:rPr lang="en-US" dirty="0" smtClean="0"/>
              <a:t>Orchid Pro Online</a:t>
            </a:r>
          </a:p>
          <a:p>
            <a:r>
              <a:rPr lang="en-US" dirty="0" smtClean="0"/>
              <a:t>Warm Growing Cymbidium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www.orchidpeopleofhawaii.com/warm.html</a:t>
            </a:r>
            <a:r>
              <a:rPr lang="en-US" dirty="0" smtClean="0"/>
              <a:t> </a:t>
            </a:r>
          </a:p>
          <a:p>
            <a:r>
              <a:rPr lang="en-US" dirty="0"/>
              <a:t>American Orchid Society Magazine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Chinese </a:t>
            </a:r>
            <a:r>
              <a:rPr lang="en-US" dirty="0"/>
              <a:t>Cymbidium species, Issue July 1999, page 12 - 23 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Cymbidium </a:t>
            </a:r>
            <a:r>
              <a:rPr lang="en-US" dirty="0" err="1" smtClean="0"/>
              <a:t>madidum</a:t>
            </a:r>
            <a:r>
              <a:rPr lang="en-US" dirty="0" smtClean="0"/>
              <a:t>, Supplemental Issue Oct 2018, page 18- 22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Cymbidium </a:t>
            </a:r>
            <a:r>
              <a:rPr lang="en-US" dirty="0"/>
              <a:t>section </a:t>
            </a:r>
            <a:r>
              <a:rPr lang="en-US" dirty="0" err="1"/>
              <a:t>Jensoa</a:t>
            </a:r>
            <a:r>
              <a:rPr lang="en-US" dirty="0"/>
              <a:t> – Its species and some of their hybrids, Issue October 2018, page 30 -</a:t>
            </a:r>
            <a:r>
              <a:rPr lang="en-US" dirty="0" smtClean="0"/>
              <a:t>41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Growing Cymbidium in a Warm Climate, Issue March 2010, page 24-29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err="1" smtClean="0"/>
              <a:t>Grammatocymbidiums</a:t>
            </a:r>
            <a:r>
              <a:rPr lang="en-US" dirty="0" smtClean="0"/>
              <a:t>: An Advanced Path to Breeding Heat-Tolerant Cymbidiums, Supplemental Issue Oct 2018, page 78 - 82</a:t>
            </a:r>
            <a:r>
              <a:rPr lang="en-US" dirty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5" y="80429"/>
            <a:ext cx="10091110" cy="94945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The species involved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5" y="1365161"/>
            <a:ext cx="8100811" cy="4803819"/>
          </a:xfrm>
        </p:spPr>
        <p:txBody>
          <a:bodyPr>
            <a:normAutofit/>
          </a:bodyPr>
          <a:lstStyle/>
          <a:p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ensifolium</a:t>
            </a:r>
            <a:r>
              <a:rPr lang="en-US" dirty="0" smtClean="0"/>
              <a:t>, </a:t>
            </a:r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sinense</a:t>
            </a:r>
            <a:r>
              <a:rPr lang="en-US" dirty="0" smtClean="0"/>
              <a:t> to a lesser degree</a:t>
            </a:r>
          </a:p>
          <a:p>
            <a:endParaRPr lang="en-US" dirty="0" smtClean="0"/>
          </a:p>
          <a:p>
            <a:r>
              <a:rPr lang="en-US" dirty="0" err="1" smtClean="0"/>
              <a:t>Cym</a:t>
            </a:r>
            <a:r>
              <a:rPr lang="en-US" dirty="0"/>
              <a:t>. </a:t>
            </a:r>
            <a:r>
              <a:rPr lang="en-US" dirty="0" err="1" smtClean="0"/>
              <a:t>canaliculatum</a:t>
            </a:r>
            <a:r>
              <a:rPr lang="en-US" dirty="0" smtClean="0"/>
              <a:t>, </a:t>
            </a:r>
            <a:r>
              <a:rPr lang="en-US" dirty="0" err="1" smtClean="0"/>
              <a:t>Cym</a:t>
            </a:r>
            <a:r>
              <a:rPr lang="en-US" dirty="0"/>
              <a:t>. </a:t>
            </a:r>
            <a:r>
              <a:rPr lang="en-US" dirty="0" err="1" smtClean="0"/>
              <a:t>madidum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aloifolium</a:t>
            </a:r>
            <a:r>
              <a:rPr lang="en-US" dirty="0" smtClean="0"/>
              <a:t>, </a:t>
            </a:r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findleysonianum</a:t>
            </a:r>
            <a:r>
              <a:rPr lang="en-US" dirty="0" smtClean="0"/>
              <a:t>, </a:t>
            </a:r>
            <a:r>
              <a:rPr lang="en-US" dirty="0" err="1" smtClean="0"/>
              <a:t>Cym</a:t>
            </a:r>
            <a:r>
              <a:rPr lang="en-US" dirty="0" smtClean="0"/>
              <a:t>. bicolor, </a:t>
            </a:r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atropurpureum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Cym</a:t>
            </a:r>
            <a:r>
              <a:rPr lang="en-US" dirty="0" smtClean="0"/>
              <a:t>. </a:t>
            </a:r>
            <a:r>
              <a:rPr lang="en-US" dirty="0" err="1" smtClean="0"/>
              <a:t>dayanum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865" y="4578690"/>
            <a:ext cx="1677201" cy="203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78" y="3297242"/>
            <a:ext cx="1710851" cy="2562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866" y="1614467"/>
            <a:ext cx="1677201" cy="2744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830" y="269745"/>
            <a:ext cx="1744499" cy="26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992" y="221088"/>
            <a:ext cx="4218344" cy="92298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Advantages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1365162"/>
            <a:ext cx="5409127" cy="4520484"/>
          </a:xfrm>
        </p:spPr>
        <p:txBody>
          <a:bodyPr>
            <a:normAutofit/>
          </a:bodyPr>
          <a:lstStyle/>
          <a:p>
            <a:r>
              <a:rPr lang="en-US" dirty="0" smtClean="0"/>
              <a:t>Warmth tolerance</a:t>
            </a:r>
          </a:p>
          <a:p>
            <a:r>
              <a:rPr lang="en-US" dirty="0" smtClean="0"/>
              <a:t>Free-flowering when kept warm</a:t>
            </a:r>
          </a:p>
          <a:p>
            <a:r>
              <a:rPr lang="en-US" dirty="0" smtClean="0"/>
              <a:t>Can bloom multiple times a year</a:t>
            </a:r>
          </a:p>
          <a:p>
            <a:r>
              <a:rPr lang="en-US" dirty="0" smtClean="0"/>
              <a:t>More flowers per inflorescence in some cases</a:t>
            </a:r>
            <a:endParaRPr lang="en-US" dirty="0"/>
          </a:p>
          <a:p>
            <a:r>
              <a:rPr lang="en-US" dirty="0" smtClean="0"/>
              <a:t>Many are fragrant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04580" y="221088"/>
            <a:ext cx="4890191" cy="922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Disadvantages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04580" y="1365162"/>
            <a:ext cx="5122012" cy="452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74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1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 flower</a:t>
            </a:r>
          </a:p>
          <a:p>
            <a:r>
              <a:rPr lang="en-US" dirty="0" smtClean="0"/>
              <a:t>Open segments</a:t>
            </a:r>
          </a:p>
          <a:p>
            <a:r>
              <a:rPr lang="en-US" dirty="0" smtClean="0"/>
              <a:t>Pendulous inflorescences</a:t>
            </a:r>
          </a:p>
        </p:txBody>
      </p:sp>
    </p:spTree>
    <p:extLst>
      <p:ext uri="{BB962C8B-B14F-4D97-AF65-F5344CB8AC3E}">
        <p14:creationId xmlns:p14="http://schemas.microsoft.com/office/powerpoint/2010/main" val="24692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894" y="0"/>
            <a:ext cx="7270637" cy="92298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</a:t>
            </a:r>
            <a:r>
              <a:rPr lang="en-US" sz="4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ensifolium</a:t>
            </a:r>
            <a:endParaRPr lang="en-US" sz="4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5" y="991978"/>
            <a:ext cx="5499278" cy="554649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most popular species in warm tolerating hybrids</a:t>
            </a:r>
          </a:p>
          <a:p>
            <a:r>
              <a:rPr lang="en-US" sz="2600" dirty="0" smtClean="0"/>
              <a:t>Petals </a:t>
            </a:r>
            <a:r>
              <a:rPr lang="en-US" sz="2600" dirty="0" err="1" smtClean="0"/>
              <a:t>porrect</a:t>
            </a:r>
            <a:r>
              <a:rPr lang="en-US" sz="2600" dirty="0" smtClean="0"/>
              <a:t> and curled-under lip. Lip spotted.</a:t>
            </a:r>
          </a:p>
          <a:p>
            <a:r>
              <a:rPr lang="en-US" sz="2600" dirty="0" smtClean="0"/>
              <a:t>Tremendous variation. Low land </a:t>
            </a:r>
            <a:r>
              <a:rPr lang="en-US" sz="2600" dirty="0" err="1" smtClean="0"/>
              <a:t>vs</a:t>
            </a:r>
            <a:r>
              <a:rPr lang="en-US" sz="2600" dirty="0" smtClean="0"/>
              <a:t> high land, not a boring species!</a:t>
            </a:r>
          </a:p>
          <a:p>
            <a:r>
              <a:rPr lang="en-US" sz="2600" dirty="0" smtClean="0"/>
              <a:t>Hybrids are often fragrant</a:t>
            </a:r>
            <a:r>
              <a:rPr lang="en-US" sz="2600" dirty="0"/>
              <a:t>, floriferous, tidy, capable of blooming both spring and fall. Reduced plant size, flower size, </a:t>
            </a:r>
            <a:r>
              <a:rPr lang="en-US" sz="2600" dirty="0" smtClean="0"/>
              <a:t>but also lower </a:t>
            </a:r>
            <a:r>
              <a:rPr lang="en-US" sz="2600" dirty="0"/>
              <a:t>flower count</a:t>
            </a:r>
            <a:r>
              <a:rPr lang="en-US" sz="2600" dirty="0" smtClean="0"/>
              <a:t>. Taking in color and to an extend, shape of the other parent</a:t>
            </a:r>
            <a:endParaRPr lang="en-US" sz="2600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755" r="9707"/>
          <a:stretch/>
        </p:blipFill>
        <p:spPr>
          <a:xfrm>
            <a:off x="9059444" y="3886432"/>
            <a:ext cx="2892573" cy="2885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444" y="991978"/>
            <a:ext cx="2892573" cy="291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141" t="-1" r="16479" b="16550"/>
          <a:stretch/>
        </p:blipFill>
        <p:spPr>
          <a:xfrm>
            <a:off x="6166871" y="3902743"/>
            <a:ext cx="2892573" cy="2869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213" y="992542"/>
            <a:ext cx="2893890" cy="29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-54083"/>
            <a:ext cx="9144000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Peter Pan (1957)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5" y="2058471"/>
            <a:ext cx="3061953" cy="4082603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53433" y="905808"/>
            <a:ext cx="5563673" cy="1081403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Cym</a:t>
            </a:r>
            <a:r>
              <a:rPr lang="en-US" sz="2600" dirty="0" smtClean="0"/>
              <a:t>. </a:t>
            </a:r>
            <a:r>
              <a:rPr lang="en-US" sz="2600" dirty="0" err="1" smtClean="0"/>
              <a:t>ensifolium</a:t>
            </a:r>
            <a:r>
              <a:rPr lang="en-US" sz="2600" dirty="0" smtClean="0"/>
              <a:t> x  </a:t>
            </a:r>
            <a:r>
              <a:rPr lang="en-US" sz="2600" dirty="0" err="1" smtClean="0"/>
              <a:t>Cym</a:t>
            </a:r>
            <a:r>
              <a:rPr lang="en-US" sz="2600" dirty="0" smtClean="0"/>
              <a:t>. </a:t>
            </a:r>
            <a:r>
              <a:rPr lang="en-US" sz="2600" dirty="0" err="1" smtClean="0"/>
              <a:t>Miretta</a:t>
            </a:r>
            <a:endParaRPr lang="en-US" sz="2600" dirty="0"/>
          </a:p>
          <a:p>
            <a:r>
              <a:rPr lang="en-US" sz="2600" dirty="0" smtClean="0"/>
              <a:t>162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1007 total progeny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756" y="2058470"/>
            <a:ext cx="3195913" cy="4082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669" y="2058469"/>
            <a:ext cx="5631177" cy="4082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0408" y="6190583"/>
            <a:ext cx="286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‘Bert’ HCC/AOS (1989)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4566" y="6195152"/>
            <a:ext cx="3267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Greensleeves</a:t>
            </a:r>
            <a:r>
              <a:rPr lang="en-US" dirty="0" smtClean="0"/>
              <a:t>’ HCC/AOS (1965) </a:t>
            </a:r>
          </a:p>
          <a:p>
            <a:r>
              <a:rPr lang="en-US" dirty="0" smtClean="0"/>
              <a:t>vs. 4N ‘</a:t>
            </a:r>
            <a:r>
              <a:rPr lang="en-US" dirty="0" err="1" smtClean="0"/>
              <a:t>Greensleeves</a:t>
            </a:r>
            <a:r>
              <a:rPr lang="en-US" dirty="0" smtClean="0"/>
              <a:t>’ 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92465" y="6190583"/>
            <a:ext cx="245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Demonette</a:t>
            </a:r>
            <a:r>
              <a:rPr lang="en-US" dirty="0" smtClean="0"/>
              <a:t>’ CCE (2018)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4930" t="37917" r="45422" b="3639"/>
          <a:stretch/>
        </p:blipFill>
        <p:spPr>
          <a:xfrm>
            <a:off x="5713981" y="2058467"/>
            <a:ext cx="1710856" cy="13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-54083"/>
            <a:ext cx="9144000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Golden Elf (1978)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232597" y="839353"/>
            <a:ext cx="5563673" cy="1081403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Cym</a:t>
            </a:r>
            <a:r>
              <a:rPr lang="en-US" sz="2600" dirty="0" smtClean="0"/>
              <a:t>. </a:t>
            </a:r>
            <a:r>
              <a:rPr lang="en-US" sz="2600" dirty="0" err="1" smtClean="0"/>
              <a:t>ensifolium</a:t>
            </a:r>
            <a:r>
              <a:rPr lang="en-US" sz="2600" dirty="0" smtClean="0"/>
              <a:t> x  </a:t>
            </a:r>
            <a:r>
              <a:rPr lang="en-US" sz="2600" dirty="0" err="1" smtClean="0"/>
              <a:t>Cym</a:t>
            </a:r>
            <a:r>
              <a:rPr lang="en-US" sz="2600" dirty="0" smtClean="0"/>
              <a:t>. Enid </a:t>
            </a:r>
            <a:r>
              <a:rPr lang="en-US" sz="2600" dirty="0" err="1" smtClean="0"/>
              <a:t>Haupt</a:t>
            </a:r>
            <a:endParaRPr lang="en-US" sz="2600" dirty="0"/>
          </a:p>
          <a:p>
            <a:r>
              <a:rPr lang="en-US" sz="2600" dirty="0" smtClean="0"/>
              <a:t>106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530 total progeny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194503" y="908764"/>
            <a:ext cx="5860121" cy="1081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74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1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15" y="2058472"/>
            <a:ext cx="5462789" cy="4097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479" y="6209647"/>
            <a:ext cx="267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Sundust</a:t>
            </a:r>
            <a:r>
              <a:rPr lang="en-US" dirty="0" smtClean="0"/>
              <a:t>’ HCC/AOS (1983)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504" y="2043749"/>
            <a:ext cx="5267692" cy="4111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2155" y="6209647"/>
            <a:ext cx="287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‘Machiavelli’ AM/AOS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15" y="-54083"/>
            <a:ext cx="10421389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Cymbidium </a:t>
            </a:r>
            <a:r>
              <a:rPr lang="en-US" sz="44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Kusuda</a:t>
            </a:r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Shining (1994)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117464" y="1213599"/>
            <a:ext cx="5563673" cy="48755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51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179 total progeny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63" t="18266" r="37165" b="62192"/>
          <a:stretch/>
        </p:blipFill>
        <p:spPr>
          <a:xfrm>
            <a:off x="199621" y="922984"/>
            <a:ext cx="5642341" cy="1487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39" y="2464714"/>
            <a:ext cx="2945293" cy="3927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3514" y="6337691"/>
            <a:ext cx="29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Geyserland</a:t>
            </a:r>
            <a:r>
              <a:rPr lang="en-US" dirty="0" smtClean="0"/>
              <a:t>’ HCC/AOS (2006)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15470" b="-271"/>
          <a:stretch/>
        </p:blipFill>
        <p:spPr>
          <a:xfrm>
            <a:off x="5954950" y="2308816"/>
            <a:ext cx="2623644" cy="2334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9129"/>
          <a:stretch/>
        </p:blipFill>
        <p:spPr>
          <a:xfrm>
            <a:off x="8578594" y="2308816"/>
            <a:ext cx="2820474" cy="2327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169" y="4642973"/>
            <a:ext cx="2710550" cy="2215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20055"/>
          <a:stretch/>
        </p:blipFill>
        <p:spPr>
          <a:xfrm>
            <a:off x="8612719" y="4636672"/>
            <a:ext cx="2786349" cy="22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15" y="-54083"/>
            <a:ext cx="10421389" cy="92298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Other second generations</a:t>
            </a:r>
            <a:endParaRPr lang="en-US" sz="44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950214"/>
            <a:ext cx="6183085" cy="113750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err="1" smtClean="0"/>
              <a:t>Cym</a:t>
            </a:r>
            <a:r>
              <a:rPr lang="en-US" sz="2600" dirty="0" smtClean="0"/>
              <a:t>. Rolling Stone (Peter Pan x Doris </a:t>
            </a:r>
            <a:r>
              <a:rPr lang="en-US" sz="2600" dirty="0" err="1" smtClean="0"/>
              <a:t>Aurea</a:t>
            </a:r>
            <a:r>
              <a:rPr lang="en-US" sz="2600" dirty="0" smtClean="0"/>
              <a:t>) (1986)</a:t>
            </a:r>
          </a:p>
          <a:p>
            <a:r>
              <a:rPr lang="en-US" sz="2600" dirty="0" smtClean="0"/>
              <a:t>26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227 total progeny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21144" y="950214"/>
            <a:ext cx="5629260" cy="1191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74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1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/>
              <a:t>Cym</a:t>
            </a:r>
            <a:r>
              <a:rPr lang="en-US" sz="2600" dirty="0" smtClean="0"/>
              <a:t>. Sue (Show Girl x Peter Pan) (1980)</a:t>
            </a:r>
          </a:p>
          <a:p>
            <a:r>
              <a:rPr lang="en-US" sz="2600" dirty="0" smtClean="0"/>
              <a:t>33 </a:t>
            </a:r>
            <a:r>
              <a:rPr lang="en-US" sz="2600" dirty="0" err="1" smtClean="0"/>
              <a:t>Offsprings</a:t>
            </a:r>
            <a:r>
              <a:rPr lang="en-US" sz="2600" dirty="0" smtClean="0"/>
              <a:t>, 115 total progeny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198" t="27675" r="9801" b="-281"/>
          <a:stretch/>
        </p:blipFill>
        <p:spPr>
          <a:xfrm>
            <a:off x="6435819" y="2436360"/>
            <a:ext cx="3004395" cy="3984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048"/>
          <a:stretch/>
        </p:blipFill>
        <p:spPr>
          <a:xfrm>
            <a:off x="9441831" y="2436360"/>
            <a:ext cx="2508573" cy="3984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345" t="640" r="19004" b="18598"/>
          <a:stretch/>
        </p:blipFill>
        <p:spPr>
          <a:xfrm>
            <a:off x="7861" y="2436360"/>
            <a:ext cx="2917371" cy="3984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9891" t="-211" r="20493" b="-1"/>
          <a:stretch/>
        </p:blipFill>
        <p:spPr>
          <a:xfrm>
            <a:off x="2925232" y="2936383"/>
            <a:ext cx="2854115" cy="30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shells nature presentation (widescreen).potx" id="{E6B84A40-AED6-4169-B416-9F411F9C11B8}" vid="{719C1255-A7E7-42CE-9EEC-76ECFA1A94CA}"/>
    </a:ext>
  </a:extLst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Colorful seashell collection</Template>
  <TotalTime>11327</TotalTime>
  <Words>885</Words>
  <Application>Microsoft Office PowerPoint</Application>
  <PresentationFormat>Widescreen</PresentationFormat>
  <Paragraphs>125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Cooper Black</vt:lpstr>
      <vt:lpstr>Corbel</vt:lpstr>
      <vt:lpstr>Freestyle Script</vt:lpstr>
      <vt:lpstr>Jokerman</vt:lpstr>
      <vt:lpstr>Seashells 16x9</vt:lpstr>
      <vt:lpstr>Warm-growing Cymbidium</vt:lpstr>
      <vt:lpstr>What is “warm-growing” Cym?</vt:lpstr>
      <vt:lpstr>The species involved</vt:lpstr>
      <vt:lpstr>Advantages</vt:lpstr>
      <vt:lpstr>Cymbidium ensifolium</vt:lpstr>
      <vt:lpstr>Cymbidium Peter Pan (1957)</vt:lpstr>
      <vt:lpstr>Cymbidium Golden Elf (1978)</vt:lpstr>
      <vt:lpstr>Cymbidium Kusuda Shining (1994)</vt:lpstr>
      <vt:lpstr>Other second generations</vt:lpstr>
      <vt:lpstr>Other second generations</vt:lpstr>
      <vt:lpstr>3rd generation onward</vt:lpstr>
      <vt:lpstr>Cymbidium sinense</vt:lpstr>
      <vt:lpstr>Cym. sinense hybrids</vt:lpstr>
      <vt:lpstr>Cymbidiums madidum</vt:lpstr>
      <vt:lpstr>Cymbidium Fifi (1964)</vt:lpstr>
      <vt:lpstr>Cymbidium Phar Lap (1986)</vt:lpstr>
      <vt:lpstr>PowerPoint Presentation</vt:lpstr>
      <vt:lpstr>Pendulous Cymbidium</vt:lpstr>
      <vt:lpstr>New breeding direction: Grammatocymbidiums</vt:lpstr>
      <vt:lpstr>Grammatocymbidiums</vt:lpstr>
      <vt:lpstr>Resource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red Cattleya</dc:title>
  <dc:creator>Vinh Du</dc:creator>
  <cp:lastModifiedBy>Vinh Du</cp:lastModifiedBy>
  <cp:revision>208</cp:revision>
  <dcterms:created xsi:type="dcterms:W3CDTF">2018-11-08T12:52:48Z</dcterms:created>
  <dcterms:modified xsi:type="dcterms:W3CDTF">2023-06-09T12:35:38Z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