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67" r:id="rId2"/>
    <p:sldId id="275" r:id="rId3"/>
    <p:sldId id="286" r:id="rId4"/>
    <p:sldId id="287" r:id="rId5"/>
    <p:sldId id="288" r:id="rId6"/>
    <p:sldId id="289" r:id="rId7"/>
    <p:sldId id="290" r:id="rId8"/>
    <p:sldId id="291" r:id="rId9"/>
    <p:sldId id="292" r:id="rId10"/>
    <p:sldId id="297" r:id="rId11"/>
    <p:sldId id="293" r:id="rId12"/>
    <p:sldId id="294" r:id="rId13"/>
    <p:sldId id="295" r:id="rId14"/>
    <p:sldId id="296" r:id="rId15"/>
    <p:sldId id="298" r:id="rId16"/>
    <p:sldId id="299" r:id="rId17"/>
    <p:sldId id="300" r:id="rId18"/>
    <p:sldId id="303" r:id="rId19"/>
    <p:sldId id="301" r:id="rId20"/>
    <p:sldId id="302" r:id="rId21"/>
    <p:sldId id="2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706" autoAdjust="0"/>
  </p:normalViewPr>
  <p:slideViewPr>
    <p:cSldViewPr snapToGrid="0">
      <p:cViewPr varScale="1">
        <p:scale>
          <a:sx n="74" d="100"/>
          <a:sy n="74" d="100"/>
        </p:scale>
        <p:origin x="576" y="72"/>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6/9/2023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6/9/2023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Closeup of colorful seashel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952" cy="4624183"/>
          </a:xfrm>
          <a:prstGeom prst="rect">
            <a:avLst/>
          </a:prstGeom>
        </p:spPr>
      </p:pic>
      <p:sp useBgFill="1">
        <p:nvSpPr>
          <p:cNvPr id="7" name="Rectangle 6"/>
          <p:cNvSpPr/>
          <p:nvPr/>
        </p:nvSpPr>
        <p:spPr bwMode="white">
          <a:xfrm>
            <a:off x="0" y="3074521"/>
            <a:ext cx="12201888" cy="3783479"/>
          </a:xfrm>
          <a:custGeom>
            <a:avLst/>
            <a:gdLst/>
            <a:ahLst/>
            <a:cxnLst/>
            <a:rect l="l" t="t" r="r" b="b"/>
            <a:pathLst>
              <a:path w="12201888" h="3783479">
                <a:moveTo>
                  <a:pt x="12201888" y="0"/>
                </a:moveTo>
                <a:cubicBezTo>
                  <a:pt x="12200429" y="1116741"/>
                  <a:pt x="12191467" y="2278498"/>
                  <a:pt x="12188825" y="3404540"/>
                </a:cubicBezTo>
                <a:lnTo>
                  <a:pt x="12188825" y="3554879"/>
                </a:lnTo>
                <a:lnTo>
                  <a:pt x="12188825" y="3690879"/>
                </a:lnTo>
                <a:lnTo>
                  <a:pt x="12188825" y="3707279"/>
                </a:lnTo>
                <a:lnTo>
                  <a:pt x="12188825" y="3783479"/>
                </a:lnTo>
                <a:lnTo>
                  <a:pt x="0" y="3783479"/>
                </a:lnTo>
                <a:lnTo>
                  <a:pt x="0" y="3707279"/>
                </a:lnTo>
                <a:lnTo>
                  <a:pt x="0" y="3554879"/>
                </a:lnTo>
                <a:lnTo>
                  <a:pt x="0" y="641399"/>
                </a:lnTo>
                <a:cubicBezTo>
                  <a:pt x="3601335" y="-419044"/>
                  <a:pt x="9102102" y="1605485"/>
                  <a:pt x="1220188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293814" y="3937321"/>
            <a:ext cx="9601200" cy="1625279"/>
          </a:xfrm>
        </p:spPr>
        <p:txBody>
          <a:bodyPr anchor="b">
            <a:normAutofit/>
          </a:bodyPr>
          <a:lstStyle>
            <a:lvl1pPr algn="l">
              <a:lnSpc>
                <a:spcPct val="80000"/>
              </a:lnSpc>
              <a:defRPr sz="6000"/>
            </a:lvl1pPr>
          </a:lstStyle>
          <a:p>
            <a:r>
              <a:rPr lang="en-US" smtClean="0"/>
              <a:t>Click to edit Master title style</a:t>
            </a:r>
            <a:endParaRPr/>
          </a:p>
        </p:txBody>
      </p:sp>
      <p:sp>
        <p:nvSpPr>
          <p:cNvPr id="3" name="Subtitle 2"/>
          <p:cNvSpPr>
            <a:spLocks noGrp="1"/>
          </p:cNvSpPr>
          <p:nvPr>
            <p:ph type="subTitle" idx="1" hasCustomPrompt="1"/>
          </p:nvPr>
        </p:nvSpPr>
        <p:spPr>
          <a:xfrm>
            <a:off x="1293814" y="5641975"/>
            <a:ext cx="9601200" cy="914100"/>
          </a:xfrm>
        </p:spPr>
        <p:txBody>
          <a:bodyPr>
            <a:normAutofit/>
          </a:bodyPr>
          <a:lstStyle>
            <a:lvl1pPr marL="0" indent="0" algn="l">
              <a:spcBef>
                <a:spcPts val="0"/>
              </a:spcBef>
              <a:buNone/>
              <a:defRPr sz="2800" cap="none"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E</a:t>
            </a:r>
            <a:r>
              <a:rPr dirty="0"/>
              <a:t>dit Master subtitle style</a:t>
            </a:r>
          </a:p>
        </p:txBody>
      </p:sp>
      <p:sp>
        <p:nvSpPr>
          <p:cNvPr id="10" name="Freeform 9"/>
          <p:cNvSpPr/>
          <p:nvPr/>
        </p:nvSpPr>
        <p:spPr>
          <a:xfrm rot="21388434">
            <a:off x="12235" y="2969834"/>
            <a:ext cx="12169907" cy="1238081"/>
          </a:xfrm>
          <a:custGeom>
            <a:avLst/>
            <a:gdLst/>
            <a:ahLst/>
            <a:cxnLst/>
            <a:rect l="l" t="t" r="r" b="b"/>
            <a:pathLst>
              <a:path w="12169907" h="1238081">
                <a:moveTo>
                  <a:pt x="2807331" y="101460"/>
                </a:moveTo>
                <a:cubicBezTo>
                  <a:pt x="6135545" y="328205"/>
                  <a:pt x="6673951" y="1596392"/>
                  <a:pt x="12165744" y="982579"/>
                </a:cubicBezTo>
                <a:lnTo>
                  <a:pt x="12160227" y="1072100"/>
                </a:lnTo>
                <a:cubicBezTo>
                  <a:pt x="5416860" y="1825439"/>
                  <a:pt x="6141899" y="-258272"/>
                  <a:pt x="0" y="232833"/>
                </a:cubicBezTo>
                <a:lnTo>
                  <a:pt x="5492" y="143708"/>
                </a:lnTo>
                <a:cubicBezTo>
                  <a:pt x="1145422" y="52200"/>
                  <a:pt x="2048826" y="49784"/>
                  <a:pt x="2807331" y="101460"/>
                </a:cubicBezTo>
                <a:close/>
                <a:moveTo>
                  <a:pt x="2811494" y="33894"/>
                </a:moveTo>
                <a:cubicBezTo>
                  <a:pt x="6139708" y="260639"/>
                  <a:pt x="6678114" y="1528826"/>
                  <a:pt x="12169907" y="915013"/>
                </a:cubicBezTo>
                <a:lnTo>
                  <a:pt x="12168059" y="945013"/>
                </a:lnTo>
                <a:cubicBezTo>
                  <a:pt x="5424692" y="1698351"/>
                  <a:pt x="6149730" y="-385359"/>
                  <a:pt x="7832" y="105746"/>
                </a:cubicBezTo>
                <a:lnTo>
                  <a:pt x="9656" y="76142"/>
                </a:lnTo>
                <a:cubicBezTo>
                  <a:pt x="1149586" y="-15366"/>
                  <a:pt x="2052990" y="-17782"/>
                  <a:pt x="2811494" y="33894"/>
                </a:cubicBezTo>
                <a:close/>
              </a:path>
            </a:pathLst>
          </a:custGeom>
          <a:gradFill>
            <a:gsLst>
              <a:gs pos="0">
                <a:schemeClr val="bg2">
                  <a:alpha val="90000"/>
                  <a:lumMod val="80000"/>
                  <a:lumOff val="20000"/>
                </a:schemeClr>
              </a:gs>
              <a:gs pos="18000">
                <a:schemeClr val="bg2">
                  <a:lumMod val="92000"/>
                </a:schemeClr>
              </a:gs>
              <a:gs pos="37000">
                <a:schemeClr val="bg2">
                  <a:alpha val="90000"/>
                  <a:lumMod val="91000"/>
                </a:schemeClr>
              </a:gs>
              <a:gs pos="100000">
                <a:schemeClr val="bg2">
                  <a:lumMod val="80000"/>
                  <a:lumOff val="20000"/>
                </a:schemeClr>
              </a:gs>
            </a:gsLst>
            <a:path path="shape">
              <a:fillToRect l="50000" t="50000" r="50000" b="50000"/>
            </a:path>
          </a:gradFill>
          <a:ln w="254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21388434">
            <a:off x="29672" y="2764068"/>
            <a:ext cx="12205856" cy="1559261"/>
          </a:xfrm>
          <a:custGeom>
            <a:avLst/>
            <a:gdLst/>
            <a:ahLst/>
            <a:cxnLst/>
            <a:rect l="l" t="t" r="r" b="b"/>
            <a:pathLst>
              <a:path w="12205856" h="1559261">
                <a:moveTo>
                  <a:pt x="12190266" y="1521455"/>
                </a:moveTo>
                <a:lnTo>
                  <a:pt x="12190701" y="1521482"/>
                </a:lnTo>
                <a:lnTo>
                  <a:pt x="12188851" y="1559261"/>
                </a:lnTo>
                <a:lnTo>
                  <a:pt x="12188416" y="1559245"/>
                </a:lnTo>
                <a:close/>
                <a:moveTo>
                  <a:pt x="12205856" y="208119"/>
                </a:moveTo>
                <a:lnTo>
                  <a:pt x="12203734" y="242562"/>
                </a:lnTo>
                <a:cubicBezTo>
                  <a:pt x="6796720" y="1874914"/>
                  <a:pt x="3447529" y="-395170"/>
                  <a:pt x="0" y="109344"/>
                </a:cubicBezTo>
                <a:lnTo>
                  <a:pt x="2124" y="74883"/>
                </a:lnTo>
                <a:cubicBezTo>
                  <a:pt x="3449654" y="-429611"/>
                  <a:pt x="6798843" y="1840472"/>
                  <a:pt x="12205856" y="208119"/>
                </a:cubicBezTo>
                <a:close/>
              </a:path>
            </a:pathLst>
          </a:custGeom>
          <a:gradFill>
            <a:gsLst>
              <a:gs pos="36000">
                <a:schemeClr val="bg2">
                  <a:alpha val="30000"/>
                  <a:lumMod val="0"/>
                  <a:lumOff val="100000"/>
                </a:schemeClr>
              </a:gs>
              <a:gs pos="100000">
                <a:schemeClr val="bg2">
                  <a:alpha val="48000"/>
                </a:schemeClr>
              </a:gs>
            </a:gsLst>
            <a:lin ang="27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2" name="Freeform 11"/>
          <p:cNvSpPr/>
          <p:nvPr/>
        </p:nvSpPr>
        <p:spPr>
          <a:xfrm rot="21388434">
            <a:off x="-4585" y="3108508"/>
            <a:ext cx="12215153" cy="1052652"/>
          </a:xfrm>
          <a:custGeom>
            <a:avLst/>
            <a:gdLst/>
            <a:ahLst/>
            <a:cxnLst/>
            <a:rect l="l" t="t" r="r" b="b"/>
            <a:pathLst>
              <a:path w="12215153" h="1052652">
                <a:moveTo>
                  <a:pt x="12199582" y="613499"/>
                </a:moveTo>
                <a:lnTo>
                  <a:pt x="12196535" y="662961"/>
                </a:lnTo>
                <a:cubicBezTo>
                  <a:pt x="8659170" y="1895884"/>
                  <a:pt x="3236150" y="-250863"/>
                  <a:pt x="0" y="412868"/>
                </a:cubicBezTo>
                <a:lnTo>
                  <a:pt x="3057" y="363268"/>
                </a:lnTo>
                <a:cubicBezTo>
                  <a:pt x="3239190" y="-300459"/>
                  <a:pt x="8662172" y="1846263"/>
                  <a:pt x="12199582" y="613499"/>
                </a:cubicBezTo>
                <a:close/>
                <a:moveTo>
                  <a:pt x="12208353" y="471141"/>
                </a:moveTo>
                <a:lnTo>
                  <a:pt x="12202868" y="560177"/>
                </a:lnTo>
                <a:cubicBezTo>
                  <a:pt x="8665592" y="1793383"/>
                  <a:pt x="3242519" y="-353436"/>
                  <a:pt x="6325" y="310230"/>
                </a:cubicBezTo>
                <a:lnTo>
                  <a:pt x="11827" y="220949"/>
                </a:lnTo>
                <a:cubicBezTo>
                  <a:pt x="3247993" y="-442711"/>
                  <a:pt x="8670998" y="1704066"/>
                  <a:pt x="12208353" y="471141"/>
                </a:cubicBezTo>
                <a:close/>
                <a:moveTo>
                  <a:pt x="12215153" y="360807"/>
                </a:moveTo>
                <a:lnTo>
                  <a:pt x="12212631" y="401743"/>
                </a:lnTo>
                <a:cubicBezTo>
                  <a:pt x="8696050" y="1669577"/>
                  <a:pt x="3274141" y="-472216"/>
                  <a:pt x="15523" y="160967"/>
                </a:cubicBezTo>
                <a:lnTo>
                  <a:pt x="18051" y="119938"/>
                </a:lnTo>
                <a:cubicBezTo>
                  <a:pt x="3276657" y="-513245"/>
                  <a:pt x="8698537" y="1628531"/>
                  <a:pt x="12215153" y="360807"/>
                </a:cubicBezTo>
                <a:close/>
              </a:path>
            </a:pathLst>
          </a:custGeom>
          <a:gradFill>
            <a:gsLst>
              <a:gs pos="36000">
                <a:schemeClr val="bg2">
                  <a:alpha val="47000"/>
                  <a:lumMod val="0"/>
                  <a:lumOff val="100000"/>
                </a:schemeClr>
              </a:gs>
              <a:gs pos="100000">
                <a:schemeClr val="bg2">
                  <a:alpha val="82000"/>
                  <a:lumMod val="87000"/>
                  <a:lumOff val="13000"/>
                </a:schemeClr>
              </a:gs>
            </a:gsLst>
            <a:path path="rect">
              <a:fillToRect l="100000" t="100000"/>
            </a:path>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1293814" y="1828801"/>
            <a:ext cx="9601198" cy="3962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6/9/2023</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dirty="0"/>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6/9/2023</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6/9/2023</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3813" y="1928553"/>
            <a:ext cx="9601200" cy="2262447"/>
          </a:xfrm>
        </p:spPr>
        <p:txBody>
          <a:bodyPr anchor="b">
            <a:normAutofit/>
          </a:bodyPr>
          <a:lstStyle>
            <a:lvl1pPr algn="l">
              <a:lnSpc>
                <a:spcPct val="80000"/>
              </a:lnSpc>
              <a:defRPr sz="5400" b="0"/>
            </a:lvl1pPr>
          </a:lstStyle>
          <a:p>
            <a:r>
              <a:rPr lang="en-US" smtClean="0"/>
              <a:t>Click to edit Master title style</a:t>
            </a:r>
            <a:endParaRPr/>
          </a:p>
        </p:txBody>
      </p:sp>
      <p:sp>
        <p:nvSpPr>
          <p:cNvPr id="3" name="Text Placeholder 2"/>
          <p:cNvSpPr>
            <a:spLocks noGrp="1"/>
          </p:cNvSpPr>
          <p:nvPr>
            <p:ph type="body" idx="1"/>
          </p:nvPr>
        </p:nvSpPr>
        <p:spPr>
          <a:xfrm>
            <a:off x="1293813" y="4267200"/>
            <a:ext cx="9601200" cy="934527"/>
          </a:xfrm>
        </p:spPr>
        <p:txBody>
          <a:bodyPr anchor="t">
            <a:normAutofit/>
          </a:bodyPr>
          <a:lstStyle>
            <a:lvl1pPr marL="0" indent="0" algn="l">
              <a:spcBef>
                <a:spcPts val="0"/>
              </a:spcBef>
              <a:buNone/>
              <a:defRPr sz="28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6/9/2023</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93813" y="1828800"/>
            <a:ext cx="4648199" cy="3962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250767" y="1828800"/>
            <a:ext cx="4648200" cy="3962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1DDA72D1-64D5-4552-ACDD-1CCE5F7F800D}" type="datetimeFigureOut">
              <a:rPr lang="en-US"/>
              <a:t>6/9/2023</a:t>
            </a:fld>
            <a:endParaRPr/>
          </a:p>
        </p:txBody>
      </p:sp>
      <p:sp>
        <p:nvSpPr>
          <p:cNvPr id="7" name="Slide Number Placeholder 6"/>
          <p:cNvSpPr>
            <a:spLocks noGrp="1"/>
          </p:cNvSpPr>
          <p:nvPr>
            <p:ph type="sldNum" sz="quarter" idx="12"/>
          </p:nvPr>
        </p:nvSpPr>
        <p:spPr/>
        <p:txBody>
          <a:bodyPr/>
          <a:lstStyle/>
          <a:p>
            <a:fld id="{0513F29E-967E-4B69-BEAA-E3504E43784D}" type="slidenum">
              <a:rPr/>
              <a:t>‹#›</a:t>
            </a:fld>
            <a:endParaRPr/>
          </a:p>
        </p:txBody>
      </p:sp>
    </p:spTree>
    <p:extLst>
      <p:ext uri="{BB962C8B-B14F-4D97-AF65-F5344CB8AC3E}">
        <p14:creationId xmlns:p14="http://schemas.microsoft.com/office/powerpoint/2010/main" val="354694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293813" y="1777042"/>
            <a:ext cx="4645152" cy="941716"/>
          </a:xfrm>
        </p:spPr>
        <p:txBody>
          <a:bodyPr anchor="ctr">
            <a:noAutofit/>
          </a:bodyPr>
          <a:lstStyle>
            <a:lvl1pPr marL="0" indent="0">
              <a:spcBef>
                <a:spcPts val="0"/>
              </a:spcBef>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3813" y="2781300"/>
            <a:ext cx="4645152" cy="3048000"/>
          </a:xfrm>
        </p:spPr>
        <p:txBody>
          <a:bodyPr>
            <a:normAutofit/>
          </a:bodyPr>
          <a:lstStyle>
            <a:lvl1pPr>
              <a:defRPr sz="2400"/>
            </a:lvl1pPr>
            <a:lvl2pPr>
              <a:defRPr sz="2000"/>
            </a:lvl2pPr>
            <a:lvl3pPr>
              <a:defRPr sz="1800"/>
            </a:lvl3pPr>
            <a:lvl4pPr>
              <a:defRPr sz="1600"/>
            </a:lvl4pPr>
            <a:lvl5pPr>
              <a:defRPr sz="1600"/>
            </a:lvl5pPr>
            <a:lvl6pPr marL="2103120">
              <a:defRPr sz="1600"/>
            </a:lvl6pPr>
            <a:lvl7pPr marL="2103120">
              <a:defRPr sz="1600"/>
            </a:lvl7pPr>
            <a:lvl8pPr marL="2103120">
              <a:defRPr sz="1600"/>
            </a:lvl8pPr>
            <a:lvl9pPr marL="210312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6249862" y="1777042"/>
            <a:ext cx="4645152" cy="941716"/>
          </a:xfrm>
        </p:spPr>
        <p:txBody>
          <a:bodyPr anchor="ctr">
            <a:noAutofit/>
          </a:bodyPr>
          <a:lstStyle>
            <a:lvl1pPr marL="0" indent="0">
              <a:spcBef>
                <a:spcPts val="0"/>
              </a:spcBef>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2" y="2781300"/>
            <a:ext cx="4645152" cy="3048000"/>
          </a:xfrm>
        </p:spPr>
        <p:txBody>
          <a:bodyPr>
            <a:normAutofit/>
          </a:bodyPr>
          <a:lstStyle>
            <a:lvl1pPr>
              <a:defRPr sz="2400"/>
            </a:lvl1pPr>
            <a:lvl2pPr>
              <a:defRPr sz="2000"/>
            </a:lvl2pPr>
            <a:lvl3pPr>
              <a:defRPr sz="1800"/>
            </a:lvl3pPr>
            <a:lvl4pPr>
              <a:defRPr sz="1600"/>
            </a:lvl4pPr>
            <a:lvl5pPr>
              <a:defRPr sz="1600"/>
            </a:lvl5pPr>
            <a:lvl6pPr marL="2103120">
              <a:defRPr sz="1600"/>
            </a:lvl6pPr>
            <a:lvl7pPr marL="2103120">
              <a:defRPr sz="1600"/>
            </a:lvl7pPr>
            <a:lvl8pPr marL="2103120">
              <a:defRPr sz="1600"/>
            </a:lvl8pPr>
            <a:lvl9pPr marL="210312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9E583DDF-CA54-461A-A486-592D2374C532}" type="datetimeFigureOut">
              <a:rPr lang="en-US"/>
              <a:t>6/9/2023</a:t>
            </a:fld>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9E583DDF-CA54-461A-A486-592D2374C532}" type="datetimeFigureOut">
              <a:rPr lang="en-US"/>
              <a:t>6/9/2023</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9E583DDF-CA54-461A-A486-592D2374C532}" type="datetimeFigureOut">
              <a:rPr lang="en-US"/>
              <a:t>6/9/2023</a:t>
            </a:fld>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13" y="533400"/>
            <a:ext cx="4572001" cy="2743199"/>
          </a:xfrm>
        </p:spPr>
        <p:txBody>
          <a:bodyPr anchor="b">
            <a:normAutofit/>
          </a:bodyPr>
          <a:lstStyle>
            <a:lvl1pPr>
              <a:lnSpc>
                <a:spcPct val="80000"/>
              </a:lnSpc>
              <a:defRPr sz="4000" b="0"/>
            </a:lvl1pPr>
          </a:lstStyle>
          <a:p>
            <a:r>
              <a:rPr lang="en-US" smtClean="0"/>
              <a:t>Click to edit Master title style</a:t>
            </a:r>
            <a:endParaRPr/>
          </a:p>
        </p:txBody>
      </p:sp>
      <p:sp>
        <p:nvSpPr>
          <p:cNvPr id="3" name="Content Placeholder 2"/>
          <p:cNvSpPr>
            <a:spLocks noGrp="1"/>
          </p:cNvSpPr>
          <p:nvPr>
            <p:ph idx="1"/>
          </p:nvPr>
        </p:nvSpPr>
        <p:spPr>
          <a:xfrm>
            <a:off x="5637213" y="533401"/>
            <a:ext cx="5943603" cy="5257800"/>
          </a:xfrm>
        </p:spPr>
        <p:txBody>
          <a:bodyPr>
            <a:normAutofit/>
          </a:bodyPr>
          <a:lstStyle>
            <a:lvl1pPr>
              <a:defRPr sz="2400"/>
            </a:lvl1pPr>
            <a:lvl2pPr>
              <a:defRPr sz="2000"/>
            </a:lvl2pPr>
            <a:lvl3pPr>
              <a:defRPr sz="18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08013" y="3429000"/>
            <a:ext cx="4572000" cy="2362199"/>
          </a:xfrm>
        </p:spPr>
        <p:txBody>
          <a:bodyPr>
            <a:normAutofit/>
          </a:bodyPr>
          <a:lstStyle>
            <a:lvl1pPr marL="0" indent="0">
              <a:lnSpc>
                <a:spcPct val="110000"/>
              </a:lnSpc>
              <a:spcBef>
                <a:spcPts val="18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6/9/2023</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09050" y="533401"/>
            <a:ext cx="4573192" cy="2743199"/>
          </a:xfrm>
        </p:spPr>
        <p:txBody>
          <a:bodyPr anchor="b">
            <a:normAutofit/>
          </a:bodyPr>
          <a:lstStyle>
            <a:lvl1pPr algn="l">
              <a:lnSpc>
                <a:spcPct val="80000"/>
              </a:lnSpc>
              <a:defRPr sz="4000" b="0" i="0" baseline="0">
                <a:solidFill>
                  <a:schemeClr val="accent1"/>
                </a:solidFill>
              </a:defRPr>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3"/>
            <a:ext cx="6553318" cy="6004510"/>
          </a:xfrm>
          <a:custGeom>
            <a:avLst/>
            <a:gdLst/>
            <a:ahLst/>
            <a:cxnLst/>
            <a:rect l="l" t="t" r="r" b="b"/>
            <a:pathLst>
              <a:path w="6551611" h="6004510">
                <a:moveTo>
                  <a:pt x="0" y="0"/>
                </a:moveTo>
                <a:lnTo>
                  <a:pt x="6551611" y="0"/>
                </a:lnTo>
                <a:lnTo>
                  <a:pt x="6551611" y="6004510"/>
                </a:lnTo>
                <a:cubicBezTo>
                  <a:pt x="4321482" y="5960049"/>
                  <a:pt x="2628293" y="5340418"/>
                  <a:pt x="0" y="5768658"/>
                </a:cubicBezTo>
                <a:close/>
              </a:path>
            </a:pathLst>
          </a:custGeom>
          <a:solidFill>
            <a:schemeClr val="bg2">
              <a:lumMod val="90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009049" y="3429001"/>
            <a:ext cx="4573191" cy="2362199"/>
          </a:xfrm>
        </p:spPr>
        <p:txBody>
          <a:bodyPr>
            <a:normAutofit/>
          </a:bodyPr>
          <a:lstStyle>
            <a:lvl1pPr marL="0" indent="0">
              <a:lnSpc>
                <a:spcPct val="110000"/>
              </a:lnSpc>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03F41C87-7AD9-4845-A077-840E4A0F3F06}" type="datetimeFigureOut">
              <a:rPr lang="en-US"/>
              <a:pPr/>
              <a:t>6/9/2023</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06303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4585" y="5374939"/>
            <a:ext cx="12240113" cy="1559261"/>
            <a:chOff x="-4585" y="2764068"/>
            <a:chExt cx="12240113" cy="1559261"/>
          </a:xfrm>
        </p:grpSpPr>
        <p:sp>
          <p:nvSpPr>
            <p:cNvPr id="9" name="Freeform 8"/>
            <p:cNvSpPr/>
            <p:nvPr/>
          </p:nvSpPr>
          <p:spPr>
            <a:xfrm rot="21388434">
              <a:off x="12235" y="2982534"/>
              <a:ext cx="12169907" cy="1238081"/>
            </a:xfrm>
            <a:custGeom>
              <a:avLst/>
              <a:gdLst/>
              <a:ahLst/>
              <a:cxnLst/>
              <a:rect l="l" t="t" r="r" b="b"/>
              <a:pathLst>
                <a:path w="12169907" h="1238081">
                  <a:moveTo>
                    <a:pt x="2807331" y="101460"/>
                  </a:moveTo>
                  <a:cubicBezTo>
                    <a:pt x="6135545" y="328205"/>
                    <a:pt x="6673951" y="1596392"/>
                    <a:pt x="12165744" y="982579"/>
                  </a:cubicBezTo>
                  <a:lnTo>
                    <a:pt x="12160227" y="1072100"/>
                  </a:lnTo>
                  <a:cubicBezTo>
                    <a:pt x="5416860" y="1825439"/>
                    <a:pt x="6141899" y="-258272"/>
                    <a:pt x="0" y="232833"/>
                  </a:cubicBezTo>
                  <a:lnTo>
                    <a:pt x="5492" y="143708"/>
                  </a:lnTo>
                  <a:cubicBezTo>
                    <a:pt x="1145422" y="52200"/>
                    <a:pt x="2048826" y="49784"/>
                    <a:pt x="2807331" y="101460"/>
                  </a:cubicBezTo>
                  <a:close/>
                  <a:moveTo>
                    <a:pt x="2811494" y="33894"/>
                  </a:moveTo>
                  <a:cubicBezTo>
                    <a:pt x="6139708" y="260639"/>
                    <a:pt x="6678114" y="1528826"/>
                    <a:pt x="12169907" y="915013"/>
                  </a:cubicBezTo>
                  <a:lnTo>
                    <a:pt x="12168059" y="945013"/>
                  </a:lnTo>
                  <a:cubicBezTo>
                    <a:pt x="5424692" y="1698351"/>
                    <a:pt x="6149730" y="-385359"/>
                    <a:pt x="7832" y="105746"/>
                  </a:cubicBezTo>
                  <a:lnTo>
                    <a:pt x="9656" y="76142"/>
                  </a:lnTo>
                  <a:cubicBezTo>
                    <a:pt x="1149586" y="-15366"/>
                    <a:pt x="2052990" y="-17782"/>
                    <a:pt x="2811494" y="33894"/>
                  </a:cubicBezTo>
                  <a:close/>
                </a:path>
              </a:pathLst>
            </a:custGeom>
            <a:gradFill>
              <a:gsLst>
                <a:gs pos="0">
                  <a:schemeClr val="bg2">
                    <a:alpha val="90000"/>
                    <a:lumMod val="80000"/>
                    <a:lumOff val="20000"/>
                  </a:schemeClr>
                </a:gs>
                <a:gs pos="18000">
                  <a:schemeClr val="bg2">
                    <a:lumMod val="92000"/>
                  </a:schemeClr>
                </a:gs>
                <a:gs pos="37000">
                  <a:schemeClr val="bg2">
                    <a:alpha val="90000"/>
                    <a:lumMod val="91000"/>
                  </a:schemeClr>
                </a:gs>
                <a:gs pos="100000">
                  <a:schemeClr val="bg2">
                    <a:lumMod val="80000"/>
                    <a:lumOff val="20000"/>
                  </a:schemeClr>
                </a:gs>
              </a:gsLst>
              <a:path path="shape">
                <a:fillToRect l="50000" t="50000" r="50000" b="50000"/>
              </a:path>
            </a:gradFill>
            <a:ln w="254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0" name="Freeform 9"/>
            <p:cNvSpPr/>
            <p:nvPr/>
          </p:nvSpPr>
          <p:spPr>
            <a:xfrm rot="21388434">
              <a:off x="29672" y="2764068"/>
              <a:ext cx="12205856" cy="1559261"/>
            </a:xfrm>
            <a:custGeom>
              <a:avLst/>
              <a:gdLst/>
              <a:ahLst/>
              <a:cxnLst/>
              <a:rect l="l" t="t" r="r" b="b"/>
              <a:pathLst>
                <a:path w="12205856" h="1559261">
                  <a:moveTo>
                    <a:pt x="12190266" y="1521455"/>
                  </a:moveTo>
                  <a:lnTo>
                    <a:pt x="12190701" y="1521482"/>
                  </a:lnTo>
                  <a:lnTo>
                    <a:pt x="12188851" y="1559261"/>
                  </a:lnTo>
                  <a:lnTo>
                    <a:pt x="12188416" y="1559245"/>
                  </a:lnTo>
                  <a:close/>
                  <a:moveTo>
                    <a:pt x="12205856" y="208119"/>
                  </a:moveTo>
                  <a:lnTo>
                    <a:pt x="12203734" y="242562"/>
                  </a:lnTo>
                  <a:cubicBezTo>
                    <a:pt x="6796720" y="1874914"/>
                    <a:pt x="3447529" y="-395170"/>
                    <a:pt x="0" y="109344"/>
                  </a:cubicBezTo>
                  <a:lnTo>
                    <a:pt x="2124" y="74883"/>
                  </a:lnTo>
                  <a:cubicBezTo>
                    <a:pt x="3449654" y="-429611"/>
                    <a:pt x="6798843" y="1840472"/>
                    <a:pt x="12205856" y="208119"/>
                  </a:cubicBezTo>
                  <a:close/>
                </a:path>
              </a:pathLst>
            </a:custGeom>
            <a:gradFill>
              <a:gsLst>
                <a:gs pos="36000">
                  <a:schemeClr val="bg2">
                    <a:alpha val="30000"/>
                    <a:lumMod val="0"/>
                    <a:lumOff val="100000"/>
                  </a:schemeClr>
                </a:gs>
                <a:gs pos="100000">
                  <a:schemeClr val="bg2">
                    <a:alpha val="48000"/>
                  </a:schemeClr>
                </a:gs>
              </a:gsLst>
              <a:lin ang="27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21388434">
              <a:off x="-4585" y="3108508"/>
              <a:ext cx="12215153" cy="1052652"/>
            </a:xfrm>
            <a:custGeom>
              <a:avLst/>
              <a:gdLst/>
              <a:ahLst/>
              <a:cxnLst/>
              <a:rect l="l" t="t" r="r" b="b"/>
              <a:pathLst>
                <a:path w="12215153" h="1052652">
                  <a:moveTo>
                    <a:pt x="12199582" y="613499"/>
                  </a:moveTo>
                  <a:lnTo>
                    <a:pt x="12196535" y="662961"/>
                  </a:lnTo>
                  <a:cubicBezTo>
                    <a:pt x="8659170" y="1895884"/>
                    <a:pt x="3236150" y="-250863"/>
                    <a:pt x="0" y="412868"/>
                  </a:cubicBezTo>
                  <a:lnTo>
                    <a:pt x="3057" y="363268"/>
                  </a:lnTo>
                  <a:cubicBezTo>
                    <a:pt x="3239190" y="-300459"/>
                    <a:pt x="8662172" y="1846263"/>
                    <a:pt x="12199582" y="613499"/>
                  </a:cubicBezTo>
                  <a:close/>
                  <a:moveTo>
                    <a:pt x="12208353" y="471141"/>
                  </a:moveTo>
                  <a:lnTo>
                    <a:pt x="12202868" y="560177"/>
                  </a:lnTo>
                  <a:cubicBezTo>
                    <a:pt x="8665592" y="1793383"/>
                    <a:pt x="3242519" y="-353436"/>
                    <a:pt x="6325" y="310230"/>
                  </a:cubicBezTo>
                  <a:lnTo>
                    <a:pt x="11827" y="220949"/>
                  </a:lnTo>
                  <a:cubicBezTo>
                    <a:pt x="3247993" y="-442711"/>
                    <a:pt x="8670998" y="1704066"/>
                    <a:pt x="12208353" y="471141"/>
                  </a:cubicBezTo>
                  <a:close/>
                  <a:moveTo>
                    <a:pt x="12215153" y="360807"/>
                  </a:moveTo>
                  <a:lnTo>
                    <a:pt x="12212631" y="401743"/>
                  </a:lnTo>
                  <a:cubicBezTo>
                    <a:pt x="8696050" y="1669577"/>
                    <a:pt x="3274141" y="-472216"/>
                    <a:pt x="15523" y="160967"/>
                  </a:cubicBezTo>
                  <a:lnTo>
                    <a:pt x="18051" y="119938"/>
                  </a:lnTo>
                  <a:cubicBezTo>
                    <a:pt x="3276657" y="-513245"/>
                    <a:pt x="8698537" y="1628531"/>
                    <a:pt x="12215153" y="360807"/>
                  </a:cubicBezTo>
                  <a:close/>
                </a:path>
              </a:pathLst>
            </a:custGeom>
            <a:gradFill>
              <a:gsLst>
                <a:gs pos="36000">
                  <a:schemeClr val="bg2">
                    <a:alpha val="47000"/>
                    <a:lumMod val="0"/>
                    <a:lumOff val="100000"/>
                  </a:schemeClr>
                </a:gs>
                <a:gs pos="100000">
                  <a:schemeClr val="bg2">
                    <a:alpha val="82000"/>
                    <a:lumMod val="87000"/>
                    <a:lumOff val="13000"/>
                  </a:schemeClr>
                </a:gs>
              </a:gsLst>
              <a:path path="rect">
                <a:fillToRect l="100000" t="100000"/>
              </a:path>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Placeholder 1"/>
          <p:cNvSpPr>
            <a:spLocks noGrp="1"/>
          </p:cNvSpPr>
          <p:nvPr>
            <p:ph type="title"/>
          </p:nvPr>
        </p:nvSpPr>
        <p:spPr>
          <a:xfrm>
            <a:off x="1293813" y="304800"/>
            <a:ext cx="9601200" cy="1219200"/>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293814" y="1828801"/>
            <a:ext cx="9601198" cy="3962400"/>
          </a:xfrm>
          <a:prstGeom prst="rect">
            <a:avLst/>
          </a:prstGeom>
        </p:spPr>
        <p:txBody>
          <a:bodyPr vert="horz" lIns="91440" tIns="45720" rIns="91440" bIns="45720" rtlCol="0">
            <a:normAutofit/>
          </a:bodyPr>
          <a:lstStyle/>
          <a:p>
            <a:pPr lvl="0"/>
            <a:r>
              <a:rPr lang="en-US" dirty="0"/>
              <a:t>E</a:t>
            </a:r>
            <a:r>
              <a:rPr dirty="0"/>
              <a:t>dit Master text styles</a:t>
            </a:r>
          </a:p>
          <a:p>
            <a:pPr lvl="1"/>
            <a:r>
              <a:rPr dirty="0"/>
              <a:t>Second level</a:t>
            </a:r>
          </a:p>
          <a:p>
            <a:pPr lvl="2"/>
            <a:r>
              <a:rPr dirty="0"/>
              <a:t>Third level</a:t>
            </a:r>
          </a:p>
          <a:p>
            <a:pPr lvl="3"/>
            <a:r>
              <a:rPr dirty="0"/>
              <a:t>Fourth level</a:t>
            </a:r>
          </a:p>
          <a:p>
            <a:pPr lvl="4"/>
            <a:r>
              <a:rPr dirty="0"/>
              <a:t>Fifth level</a:t>
            </a:r>
          </a:p>
        </p:txBody>
      </p:sp>
      <p:sp>
        <p:nvSpPr>
          <p:cNvPr id="5" name="Footer Placeholder 4"/>
          <p:cNvSpPr>
            <a:spLocks noGrp="1"/>
          </p:cNvSpPr>
          <p:nvPr>
            <p:ph type="ftr" sz="quarter" idx="3"/>
          </p:nvPr>
        </p:nvSpPr>
        <p:spPr>
          <a:xfrm>
            <a:off x="1299152" y="6400800"/>
            <a:ext cx="5954835" cy="276228"/>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7989510" y="6400800"/>
            <a:ext cx="1548660" cy="276228"/>
          </a:xfrm>
          <a:prstGeom prst="rect">
            <a:avLst/>
          </a:prstGeom>
        </p:spPr>
        <p:txBody>
          <a:bodyPr vert="horz" lIns="91440" tIns="45720" rIns="91440" bIns="45720" rtlCol="0" anchor="ctr"/>
          <a:lstStyle>
            <a:lvl1pPr algn="r">
              <a:defRPr sz="1100">
                <a:solidFill>
                  <a:schemeClr val="tx1"/>
                </a:solidFill>
              </a:defRPr>
            </a:lvl1pPr>
          </a:lstStyle>
          <a:p>
            <a:fld id="{9E583DDF-CA54-461A-A486-592D2374C532}" type="datetimeFigureOut">
              <a:rPr lang="en-US" smtClean="0"/>
              <a:pPr/>
              <a:t>6/9/2023</a:t>
            </a:fld>
            <a:endParaRPr lang="en-US"/>
          </a:p>
        </p:txBody>
      </p:sp>
      <p:sp>
        <p:nvSpPr>
          <p:cNvPr id="6" name="Slide Number Placeholder 5"/>
          <p:cNvSpPr>
            <a:spLocks noGrp="1"/>
          </p:cNvSpPr>
          <p:nvPr>
            <p:ph type="sldNum" sz="quarter" idx="4"/>
          </p:nvPr>
        </p:nvSpPr>
        <p:spPr>
          <a:xfrm>
            <a:off x="9818310" y="6400800"/>
            <a:ext cx="1066802" cy="276228"/>
          </a:xfrm>
          <a:prstGeom prst="rect">
            <a:avLst/>
          </a:prstGeom>
        </p:spPr>
        <p:txBody>
          <a:bodyPr vert="horz" lIns="91440" tIns="45720" rIns="91440" bIns="45720" rtlCol="0" anchor="ctr"/>
          <a:lstStyle>
            <a:lvl1pPr algn="r">
              <a:defRPr sz="1100">
                <a:solidFill>
                  <a:schemeClr val="tx1"/>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53" r:id="rId5"/>
    <p:sldLayoutId id="2147483654" r:id="rId6"/>
    <p:sldLayoutId id="2147483655" r:id="rId7"/>
    <p:sldLayoutId id="2147483656" r:id="rId8"/>
    <p:sldLayoutId id="2147483663"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4000" kern="1200">
          <a:solidFill>
            <a:schemeClr val="accent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8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SzPct val="80000"/>
        <a:buFont typeface="Arial" pitchFamily="34" charset="0"/>
        <a:buChar char="•"/>
        <a:defRPr sz="2400" kern="1200">
          <a:solidFill>
            <a:schemeClr val="tx1"/>
          </a:solidFill>
          <a:latin typeface="+mn-lt"/>
          <a:ea typeface="+mn-ea"/>
          <a:cs typeface="+mn-cs"/>
        </a:defRPr>
      </a:lvl2pPr>
      <a:lvl3pPr marL="118872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3pPr>
      <a:lvl4pPr marL="16459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4pPr>
      <a:lvl5pPr marL="21031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5pPr>
      <a:lvl6pPr marL="25603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6pPr>
      <a:lvl7pPr marL="30175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34747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8pPr>
      <a:lvl9pPr marL="39319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hyperlink" Target="http://www.orchidpeopleofhawaii.com/warm.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189" y="3937321"/>
            <a:ext cx="10264462" cy="1625279"/>
          </a:xfrm>
        </p:spPr>
        <p:txBody>
          <a:bodyPr/>
          <a:lstStyle/>
          <a:p>
            <a:r>
              <a:rPr lang="en-US" dirty="0" smtClean="0">
                <a:solidFill>
                  <a:srgbClr val="C00000"/>
                </a:solidFill>
                <a:latin typeface="Jokerman" panose="04090605060D06020702" pitchFamily="82" charset="0"/>
              </a:rPr>
              <a:t>Warm-growing Cymbidium</a:t>
            </a:r>
            <a:endParaRPr lang="en-US" dirty="0">
              <a:solidFill>
                <a:srgbClr val="C00000"/>
              </a:solidFill>
              <a:latin typeface="Jokerman" panose="04090605060D06020702" pitchFamily="82" charset="0"/>
            </a:endParaRPr>
          </a:p>
        </p:txBody>
      </p:sp>
      <p:sp>
        <p:nvSpPr>
          <p:cNvPr id="4" name="Subtitle 3"/>
          <p:cNvSpPr>
            <a:spLocks noGrp="1"/>
          </p:cNvSpPr>
          <p:nvPr>
            <p:ph type="subTitle" idx="1"/>
          </p:nvPr>
        </p:nvSpPr>
        <p:spPr/>
        <p:txBody>
          <a:bodyPr>
            <a:normAutofit/>
          </a:bodyPr>
          <a:lstStyle/>
          <a:p>
            <a:pPr algn="r"/>
            <a:r>
              <a:rPr lang="en-US" sz="4000" dirty="0" smtClean="0">
                <a:solidFill>
                  <a:schemeClr val="accent1">
                    <a:lumMod val="50000"/>
                  </a:schemeClr>
                </a:solidFill>
                <a:latin typeface="Freestyle Script" panose="030804020302050B0404" pitchFamily="66" charset="0"/>
              </a:rPr>
              <a:t>A presentation by </a:t>
            </a:r>
            <a:r>
              <a:rPr lang="en-US" sz="4000" dirty="0" err="1" smtClean="0">
                <a:solidFill>
                  <a:schemeClr val="accent1">
                    <a:lumMod val="50000"/>
                  </a:schemeClr>
                </a:solidFill>
                <a:latin typeface="Freestyle Script" panose="030804020302050B0404" pitchFamily="66" charset="0"/>
              </a:rPr>
              <a:t>Vee</a:t>
            </a:r>
            <a:r>
              <a:rPr lang="en-US" sz="4000" dirty="0" smtClean="0">
                <a:solidFill>
                  <a:schemeClr val="accent1">
                    <a:lumMod val="50000"/>
                  </a:schemeClr>
                </a:solidFill>
                <a:latin typeface="Freestyle Script" panose="030804020302050B0404" pitchFamily="66" charset="0"/>
              </a:rPr>
              <a:t> Du</a:t>
            </a:r>
            <a:endParaRPr lang="en-US" sz="4000" dirty="0">
              <a:solidFill>
                <a:schemeClr val="accent1">
                  <a:lumMod val="50000"/>
                </a:schemeClr>
              </a:solidFill>
              <a:latin typeface="Freestyle Script" panose="030804020302050B0404" pitchFamily="66" charset="0"/>
            </a:endParaRPr>
          </a:p>
        </p:txBody>
      </p:sp>
    </p:spTree>
    <p:extLst>
      <p:ext uri="{BB962C8B-B14F-4D97-AF65-F5344CB8AC3E}">
        <p14:creationId xmlns:p14="http://schemas.microsoft.com/office/powerpoint/2010/main" val="5471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715" y="-54083"/>
            <a:ext cx="10421389" cy="922986"/>
          </a:xfrm>
        </p:spPr>
        <p:txBody>
          <a:bodyPr>
            <a:noAutofit/>
          </a:bodyPr>
          <a:lstStyle/>
          <a:p>
            <a:pPr algn="ctr"/>
            <a:r>
              <a:rPr lang="en-US" sz="4400" dirty="0" smtClean="0">
                <a:solidFill>
                  <a:srgbClr val="C00000"/>
                </a:solidFill>
                <a:latin typeface="Cooper Black" panose="0208090404030B020404" pitchFamily="18" charset="0"/>
              </a:rPr>
              <a:t>Other second generations</a:t>
            </a:r>
            <a:endParaRPr lang="en-US" sz="4400" dirty="0">
              <a:solidFill>
                <a:srgbClr val="C00000"/>
              </a:solidFill>
              <a:latin typeface="Cooper Black" panose="0208090404030B020404" pitchFamily="18" charset="0"/>
            </a:endParaRPr>
          </a:p>
        </p:txBody>
      </p:sp>
      <p:pic>
        <p:nvPicPr>
          <p:cNvPr id="4" name="Picture 3"/>
          <p:cNvPicPr>
            <a:picLocks noChangeAspect="1"/>
          </p:cNvPicPr>
          <p:nvPr/>
        </p:nvPicPr>
        <p:blipFill>
          <a:blip r:embed="rId2"/>
          <a:stretch>
            <a:fillRect/>
          </a:stretch>
        </p:blipFill>
        <p:spPr>
          <a:xfrm>
            <a:off x="419865" y="1774336"/>
            <a:ext cx="6087090" cy="4279985"/>
          </a:xfrm>
          <a:prstGeom prst="rect">
            <a:avLst/>
          </a:prstGeom>
        </p:spPr>
      </p:pic>
      <p:pic>
        <p:nvPicPr>
          <p:cNvPr id="10" name="Picture 9"/>
          <p:cNvPicPr>
            <a:picLocks noChangeAspect="1"/>
          </p:cNvPicPr>
          <p:nvPr/>
        </p:nvPicPr>
        <p:blipFill>
          <a:blip r:embed="rId3"/>
          <a:stretch>
            <a:fillRect/>
          </a:stretch>
        </p:blipFill>
        <p:spPr>
          <a:xfrm>
            <a:off x="7420083" y="940835"/>
            <a:ext cx="3733019" cy="4963571"/>
          </a:xfrm>
          <a:prstGeom prst="rect">
            <a:avLst/>
          </a:prstGeom>
        </p:spPr>
      </p:pic>
      <p:sp>
        <p:nvSpPr>
          <p:cNvPr id="16" name="TextBox 15"/>
          <p:cNvSpPr txBox="1"/>
          <p:nvPr/>
        </p:nvSpPr>
        <p:spPr>
          <a:xfrm>
            <a:off x="651197" y="1128005"/>
            <a:ext cx="5624425" cy="646331"/>
          </a:xfrm>
          <a:prstGeom prst="rect">
            <a:avLst/>
          </a:prstGeom>
          <a:noFill/>
        </p:spPr>
        <p:txBody>
          <a:bodyPr wrap="none" rtlCol="0">
            <a:spAutoFit/>
          </a:bodyPr>
          <a:lstStyle/>
          <a:p>
            <a:pPr algn="ctr"/>
            <a:r>
              <a:rPr lang="en-US" dirty="0"/>
              <a:t>Cym. Milton Carpenter (Golden Elf x Via </a:t>
            </a:r>
            <a:r>
              <a:rPr lang="en-US" dirty="0" err="1"/>
              <a:t>Ambarino</a:t>
            </a:r>
            <a:r>
              <a:rPr lang="en-US" dirty="0"/>
              <a:t>) (1992)</a:t>
            </a:r>
          </a:p>
          <a:p>
            <a:pPr algn="ctr"/>
            <a:r>
              <a:rPr lang="en-US" dirty="0"/>
              <a:t>‘ Florida Sunshine’ AM/AOS 87pts (2021)</a:t>
            </a:r>
          </a:p>
        </p:txBody>
      </p:sp>
      <p:sp>
        <p:nvSpPr>
          <p:cNvPr id="18" name="TextBox 17"/>
          <p:cNvSpPr txBox="1"/>
          <p:nvPr/>
        </p:nvSpPr>
        <p:spPr>
          <a:xfrm>
            <a:off x="6459681" y="5904406"/>
            <a:ext cx="5653825" cy="923330"/>
          </a:xfrm>
          <a:prstGeom prst="rect">
            <a:avLst/>
          </a:prstGeom>
          <a:noFill/>
        </p:spPr>
        <p:txBody>
          <a:bodyPr wrap="square" rtlCol="0">
            <a:spAutoFit/>
          </a:bodyPr>
          <a:lstStyle/>
          <a:p>
            <a:pPr algn="ctr"/>
            <a:r>
              <a:rPr lang="en-US" dirty="0"/>
              <a:t>Cym. Reverend Miriam </a:t>
            </a:r>
            <a:r>
              <a:rPr lang="en-US" dirty="0" err="1" smtClean="0"/>
              <a:t>Dulaney</a:t>
            </a:r>
            <a:endParaRPr lang="en-US" dirty="0" smtClean="0"/>
          </a:p>
          <a:p>
            <a:pPr algn="ctr"/>
            <a:r>
              <a:rPr lang="en-US" dirty="0" smtClean="0"/>
              <a:t>((</a:t>
            </a:r>
            <a:r>
              <a:rPr lang="en-US" dirty="0" err="1"/>
              <a:t>sanderae</a:t>
            </a:r>
            <a:r>
              <a:rPr lang="en-US" dirty="0"/>
              <a:t> x </a:t>
            </a:r>
            <a:r>
              <a:rPr lang="en-US" dirty="0" err="1"/>
              <a:t>ensifolium</a:t>
            </a:r>
            <a:r>
              <a:rPr lang="en-US" dirty="0"/>
              <a:t>) x Candy Floss) (1996</a:t>
            </a:r>
            <a:r>
              <a:rPr lang="en-US" dirty="0" smtClean="0"/>
              <a:t>)</a:t>
            </a:r>
          </a:p>
          <a:p>
            <a:pPr algn="ctr"/>
            <a:r>
              <a:rPr lang="en-US" dirty="0" smtClean="0"/>
              <a:t> </a:t>
            </a:r>
            <a:r>
              <a:rPr lang="en-US" dirty="0"/>
              <a:t>‘Prayer Warrior’</a:t>
            </a:r>
          </a:p>
        </p:txBody>
      </p:sp>
    </p:spTree>
    <p:extLst>
      <p:ext uri="{BB962C8B-B14F-4D97-AF65-F5344CB8AC3E}">
        <p14:creationId xmlns:p14="http://schemas.microsoft.com/office/powerpoint/2010/main" val="29743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045" y="-177980"/>
            <a:ext cx="10421389" cy="922986"/>
          </a:xfrm>
        </p:spPr>
        <p:txBody>
          <a:bodyPr>
            <a:noAutofit/>
          </a:bodyPr>
          <a:lstStyle/>
          <a:p>
            <a:pPr algn="ctr"/>
            <a:r>
              <a:rPr lang="en-US" sz="4400" dirty="0" smtClean="0">
                <a:solidFill>
                  <a:srgbClr val="C00000"/>
                </a:solidFill>
                <a:latin typeface="Cooper Black" panose="0208090404030B020404" pitchFamily="18" charset="0"/>
              </a:rPr>
              <a:t>3</a:t>
            </a:r>
            <a:r>
              <a:rPr lang="en-US" sz="4400" baseline="30000" dirty="0" smtClean="0">
                <a:solidFill>
                  <a:srgbClr val="C00000"/>
                </a:solidFill>
                <a:latin typeface="Cooper Black" panose="0208090404030B020404" pitchFamily="18" charset="0"/>
              </a:rPr>
              <a:t>rd</a:t>
            </a:r>
            <a:r>
              <a:rPr lang="en-US" sz="4400" dirty="0" smtClean="0">
                <a:solidFill>
                  <a:srgbClr val="C00000"/>
                </a:solidFill>
                <a:latin typeface="Cooper Black" panose="0208090404030B020404" pitchFamily="18" charset="0"/>
              </a:rPr>
              <a:t> generation onward</a:t>
            </a:r>
            <a:endParaRPr lang="en-US" sz="4400" dirty="0">
              <a:solidFill>
                <a:srgbClr val="C00000"/>
              </a:solidFill>
              <a:latin typeface="Cooper Black" panose="0208090404030B020404" pitchFamily="18" charset="0"/>
            </a:endParaRPr>
          </a:p>
        </p:txBody>
      </p:sp>
      <p:sp>
        <p:nvSpPr>
          <p:cNvPr id="11" name="Content Placeholder 2"/>
          <p:cNvSpPr>
            <a:spLocks noGrp="1"/>
          </p:cNvSpPr>
          <p:nvPr>
            <p:ph idx="1"/>
          </p:nvPr>
        </p:nvSpPr>
        <p:spPr>
          <a:xfrm>
            <a:off x="330754" y="630728"/>
            <a:ext cx="11444070" cy="540147"/>
          </a:xfrm>
        </p:spPr>
        <p:txBody>
          <a:bodyPr>
            <a:normAutofit/>
          </a:bodyPr>
          <a:lstStyle/>
          <a:p>
            <a:r>
              <a:rPr lang="en-US" sz="2600" dirty="0" err="1" smtClean="0"/>
              <a:t>Ensifolium</a:t>
            </a:r>
            <a:r>
              <a:rPr lang="en-US" sz="2600" dirty="0" smtClean="0"/>
              <a:t> + </a:t>
            </a:r>
            <a:r>
              <a:rPr lang="en-US" sz="2600" dirty="0" err="1" smtClean="0"/>
              <a:t>floribundum</a:t>
            </a:r>
            <a:r>
              <a:rPr lang="en-US" sz="2600" dirty="0" smtClean="0"/>
              <a:t> combo in genetic seems to boost warmth tolerance.</a:t>
            </a:r>
          </a:p>
        </p:txBody>
      </p:sp>
      <p:pic>
        <p:nvPicPr>
          <p:cNvPr id="4" name="Picture 3"/>
          <p:cNvPicPr>
            <a:picLocks noChangeAspect="1"/>
          </p:cNvPicPr>
          <p:nvPr/>
        </p:nvPicPr>
        <p:blipFill rotWithShape="1">
          <a:blip r:embed="rId2"/>
          <a:srcRect l="3380" t="9594" r="5305" b="13504"/>
          <a:stretch/>
        </p:blipFill>
        <p:spPr>
          <a:xfrm>
            <a:off x="230913" y="2311651"/>
            <a:ext cx="2403101" cy="2698392"/>
          </a:xfrm>
          <a:prstGeom prst="rect">
            <a:avLst/>
          </a:prstGeom>
        </p:spPr>
      </p:pic>
      <p:pic>
        <p:nvPicPr>
          <p:cNvPr id="6" name="Picture 5"/>
          <p:cNvPicPr>
            <a:picLocks noChangeAspect="1"/>
          </p:cNvPicPr>
          <p:nvPr/>
        </p:nvPicPr>
        <p:blipFill rotWithShape="1">
          <a:blip r:embed="rId3"/>
          <a:srcRect l="1574" r="2043"/>
          <a:stretch/>
        </p:blipFill>
        <p:spPr>
          <a:xfrm>
            <a:off x="2791321" y="1170875"/>
            <a:ext cx="3013656" cy="2281553"/>
          </a:xfrm>
          <a:prstGeom prst="rect">
            <a:avLst/>
          </a:prstGeom>
        </p:spPr>
      </p:pic>
      <p:sp>
        <p:nvSpPr>
          <p:cNvPr id="9" name="TextBox 8"/>
          <p:cNvSpPr txBox="1"/>
          <p:nvPr/>
        </p:nvSpPr>
        <p:spPr>
          <a:xfrm>
            <a:off x="2983742" y="3403999"/>
            <a:ext cx="2575776" cy="646331"/>
          </a:xfrm>
          <a:prstGeom prst="rect">
            <a:avLst/>
          </a:prstGeom>
          <a:noFill/>
        </p:spPr>
        <p:txBody>
          <a:bodyPr wrap="square" rtlCol="0">
            <a:spAutoFit/>
          </a:bodyPr>
          <a:lstStyle/>
          <a:p>
            <a:pPr algn="ctr"/>
            <a:r>
              <a:rPr lang="en-US" dirty="0" err="1" smtClean="0"/>
              <a:t>Cym</a:t>
            </a:r>
            <a:r>
              <a:rPr lang="en-US" dirty="0" smtClean="0"/>
              <a:t>. Blanche Ames ‘Liz’ HCC/AOS (2004)</a:t>
            </a:r>
            <a:endParaRPr lang="en-US" dirty="0"/>
          </a:p>
        </p:txBody>
      </p:sp>
      <p:sp>
        <p:nvSpPr>
          <p:cNvPr id="10" name="TextBox 9"/>
          <p:cNvSpPr txBox="1"/>
          <p:nvPr/>
        </p:nvSpPr>
        <p:spPr>
          <a:xfrm>
            <a:off x="215409" y="5010043"/>
            <a:ext cx="2434107" cy="646331"/>
          </a:xfrm>
          <a:prstGeom prst="rect">
            <a:avLst/>
          </a:prstGeom>
          <a:noFill/>
        </p:spPr>
        <p:txBody>
          <a:bodyPr wrap="square" rtlCol="0">
            <a:spAutoFit/>
          </a:bodyPr>
          <a:lstStyle/>
          <a:p>
            <a:pPr algn="ctr"/>
            <a:r>
              <a:rPr lang="en-US" dirty="0" err="1" smtClean="0"/>
              <a:t>Cym</a:t>
            </a:r>
            <a:r>
              <a:rPr lang="en-US" dirty="0" smtClean="0"/>
              <a:t>. </a:t>
            </a:r>
            <a:r>
              <a:rPr lang="en-US" dirty="0" err="1" smtClean="0"/>
              <a:t>Sundaani</a:t>
            </a:r>
            <a:r>
              <a:rPr lang="en-US" dirty="0" smtClean="0"/>
              <a:t> Autumn (2006) ‘Daybreak’ </a:t>
            </a:r>
            <a:endParaRPr lang="en-US" dirty="0"/>
          </a:p>
        </p:txBody>
      </p:sp>
      <p:pic>
        <p:nvPicPr>
          <p:cNvPr id="14" name="Picture 13"/>
          <p:cNvPicPr>
            <a:picLocks noChangeAspect="1"/>
          </p:cNvPicPr>
          <p:nvPr/>
        </p:nvPicPr>
        <p:blipFill rotWithShape="1">
          <a:blip r:embed="rId4"/>
          <a:srcRect l="20563" t="15474" r="27042" b="27220"/>
          <a:stretch/>
        </p:blipFill>
        <p:spPr>
          <a:xfrm>
            <a:off x="9105853" y="4007904"/>
            <a:ext cx="2835159" cy="2480764"/>
          </a:xfrm>
          <a:prstGeom prst="rect">
            <a:avLst/>
          </a:prstGeom>
        </p:spPr>
      </p:pic>
      <p:sp>
        <p:nvSpPr>
          <p:cNvPr id="15" name="TextBox 14"/>
          <p:cNvSpPr txBox="1"/>
          <p:nvPr/>
        </p:nvSpPr>
        <p:spPr>
          <a:xfrm>
            <a:off x="8555773" y="6488668"/>
            <a:ext cx="3677160" cy="369332"/>
          </a:xfrm>
          <a:prstGeom prst="rect">
            <a:avLst/>
          </a:prstGeom>
          <a:noFill/>
        </p:spPr>
        <p:txBody>
          <a:bodyPr wrap="none" rtlCol="0">
            <a:spAutoFit/>
          </a:bodyPr>
          <a:lstStyle/>
          <a:p>
            <a:r>
              <a:rPr lang="en-US" dirty="0" err="1" smtClean="0"/>
              <a:t>Cym</a:t>
            </a:r>
            <a:r>
              <a:rPr lang="en-US" dirty="0" smtClean="0"/>
              <a:t>. Cherry Cola (1993) ‘</a:t>
            </a:r>
            <a:r>
              <a:rPr lang="en-US" dirty="0" err="1" smtClean="0"/>
              <a:t>Geyserland</a:t>
            </a:r>
            <a:r>
              <a:rPr lang="en-US" dirty="0" smtClean="0"/>
              <a:t>’</a:t>
            </a:r>
            <a:endParaRPr lang="en-US" dirty="0"/>
          </a:p>
        </p:txBody>
      </p:sp>
      <p:pic>
        <p:nvPicPr>
          <p:cNvPr id="16" name="Picture 15"/>
          <p:cNvPicPr>
            <a:picLocks noChangeAspect="1"/>
          </p:cNvPicPr>
          <p:nvPr/>
        </p:nvPicPr>
        <p:blipFill rotWithShape="1">
          <a:blip r:embed="rId5"/>
          <a:srcRect l="14647" t="9930" r="15846" b="12887"/>
          <a:stretch/>
        </p:blipFill>
        <p:spPr>
          <a:xfrm>
            <a:off x="2791088" y="4007024"/>
            <a:ext cx="3031784" cy="2524951"/>
          </a:xfrm>
          <a:prstGeom prst="rect">
            <a:avLst/>
          </a:prstGeom>
        </p:spPr>
      </p:pic>
      <p:sp>
        <p:nvSpPr>
          <p:cNvPr id="17" name="TextBox 16"/>
          <p:cNvSpPr txBox="1"/>
          <p:nvPr/>
        </p:nvSpPr>
        <p:spPr>
          <a:xfrm>
            <a:off x="2677860" y="6488668"/>
            <a:ext cx="3187539" cy="369332"/>
          </a:xfrm>
          <a:prstGeom prst="rect">
            <a:avLst/>
          </a:prstGeom>
          <a:noFill/>
        </p:spPr>
        <p:txBody>
          <a:bodyPr wrap="none" rtlCol="0">
            <a:spAutoFit/>
          </a:bodyPr>
          <a:lstStyle/>
          <a:p>
            <a:r>
              <a:rPr lang="en-US" dirty="0" err="1" smtClean="0"/>
              <a:t>Cym</a:t>
            </a:r>
            <a:r>
              <a:rPr lang="en-US" dirty="0" smtClean="0"/>
              <a:t>. Windy Ruler (2017) 4</a:t>
            </a:r>
            <a:r>
              <a:rPr lang="en-US" baseline="30000" dirty="0" smtClean="0"/>
              <a:t>th</a:t>
            </a:r>
            <a:r>
              <a:rPr lang="en-US" dirty="0" smtClean="0"/>
              <a:t> gen</a:t>
            </a:r>
            <a:endParaRPr lang="en-US" dirty="0"/>
          </a:p>
        </p:txBody>
      </p:sp>
      <p:pic>
        <p:nvPicPr>
          <p:cNvPr id="18" name="Picture 17"/>
          <p:cNvPicPr>
            <a:picLocks noChangeAspect="1"/>
          </p:cNvPicPr>
          <p:nvPr/>
        </p:nvPicPr>
        <p:blipFill rotWithShape="1">
          <a:blip r:embed="rId6"/>
          <a:srcRect l="2875" r="10292"/>
          <a:stretch/>
        </p:blipFill>
        <p:spPr>
          <a:xfrm>
            <a:off x="9105853" y="1135677"/>
            <a:ext cx="2835159" cy="2448811"/>
          </a:xfrm>
          <a:prstGeom prst="rect">
            <a:avLst/>
          </a:prstGeom>
        </p:spPr>
      </p:pic>
      <p:sp>
        <p:nvSpPr>
          <p:cNvPr id="20" name="TextBox 19"/>
          <p:cNvSpPr txBox="1"/>
          <p:nvPr/>
        </p:nvSpPr>
        <p:spPr>
          <a:xfrm>
            <a:off x="8942710" y="3542498"/>
            <a:ext cx="3161443" cy="369332"/>
          </a:xfrm>
          <a:prstGeom prst="rect">
            <a:avLst/>
          </a:prstGeom>
          <a:noFill/>
        </p:spPr>
        <p:txBody>
          <a:bodyPr wrap="none" rtlCol="0">
            <a:spAutoFit/>
          </a:bodyPr>
          <a:lstStyle/>
          <a:p>
            <a:r>
              <a:rPr lang="en-US" dirty="0" err="1" smtClean="0"/>
              <a:t>Cym</a:t>
            </a:r>
            <a:r>
              <a:rPr lang="en-US" dirty="0" smtClean="0"/>
              <a:t>. Auntie (2020) (4N) 4</a:t>
            </a:r>
            <a:r>
              <a:rPr lang="en-US" baseline="30000" dirty="0" smtClean="0"/>
              <a:t>th</a:t>
            </a:r>
            <a:r>
              <a:rPr lang="en-US" dirty="0" smtClean="0"/>
              <a:t> gen</a:t>
            </a:r>
            <a:endParaRPr lang="en-US" dirty="0"/>
          </a:p>
        </p:txBody>
      </p:sp>
      <p:pic>
        <p:nvPicPr>
          <p:cNvPr id="21" name="Picture 20"/>
          <p:cNvPicPr>
            <a:picLocks noChangeAspect="1"/>
          </p:cNvPicPr>
          <p:nvPr/>
        </p:nvPicPr>
        <p:blipFill rotWithShape="1">
          <a:blip r:embed="rId7"/>
          <a:srcRect l="2025" t="8296" r="10377" b="21212"/>
          <a:stretch/>
        </p:blipFill>
        <p:spPr>
          <a:xfrm>
            <a:off x="6052789" y="1937999"/>
            <a:ext cx="2788794" cy="3362080"/>
          </a:xfrm>
          <a:prstGeom prst="rect">
            <a:avLst/>
          </a:prstGeom>
        </p:spPr>
      </p:pic>
      <p:sp>
        <p:nvSpPr>
          <p:cNvPr id="22" name="TextBox 21"/>
          <p:cNvSpPr txBox="1"/>
          <p:nvPr/>
        </p:nvSpPr>
        <p:spPr>
          <a:xfrm>
            <a:off x="5933680" y="5300079"/>
            <a:ext cx="3036606" cy="923330"/>
          </a:xfrm>
          <a:prstGeom prst="rect">
            <a:avLst/>
          </a:prstGeom>
          <a:noFill/>
        </p:spPr>
        <p:txBody>
          <a:bodyPr wrap="square" rtlCol="0">
            <a:spAutoFit/>
          </a:bodyPr>
          <a:lstStyle/>
          <a:p>
            <a:pPr algn="ctr"/>
            <a:r>
              <a:rPr lang="en-US" dirty="0" err="1" smtClean="0"/>
              <a:t>Cym</a:t>
            </a:r>
            <a:r>
              <a:rPr lang="en-US" dirty="0" smtClean="0"/>
              <a:t>. Cherry Kisses ‘Munchies Man’ HCC/AOS (2014) 4</a:t>
            </a:r>
            <a:r>
              <a:rPr lang="en-US" baseline="30000" dirty="0" smtClean="0"/>
              <a:t>th</a:t>
            </a:r>
            <a:r>
              <a:rPr lang="en-US" dirty="0" smtClean="0"/>
              <a:t> gen</a:t>
            </a:r>
          </a:p>
          <a:p>
            <a:pPr algn="ctr"/>
            <a:r>
              <a:rPr lang="en-US" dirty="0" err="1" smtClean="0"/>
              <a:t>Cym</a:t>
            </a:r>
            <a:r>
              <a:rPr lang="en-US" dirty="0" smtClean="0"/>
              <a:t>. </a:t>
            </a:r>
            <a:r>
              <a:rPr lang="en-US" dirty="0" err="1" smtClean="0"/>
              <a:t>dayanum</a:t>
            </a:r>
            <a:r>
              <a:rPr lang="en-US" dirty="0" smtClean="0"/>
              <a:t> influence</a:t>
            </a:r>
            <a:endParaRPr lang="en-US" dirty="0"/>
          </a:p>
        </p:txBody>
      </p:sp>
    </p:spTree>
    <p:extLst>
      <p:ext uri="{BB962C8B-B14F-4D97-AF65-F5344CB8AC3E}">
        <p14:creationId xmlns:p14="http://schemas.microsoft.com/office/powerpoint/2010/main" val="122696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327" y="0"/>
            <a:ext cx="6329771" cy="922986"/>
          </a:xfrm>
        </p:spPr>
        <p:txBody>
          <a:bodyPr>
            <a:noAutofit/>
          </a:bodyPr>
          <a:lstStyle/>
          <a:p>
            <a:r>
              <a:rPr lang="en-US" sz="4800" dirty="0" smtClean="0">
                <a:solidFill>
                  <a:srgbClr val="C00000"/>
                </a:solidFill>
                <a:latin typeface="Cooper Black" panose="0208090404030B020404" pitchFamily="18" charset="0"/>
              </a:rPr>
              <a:t>Cymbidium </a:t>
            </a:r>
            <a:r>
              <a:rPr lang="en-US" sz="4800" dirty="0" err="1" smtClean="0">
                <a:solidFill>
                  <a:srgbClr val="C00000"/>
                </a:solidFill>
                <a:latin typeface="Cooper Black" panose="0208090404030B020404" pitchFamily="18" charset="0"/>
              </a:rPr>
              <a:t>sinense</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251688" y="840069"/>
            <a:ext cx="5499278" cy="5546493"/>
          </a:xfrm>
        </p:spPr>
        <p:txBody>
          <a:bodyPr>
            <a:normAutofit/>
          </a:bodyPr>
          <a:lstStyle/>
          <a:p>
            <a:r>
              <a:rPr lang="en-US" sz="2600" dirty="0" smtClean="0"/>
              <a:t>Has longer, more upright inflorescence with higher flower counts. Pleasing fragrant. Similarly variable</a:t>
            </a:r>
          </a:p>
          <a:p>
            <a:r>
              <a:rPr lang="en-US" sz="2600" dirty="0" smtClean="0"/>
              <a:t>Flower not long lasting, poor form.</a:t>
            </a:r>
          </a:p>
          <a:p>
            <a:r>
              <a:rPr lang="en-US" sz="2600" dirty="0" smtClean="0"/>
              <a:t>Useful in making darker color hybrids (dark brown/chocolate), interesting markings</a:t>
            </a:r>
            <a:endParaRPr lang="en-US" sz="2600" dirty="0"/>
          </a:p>
          <a:p>
            <a:endParaRPr lang="en-US" dirty="0" smtClean="0"/>
          </a:p>
        </p:txBody>
      </p:sp>
      <p:pic>
        <p:nvPicPr>
          <p:cNvPr id="6" name="Picture 5"/>
          <p:cNvPicPr>
            <a:picLocks noChangeAspect="1"/>
          </p:cNvPicPr>
          <p:nvPr/>
        </p:nvPicPr>
        <p:blipFill>
          <a:blip r:embed="rId2"/>
          <a:stretch>
            <a:fillRect/>
          </a:stretch>
        </p:blipFill>
        <p:spPr>
          <a:xfrm>
            <a:off x="5919116" y="1196124"/>
            <a:ext cx="3462996" cy="5190438"/>
          </a:xfrm>
          <a:prstGeom prst="rect">
            <a:avLst/>
          </a:prstGeom>
        </p:spPr>
      </p:pic>
      <p:pic>
        <p:nvPicPr>
          <p:cNvPr id="9" name="Picture 8"/>
          <p:cNvPicPr>
            <a:picLocks noChangeAspect="1"/>
          </p:cNvPicPr>
          <p:nvPr/>
        </p:nvPicPr>
        <p:blipFill>
          <a:blip r:embed="rId3"/>
          <a:stretch>
            <a:fillRect/>
          </a:stretch>
        </p:blipFill>
        <p:spPr>
          <a:xfrm>
            <a:off x="9382112" y="1196124"/>
            <a:ext cx="2786751" cy="2504944"/>
          </a:xfrm>
          <a:prstGeom prst="rect">
            <a:avLst/>
          </a:prstGeom>
        </p:spPr>
      </p:pic>
      <p:pic>
        <p:nvPicPr>
          <p:cNvPr id="10" name="Picture 9"/>
          <p:cNvPicPr>
            <a:picLocks noChangeAspect="1"/>
          </p:cNvPicPr>
          <p:nvPr/>
        </p:nvPicPr>
        <p:blipFill rotWithShape="1">
          <a:blip r:embed="rId4"/>
          <a:srcRect l="8343" r="12498"/>
          <a:stretch/>
        </p:blipFill>
        <p:spPr>
          <a:xfrm>
            <a:off x="3215986" y="4304227"/>
            <a:ext cx="2695418" cy="2553771"/>
          </a:xfrm>
          <a:prstGeom prst="rect">
            <a:avLst/>
          </a:prstGeom>
        </p:spPr>
      </p:pic>
      <p:pic>
        <p:nvPicPr>
          <p:cNvPr id="11" name="Picture 10"/>
          <p:cNvPicPr>
            <a:picLocks noChangeAspect="1"/>
          </p:cNvPicPr>
          <p:nvPr/>
        </p:nvPicPr>
        <p:blipFill rotWithShape="1">
          <a:blip r:embed="rId5"/>
          <a:srcRect l="22888" t="14537" r="30634" b="18487"/>
          <a:stretch/>
        </p:blipFill>
        <p:spPr>
          <a:xfrm>
            <a:off x="9382030" y="3701068"/>
            <a:ext cx="2786833" cy="2685494"/>
          </a:xfrm>
          <a:prstGeom prst="rect">
            <a:avLst/>
          </a:prstGeom>
        </p:spPr>
      </p:pic>
      <p:pic>
        <p:nvPicPr>
          <p:cNvPr id="13" name="Picture 12"/>
          <p:cNvPicPr>
            <a:picLocks noChangeAspect="1"/>
          </p:cNvPicPr>
          <p:nvPr/>
        </p:nvPicPr>
        <p:blipFill>
          <a:blip r:embed="rId6"/>
          <a:stretch>
            <a:fillRect/>
          </a:stretch>
        </p:blipFill>
        <p:spPr>
          <a:xfrm>
            <a:off x="0" y="4304228"/>
            <a:ext cx="3290883" cy="2553771"/>
          </a:xfrm>
          <a:prstGeom prst="rect">
            <a:avLst/>
          </a:prstGeom>
        </p:spPr>
      </p:pic>
    </p:spTree>
    <p:extLst>
      <p:ext uri="{BB962C8B-B14F-4D97-AF65-F5344CB8AC3E}">
        <p14:creationId xmlns:p14="http://schemas.microsoft.com/office/powerpoint/2010/main" val="13429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6172" y="-53424"/>
            <a:ext cx="7353287" cy="922986"/>
          </a:xfrm>
        </p:spPr>
        <p:txBody>
          <a:bodyPr>
            <a:noAutofit/>
          </a:bodyPr>
          <a:lstStyle/>
          <a:p>
            <a:r>
              <a:rPr lang="en-US" sz="4800" dirty="0" err="1" smtClean="0">
                <a:solidFill>
                  <a:srgbClr val="C00000"/>
                </a:solidFill>
                <a:latin typeface="Cooper Black" panose="0208090404030B020404" pitchFamily="18" charset="0"/>
              </a:rPr>
              <a:t>Cym</a:t>
            </a:r>
            <a:r>
              <a:rPr lang="en-US" sz="4800" dirty="0" smtClean="0">
                <a:solidFill>
                  <a:srgbClr val="C00000"/>
                </a:solidFill>
                <a:latin typeface="Cooper Black" panose="0208090404030B020404" pitchFamily="18" charset="0"/>
              </a:rPr>
              <a:t>. </a:t>
            </a:r>
            <a:r>
              <a:rPr lang="en-US" sz="4800" dirty="0" err="1" smtClean="0">
                <a:solidFill>
                  <a:srgbClr val="C00000"/>
                </a:solidFill>
                <a:latin typeface="Cooper Black" panose="0208090404030B020404" pitchFamily="18" charset="0"/>
              </a:rPr>
              <a:t>sinense</a:t>
            </a:r>
            <a:r>
              <a:rPr lang="en-US" sz="4800" dirty="0" smtClean="0">
                <a:solidFill>
                  <a:srgbClr val="C00000"/>
                </a:solidFill>
                <a:latin typeface="Cooper Black" panose="0208090404030B020404" pitchFamily="18" charset="0"/>
              </a:rPr>
              <a:t> hybrids</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296215" y="991978"/>
            <a:ext cx="11629622" cy="1004247"/>
          </a:xfrm>
        </p:spPr>
        <p:txBody>
          <a:bodyPr>
            <a:normAutofit/>
          </a:bodyPr>
          <a:lstStyle/>
          <a:p>
            <a:r>
              <a:rPr lang="en-US" sz="2600" dirty="0" smtClean="0"/>
              <a:t>No strong push to 2</a:t>
            </a:r>
            <a:r>
              <a:rPr lang="en-US" sz="2600" baseline="30000" dirty="0" smtClean="0"/>
              <a:t>nd</a:t>
            </a:r>
            <a:r>
              <a:rPr lang="en-US" sz="2600" dirty="0" smtClean="0"/>
              <a:t> or 3</a:t>
            </a:r>
            <a:r>
              <a:rPr lang="en-US" sz="2600" baseline="30000" dirty="0" smtClean="0"/>
              <a:t>rd</a:t>
            </a:r>
            <a:r>
              <a:rPr lang="en-US" sz="2600" dirty="0" smtClean="0"/>
              <a:t> generation hybrids. Mostly due to no strong </a:t>
            </a:r>
            <a:r>
              <a:rPr lang="en-US" sz="2600" dirty="0" err="1" smtClean="0"/>
              <a:t>tetraploid</a:t>
            </a:r>
            <a:r>
              <a:rPr lang="en-US" sz="2600" dirty="0" smtClean="0"/>
              <a:t> progeny was developed like Peter Pan or Golden Elf.</a:t>
            </a:r>
            <a:endParaRPr lang="en-US" sz="2600" dirty="0"/>
          </a:p>
          <a:p>
            <a:endParaRPr lang="en-US" dirty="0" smtClean="0"/>
          </a:p>
        </p:txBody>
      </p:sp>
      <p:pic>
        <p:nvPicPr>
          <p:cNvPr id="4" name="Picture 3"/>
          <p:cNvPicPr>
            <a:picLocks noChangeAspect="1"/>
          </p:cNvPicPr>
          <p:nvPr/>
        </p:nvPicPr>
        <p:blipFill rotWithShape="1">
          <a:blip r:embed="rId2"/>
          <a:srcRect l="3431" t="16339" r="6279" b="23866"/>
          <a:stretch/>
        </p:blipFill>
        <p:spPr>
          <a:xfrm>
            <a:off x="0" y="1996225"/>
            <a:ext cx="3889419" cy="3863663"/>
          </a:xfrm>
          <a:prstGeom prst="rect">
            <a:avLst/>
          </a:prstGeom>
        </p:spPr>
      </p:pic>
      <p:sp>
        <p:nvSpPr>
          <p:cNvPr id="5" name="TextBox 4"/>
          <p:cNvSpPr txBox="1"/>
          <p:nvPr/>
        </p:nvSpPr>
        <p:spPr>
          <a:xfrm>
            <a:off x="518998" y="5859888"/>
            <a:ext cx="2851422" cy="1200329"/>
          </a:xfrm>
          <a:prstGeom prst="rect">
            <a:avLst/>
          </a:prstGeom>
          <a:noFill/>
        </p:spPr>
        <p:txBody>
          <a:bodyPr wrap="none" rtlCol="0">
            <a:spAutoFit/>
          </a:bodyPr>
          <a:lstStyle/>
          <a:p>
            <a:pPr algn="ctr"/>
            <a:r>
              <a:rPr lang="en-US" dirty="0" err="1" smtClean="0"/>
              <a:t>Cym</a:t>
            </a:r>
            <a:r>
              <a:rPr lang="en-US" dirty="0" smtClean="0"/>
              <a:t>. Joseph Schmidt (2015)</a:t>
            </a:r>
          </a:p>
          <a:p>
            <a:pPr algn="ctr"/>
            <a:r>
              <a:rPr lang="en-US" dirty="0" smtClean="0"/>
              <a:t>(Canal Parish x </a:t>
            </a:r>
            <a:r>
              <a:rPr lang="en-US" dirty="0" err="1" smtClean="0"/>
              <a:t>sinense</a:t>
            </a:r>
            <a:r>
              <a:rPr lang="en-US" dirty="0" smtClean="0"/>
              <a:t>)</a:t>
            </a:r>
          </a:p>
          <a:p>
            <a:pPr algn="ctr"/>
            <a:r>
              <a:rPr lang="en-US" dirty="0" smtClean="0"/>
              <a:t>‘</a:t>
            </a:r>
            <a:r>
              <a:rPr lang="en-US" dirty="0" err="1" smtClean="0"/>
              <a:t>Ori</a:t>
            </a:r>
            <a:r>
              <a:rPr lang="en-US" dirty="0" smtClean="0"/>
              <a:t> Gem’ AM/AOS (2019)</a:t>
            </a:r>
          </a:p>
          <a:p>
            <a:pPr algn="ctr"/>
            <a:endParaRPr lang="en-US" dirty="0"/>
          </a:p>
        </p:txBody>
      </p:sp>
      <p:pic>
        <p:nvPicPr>
          <p:cNvPr id="7" name="Picture 6"/>
          <p:cNvPicPr>
            <a:picLocks noChangeAspect="1"/>
          </p:cNvPicPr>
          <p:nvPr/>
        </p:nvPicPr>
        <p:blipFill>
          <a:blip r:embed="rId3"/>
          <a:stretch>
            <a:fillRect/>
          </a:stretch>
        </p:blipFill>
        <p:spPr>
          <a:xfrm>
            <a:off x="3889418" y="1996225"/>
            <a:ext cx="3748960" cy="3863663"/>
          </a:xfrm>
          <a:prstGeom prst="rect">
            <a:avLst/>
          </a:prstGeom>
        </p:spPr>
      </p:pic>
      <p:sp>
        <p:nvSpPr>
          <p:cNvPr id="8" name="TextBox 7"/>
          <p:cNvSpPr txBox="1"/>
          <p:nvPr/>
        </p:nvSpPr>
        <p:spPr>
          <a:xfrm>
            <a:off x="4069203" y="5813721"/>
            <a:ext cx="3379771" cy="646331"/>
          </a:xfrm>
          <a:prstGeom prst="rect">
            <a:avLst/>
          </a:prstGeom>
          <a:noFill/>
        </p:spPr>
        <p:txBody>
          <a:bodyPr wrap="none" rtlCol="0">
            <a:spAutoFit/>
          </a:bodyPr>
          <a:lstStyle/>
          <a:p>
            <a:pPr algn="ctr"/>
            <a:r>
              <a:rPr lang="en-US" dirty="0" err="1" smtClean="0"/>
              <a:t>Cym</a:t>
            </a:r>
            <a:r>
              <a:rPr lang="en-US" dirty="0" smtClean="0"/>
              <a:t>. Brunette (1982) ‘ Tetra Mint’</a:t>
            </a:r>
          </a:p>
          <a:p>
            <a:pPr algn="ctr"/>
            <a:r>
              <a:rPr lang="en-US" dirty="0" smtClean="0"/>
              <a:t>(</a:t>
            </a:r>
            <a:r>
              <a:rPr lang="en-US" dirty="0" err="1" smtClean="0"/>
              <a:t>sinense</a:t>
            </a:r>
            <a:r>
              <a:rPr lang="en-US" dirty="0" smtClean="0"/>
              <a:t> x Volcano)</a:t>
            </a:r>
            <a:endParaRPr lang="en-US" dirty="0"/>
          </a:p>
        </p:txBody>
      </p:sp>
      <p:sp>
        <p:nvSpPr>
          <p:cNvPr id="14" name="TextBox 13"/>
          <p:cNvSpPr txBox="1"/>
          <p:nvPr/>
        </p:nvSpPr>
        <p:spPr>
          <a:xfrm>
            <a:off x="8003942" y="5813721"/>
            <a:ext cx="3778080" cy="923330"/>
          </a:xfrm>
          <a:prstGeom prst="rect">
            <a:avLst/>
          </a:prstGeom>
          <a:noFill/>
        </p:spPr>
        <p:txBody>
          <a:bodyPr wrap="square" rtlCol="0">
            <a:spAutoFit/>
          </a:bodyPr>
          <a:lstStyle/>
          <a:p>
            <a:pPr algn="ctr"/>
            <a:r>
              <a:rPr lang="en-US" dirty="0" err="1" smtClean="0"/>
              <a:t>Cym</a:t>
            </a:r>
            <a:r>
              <a:rPr lang="en-US" dirty="0" smtClean="0"/>
              <a:t>. Catch The Wind (2016) 4N</a:t>
            </a:r>
          </a:p>
          <a:p>
            <a:pPr algn="ctr"/>
            <a:r>
              <a:rPr lang="en-US" dirty="0" smtClean="0"/>
              <a:t>3</a:t>
            </a:r>
            <a:r>
              <a:rPr lang="en-US" baseline="30000" dirty="0" smtClean="0"/>
              <a:t>rd</a:t>
            </a:r>
            <a:r>
              <a:rPr lang="en-US" dirty="0" smtClean="0"/>
              <a:t> gen hybrid. Has </a:t>
            </a:r>
            <a:r>
              <a:rPr lang="en-US" dirty="0" err="1" smtClean="0"/>
              <a:t>Cym</a:t>
            </a:r>
            <a:r>
              <a:rPr lang="en-US" dirty="0" smtClean="0"/>
              <a:t>. </a:t>
            </a:r>
            <a:r>
              <a:rPr lang="en-US" dirty="0" err="1" smtClean="0"/>
              <a:t>sinense</a:t>
            </a:r>
            <a:r>
              <a:rPr lang="en-US" dirty="0" smtClean="0"/>
              <a:t> and </a:t>
            </a:r>
            <a:r>
              <a:rPr lang="en-US" dirty="0" err="1" smtClean="0"/>
              <a:t>Cym</a:t>
            </a:r>
            <a:r>
              <a:rPr lang="en-US" dirty="0" smtClean="0"/>
              <a:t>. Golden Elf as grandparents</a:t>
            </a:r>
            <a:endParaRPr lang="en-US" dirty="0"/>
          </a:p>
        </p:txBody>
      </p:sp>
      <p:pic>
        <p:nvPicPr>
          <p:cNvPr id="15" name="Picture 14"/>
          <p:cNvPicPr>
            <a:picLocks noChangeAspect="1"/>
          </p:cNvPicPr>
          <p:nvPr/>
        </p:nvPicPr>
        <p:blipFill rotWithShape="1">
          <a:blip r:embed="rId4"/>
          <a:srcRect l="11212"/>
          <a:stretch/>
        </p:blipFill>
        <p:spPr>
          <a:xfrm>
            <a:off x="7628758" y="1996225"/>
            <a:ext cx="4573922" cy="3840580"/>
          </a:xfrm>
          <a:prstGeom prst="rect">
            <a:avLst/>
          </a:prstGeom>
        </p:spPr>
      </p:pic>
    </p:spTree>
    <p:extLst>
      <p:ext uri="{BB962C8B-B14F-4D97-AF65-F5344CB8AC3E}">
        <p14:creationId xmlns:p14="http://schemas.microsoft.com/office/powerpoint/2010/main" val="280752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2081" y="-82917"/>
            <a:ext cx="7623743" cy="922986"/>
          </a:xfrm>
        </p:spPr>
        <p:txBody>
          <a:bodyPr>
            <a:noAutofit/>
          </a:bodyPr>
          <a:lstStyle/>
          <a:p>
            <a:r>
              <a:rPr lang="en-US" sz="4800" dirty="0" smtClean="0">
                <a:solidFill>
                  <a:srgbClr val="C00000"/>
                </a:solidFill>
                <a:latin typeface="Cooper Black" panose="0208090404030B020404" pitchFamily="18" charset="0"/>
              </a:rPr>
              <a:t>Cymbidiums </a:t>
            </a:r>
            <a:r>
              <a:rPr lang="en-US" sz="4800" dirty="0" err="1" smtClean="0">
                <a:solidFill>
                  <a:srgbClr val="C00000"/>
                </a:solidFill>
                <a:latin typeface="Cooper Black" panose="0208090404030B020404" pitchFamily="18" charset="0"/>
              </a:rPr>
              <a:t>madidum</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0" y="840069"/>
            <a:ext cx="6092690" cy="5546493"/>
          </a:xfrm>
        </p:spPr>
        <p:txBody>
          <a:bodyPr>
            <a:normAutofit lnSpcReduction="10000"/>
          </a:bodyPr>
          <a:lstStyle/>
          <a:p>
            <a:r>
              <a:rPr lang="en-US" dirty="0" smtClean="0"/>
              <a:t>“The </a:t>
            </a:r>
            <a:r>
              <a:rPr lang="en-US" dirty="0" err="1" smtClean="0"/>
              <a:t>dowiana</a:t>
            </a:r>
            <a:r>
              <a:rPr lang="en-US" dirty="0" smtClean="0"/>
              <a:t> of Cymbidium”: Intensify color of the other parent</a:t>
            </a:r>
          </a:p>
          <a:p>
            <a:r>
              <a:rPr lang="en-US" dirty="0" smtClean="0"/>
              <a:t>Long pendulous spike, well spaced, well displayed, sweetly scent flowers on long pedicels. Better </a:t>
            </a:r>
            <a:r>
              <a:rPr lang="en-US" dirty="0"/>
              <a:t>shape than Chinese </a:t>
            </a:r>
            <a:r>
              <a:rPr lang="en-US" dirty="0" smtClean="0"/>
              <a:t>Cymbidiums. More flowers per inflorescence. Used to increase the flowers and length of the inflorescence</a:t>
            </a:r>
          </a:p>
          <a:p>
            <a:r>
              <a:rPr lang="en-US" dirty="0" smtClean="0"/>
              <a:t>Huge plants, small flower size.</a:t>
            </a:r>
            <a:endParaRPr lang="en-US" dirty="0"/>
          </a:p>
          <a:p>
            <a:r>
              <a:rPr lang="en-US" dirty="0" smtClean="0"/>
              <a:t>When crossed with cool growing standards, tend to produce </a:t>
            </a:r>
            <a:r>
              <a:rPr lang="en-US" dirty="0" err="1" smtClean="0"/>
              <a:t>offsprings</a:t>
            </a:r>
            <a:r>
              <a:rPr lang="en-US" dirty="0" smtClean="0"/>
              <a:t> that are not as heat tolerant.</a:t>
            </a:r>
          </a:p>
        </p:txBody>
      </p:sp>
      <p:pic>
        <p:nvPicPr>
          <p:cNvPr id="5" name="Picture 4"/>
          <p:cNvPicPr>
            <a:picLocks noChangeAspect="1"/>
          </p:cNvPicPr>
          <p:nvPr/>
        </p:nvPicPr>
        <p:blipFill>
          <a:blip r:embed="rId2"/>
          <a:stretch>
            <a:fillRect/>
          </a:stretch>
        </p:blipFill>
        <p:spPr>
          <a:xfrm>
            <a:off x="8082493" y="892649"/>
            <a:ext cx="3848782" cy="5768666"/>
          </a:xfrm>
          <a:prstGeom prst="rect">
            <a:avLst/>
          </a:prstGeom>
        </p:spPr>
      </p:pic>
      <p:pic>
        <p:nvPicPr>
          <p:cNvPr id="4" name="Picture 3"/>
          <p:cNvPicPr>
            <a:picLocks noChangeAspect="1"/>
          </p:cNvPicPr>
          <p:nvPr/>
        </p:nvPicPr>
        <p:blipFill rotWithShape="1">
          <a:blip r:embed="rId3"/>
          <a:srcRect l="13220" t="8233" r="17910" b="3244"/>
          <a:stretch/>
        </p:blipFill>
        <p:spPr>
          <a:xfrm>
            <a:off x="6004501" y="3863885"/>
            <a:ext cx="3323298" cy="2850010"/>
          </a:xfrm>
          <a:prstGeom prst="rect">
            <a:avLst/>
          </a:prstGeom>
        </p:spPr>
      </p:pic>
    </p:spTree>
    <p:extLst>
      <p:ext uri="{BB962C8B-B14F-4D97-AF65-F5344CB8AC3E}">
        <p14:creationId xmlns:p14="http://schemas.microsoft.com/office/powerpoint/2010/main" val="116496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434" y="-54083"/>
            <a:ext cx="9144000" cy="922986"/>
          </a:xfrm>
        </p:spPr>
        <p:txBody>
          <a:bodyPr>
            <a:noAutofit/>
          </a:bodyPr>
          <a:lstStyle/>
          <a:p>
            <a:pPr algn="ctr"/>
            <a:r>
              <a:rPr lang="en-US" sz="4400" dirty="0" smtClean="0">
                <a:solidFill>
                  <a:srgbClr val="C00000"/>
                </a:solidFill>
                <a:latin typeface="Cooper Black" panose="0208090404030B020404" pitchFamily="18" charset="0"/>
              </a:rPr>
              <a:t>Cymbidium </a:t>
            </a:r>
            <a:r>
              <a:rPr lang="en-US" sz="4400" dirty="0" err="1" smtClean="0">
                <a:solidFill>
                  <a:srgbClr val="C00000"/>
                </a:solidFill>
                <a:latin typeface="Cooper Black" panose="0208090404030B020404" pitchFamily="18" charset="0"/>
              </a:rPr>
              <a:t>Fifi</a:t>
            </a:r>
            <a:r>
              <a:rPr lang="en-US" sz="4400" dirty="0" smtClean="0">
                <a:solidFill>
                  <a:srgbClr val="C00000"/>
                </a:solidFill>
                <a:latin typeface="Cooper Black" panose="0208090404030B020404" pitchFamily="18" charset="0"/>
              </a:rPr>
              <a:t> (1964)</a:t>
            </a:r>
            <a:endParaRPr lang="en-US" sz="4400" dirty="0">
              <a:solidFill>
                <a:srgbClr val="C00000"/>
              </a:solidFill>
              <a:latin typeface="Cooper Black" panose="0208090404030B020404" pitchFamily="18" charset="0"/>
            </a:endParaRPr>
          </a:p>
        </p:txBody>
      </p:sp>
      <p:sp>
        <p:nvSpPr>
          <p:cNvPr id="11" name="Content Placeholder 2"/>
          <p:cNvSpPr>
            <a:spLocks noGrp="1"/>
          </p:cNvSpPr>
          <p:nvPr>
            <p:ph idx="1"/>
          </p:nvPr>
        </p:nvSpPr>
        <p:spPr>
          <a:xfrm>
            <a:off x="0" y="874929"/>
            <a:ext cx="5563673" cy="5274343"/>
          </a:xfrm>
        </p:spPr>
        <p:txBody>
          <a:bodyPr>
            <a:normAutofit/>
          </a:bodyPr>
          <a:lstStyle/>
          <a:p>
            <a:r>
              <a:rPr lang="en-US" sz="2600" dirty="0" smtClean="0"/>
              <a:t>Cym. </a:t>
            </a:r>
            <a:r>
              <a:rPr lang="en-US" sz="2600" dirty="0" err="1" smtClean="0"/>
              <a:t>madidum</a:t>
            </a:r>
            <a:r>
              <a:rPr lang="en-US" sz="2600" dirty="0" smtClean="0"/>
              <a:t> x Cym. Argonaut</a:t>
            </a:r>
          </a:p>
          <a:p>
            <a:r>
              <a:rPr lang="en-US" sz="2600" dirty="0" smtClean="0"/>
              <a:t>76 </a:t>
            </a:r>
            <a:r>
              <a:rPr lang="en-US" sz="2600" dirty="0" err="1" smtClean="0"/>
              <a:t>Offsprings</a:t>
            </a:r>
            <a:r>
              <a:rPr lang="en-US" sz="2600" dirty="0" smtClean="0"/>
              <a:t>, 170 total progeny</a:t>
            </a:r>
          </a:p>
          <a:p>
            <a:r>
              <a:rPr lang="en-US" sz="2600" dirty="0" smtClean="0"/>
              <a:t>The most used </a:t>
            </a:r>
            <a:r>
              <a:rPr lang="en-US" sz="2600" dirty="0" err="1" smtClean="0"/>
              <a:t>buiding</a:t>
            </a:r>
            <a:r>
              <a:rPr lang="en-US" sz="2600" dirty="0" smtClean="0"/>
              <a:t> blocks for </a:t>
            </a:r>
            <a:r>
              <a:rPr lang="en-US" sz="2600" dirty="0" err="1" smtClean="0"/>
              <a:t>madidum</a:t>
            </a:r>
            <a:r>
              <a:rPr lang="en-US" sz="2600" dirty="0" smtClean="0"/>
              <a:t> hybrids</a:t>
            </a:r>
          </a:p>
          <a:p>
            <a:r>
              <a:rPr lang="en-US" sz="2600" dirty="0" smtClean="0"/>
              <a:t>Exceptional green color, good form, </a:t>
            </a:r>
            <a:r>
              <a:rPr lang="en-US" sz="2600" dirty="0" err="1" smtClean="0"/>
              <a:t>floriferousness</a:t>
            </a:r>
            <a:r>
              <a:rPr lang="en-US" sz="2600" dirty="0" smtClean="0"/>
              <a:t>, good arrangement, everything a </a:t>
            </a:r>
            <a:r>
              <a:rPr lang="en-US" sz="2600" dirty="0" err="1" smtClean="0"/>
              <a:t>madidum</a:t>
            </a:r>
            <a:r>
              <a:rPr lang="en-US" sz="2600" dirty="0" smtClean="0"/>
              <a:t> parent can contribute to its offspring.</a:t>
            </a:r>
          </a:p>
        </p:txBody>
      </p:sp>
      <p:sp>
        <p:nvSpPr>
          <p:cNvPr id="5" name="TextBox 4"/>
          <p:cNvSpPr txBox="1"/>
          <p:nvPr/>
        </p:nvSpPr>
        <p:spPr>
          <a:xfrm>
            <a:off x="6194504" y="5660646"/>
            <a:ext cx="2669770" cy="369332"/>
          </a:xfrm>
          <a:prstGeom prst="rect">
            <a:avLst/>
          </a:prstGeom>
          <a:noFill/>
        </p:spPr>
        <p:txBody>
          <a:bodyPr wrap="none" rtlCol="0">
            <a:spAutoFit/>
          </a:bodyPr>
          <a:lstStyle/>
          <a:p>
            <a:r>
              <a:rPr lang="en-US" dirty="0" smtClean="0"/>
              <a:t>‘Harry’ AM/AOS (1964) 4N</a:t>
            </a:r>
            <a:endParaRPr lang="en-US" dirty="0"/>
          </a:p>
        </p:txBody>
      </p:sp>
      <p:pic>
        <p:nvPicPr>
          <p:cNvPr id="4" name="Picture 3"/>
          <p:cNvPicPr>
            <a:picLocks noChangeAspect="1"/>
          </p:cNvPicPr>
          <p:nvPr/>
        </p:nvPicPr>
        <p:blipFill>
          <a:blip r:embed="rId2"/>
          <a:stretch>
            <a:fillRect/>
          </a:stretch>
        </p:blipFill>
        <p:spPr>
          <a:xfrm>
            <a:off x="5458931" y="1531784"/>
            <a:ext cx="2931839" cy="3909119"/>
          </a:xfrm>
          <a:prstGeom prst="rect">
            <a:avLst/>
          </a:prstGeom>
        </p:spPr>
      </p:pic>
      <p:pic>
        <p:nvPicPr>
          <p:cNvPr id="6" name="Picture 5"/>
          <p:cNvPicPr>
            <a:picLocks noChangeAspect="1"/>
          </p:cNvPicPr>
          <p:nvPr/>
        </p:nvPicPr>
        <p:blipFill>
          <a:blip r:embed="rId3"/>
          <a:stretch>
            <a:fillRect/>
          </a:stretch>
        </p:blipFill>
        <p:spPr>
          <a:xfrm>
            <a:off x="8390770" y="1583299"/>
            <a:ext cx="3801230" cy="3857604"/>
          </a:xfrm>
          <a:prstGeom prst="rect">
            <a:avLst/>
          </a:prstGeom>
        </p:spPr>
      </p:pic>
      <p:pic>
        <p:nvPicPr>
          <p:cNvPr id="9" name="Picture 8"/>
          <p:cNvPicPr>
            <a:picLocks noChangeAspect="1"/>
          </p:cNvPicPr>
          <p:nvPr/>
        </p:nvPicPr>
        <p:blipFill rotWithShape="1">
          <a:blip r:embed="rId4"/>
          <a:srcRect l="15845" t="5686" r="13727" b="22903"/>
          <a:stretch/>
        </p:blipFill>
        <p:spPr>
          <a:xfrm>
            <a:off x="1101581" y="4536418"/>
            <a:ext cx="3315874" cy="2248455"/>
          </a:xfrm>
          <a:prstGeom prst="rect">
            <a:avLst/>
          </a:prstGeom>
        </p:spPr>
      </p:pic>
    </p:spTree>
    <p:extLst>
      <p:ext uri="{BB962C8B-B14F-4D97-AF65-F5344CB8AC3E}">
        <p14:creationId xmlns:p14="http://schemas.microsoft.com/office/powerpoint/2010/main" val="421668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434" y="-119231"/>
            <a:ext cx="9144000" cy="922986"/>
          </a:xfrm>
        </p:spPr>
        <p:txBody>
          <a:bodyPr>
            <a:noAutofit/>
          </a:bodyPr>
          <a:lstStyle/>
          <a:p>
            <a:pPr algn="ctr"/>
            <a:r>
              <a:rPr lang="en-US" sz="4400" dirty="0" smtClean="0">
                <a:solidFill>
                  <a:srgbClr val="C00000"/>
                </a:solidFill>
                <a:latin typeface="Cooper Black" panose="0208090404030B020404" pitchFamily="18" charset="0"/>
              </a:rPr>
              <a:t>Cymbidium Phar Lap (1986)</a:t>
            </a:r>
            <a:endParaRPr lang="en-US" sz="4400" dirty="0">
              <a:solidFill>
                <a:srgbClr val="C00000"/>
              </a:solidFill>
              <a:latin typeface="Cooper Black" panose="0208090404030B020404" pitchFamily="18" charset="0"/>
            </a:endParaRPr>
          </a:p>
        </p:txBody>
      </p:sp>
      <p:sp>
        <p:nvSpPr>
          <p:cNvPr id="11" name="Content Placeholder 2"/>
          <p:cNvSpPr>
            <a:spLocks noGrp="1"/>
          </p:cNvSpPr>
          <p:nvPr>
            <p:ph idx="1"/>
          </p:nvPr>
        </p:nvSpPr>
        <p:spPr>
          <a:xfrm>
            <a:off x="167425" y="803755"/>
            <a:ext cx="5383369" cy="1069781"/>
          </a:xfrm>
        </p:spPr>
        <p:txBody>
          <a:bodyPr>
            <a:normAutofit/>
          </a:bodyPr>
          <a:lstStyle/>
          <a:p>
            <a:r>
              <a:rPr lang="en-US" sz="2600" dirty="0" smtClean="0"/>
              <a:t>Cym. Flame Hawk x Cym. </a:t>
            </a:r>
            <a:r>
              <a:rPr lang="en-US" sz="2600" dirty="0" err="1" smtClean="0"/>
              <a:t>madidum</a:t>
            </a:r>
            <a:endParaRPr lang="en-US" sz="2600" dirty="0" smtClean="0"/>
          </a:p>
          <a:p>
            <a:r>
              <a:rPr lang="en-US" sz="2600" dirty="0" smtClean="0"/>
              <a:t>35 </a:t>
            </a:r>
            <a:r>
              <a:rPr lang="en-US" sz="2600" dirty="0" err="1" smtClean="0"/>
              <a:t>Offsprings</a:t>
            </a:r>
            <a:r>
              <a:rPr lang="en-US" sz="2600" dirty="0" smtClean="0"/>
              <a:t>, 108 total progeny </a:t>
            </a:r>
          </a:p>
        </p:txBody>
      </p:sp>
      <p:pic>
        <p:nvPicPr>
          <p:cNvPr id="8" name="Picture 7"/>
          <p:cNvPicPr>
            <a:picLocks noChangeAspect="1"/>
          </p:cNvPicPr>
          <p:nvPr/>
        </p:nvPicPr>
        <p:blipFill>
          <a:blip r:embed="rId2"/>
          <a:stretch>
            <a:fillRect/>
          </a:stretch>
        </p:blipFill>
        <p:spPr>
          <a:xfrm>
            <a:off x="167425" y="1847866"/>
            <a:ext cx="7991242" cy="5010134"/>
          </a:xfrm>
          <a:prstGeom prst="rect">
            <a:avLst/>
          </a:prstGeom>
        </p:spPr>
      </p:pic>
      <p:pic>
        <p:nvPicPr>
          <p:cNvPr id="14" name="Picture 13"/>
          <p:cNvPicPr>
            <a:picLocks noChangeAspect="1"/>
          </p:cNvPicPr>
          <p:nvPr/>
        </p:nvPicPr>
        <p:blipFill rotWithShape="1">
          <a:blip r:embed="rId3"/>
          <a:srcRect t="9864" b="446"/>
          <a:stretch/>
        </p:blipFill>
        <p:spPr>
          <a:xfrm>
            <a:off x="8158667" y="1835515"/>
            <a:ext cx="3810000" cy="2562897"/>
          </a:xfrm>
          <a:prstGeom prst="rect">
            <a:avLst/>
          </a:prstGeom>
        </p:spPr>
      </p:pic>
      <p:pic>
        <p:nvPicPr>
          <p:cNvPr id="15" name="Picture 14"/>
          <p:cNvPicPr>
            <a:picLocks noChangeAspect="1"/>
          </p:cNvPicPr>
          <p:nvPr/>
        </p:nvPicPr>
        <p:blipFill>
          <a:blip r:embed="rId4"/>
          <a:stretch>
            <a:fillRect/>
          </a:stretch>
        </p:blipFill>
        <p:spPr>
          <a:xfrm>
            <a:off x="8158667" y="4352933"/>
            <a:ext cx="3810000" cy="2543175"/>
          </a:xfrm>
          <a:prstGeom prst="rect">
            <a:avLst/>
          </a:prstGeom>
        </p:spPr>
      </p:pic>
      <p:sp>
        <p:nvSpPr>
          <p:cNvPr id="16" name="Content Placeholder 2"/>
          <p:cNvSpPr txBox="1">
            <a:spLocks/>
          </p:cNvSpPr>
          <p:nvPr/>
        </p:nvSpPr>
        <p:spPr>
          <a:xfrm>
            <a:off x="5466982" y="759558"/>
            <a:ext cx="6501685" cy="106978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8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SzPct val="80000"/>
              <a:buFont typeface="Arial" pitchFamily="34" charset="0"/>
              <a:buChar char="•"/>
              <a:defRPr sz="2400" kern="1200">
                <a:solidFill>
                  <a:schemeClr val="tx1"/>
                </a:solidFill>
                <a:latin typeface="+mn-lt"/>
                <a:ea typeface="+mn-ea"/>
                <a:cs typeface="+mn-cs"/>
              </a:defRPr>
            </a:lvl2pPr>
            <a:lvl3pPr marL="118872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3pPr>
            <a:lvl4pPr marL="16459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4pPr>
            <a:lvl5pPr marL="21031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5pPr>
            <a:lvl6pPr marL="25603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6pPr>
            <a:lvl7pPr marL="30175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34747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8pPr>
            <a:lvl9pPr marL="39319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9pPr>
          </a:lstStyle>
          <a:p>
            <a:r>
              <a:rPr lang="en-US" sz="2600" dirty="0" err="1" smtClean="0"/>
              <a:t>Madidum</a:t>
            </a:r>
            <a:r>
              <a:rPr lang="en-US" sz="2600" dirty="0" smtClean="0"/>
              <a:t> pairs well with </a:t>
            </a:r>
            <a:r>
              <a:rPr lang="en-US" sz="2600" dirty="0" err="1" smtClean="0"/>
              <a:t>devonianum</a:t>
            </a:r>
            <a:endParaRPr lang="en-US" sz="2600" dirty="0"/>
          </a:p>
          <a:p>
            <a:r>
              <a:rPr lang="en-US" sz="2600" dirty="0" smtClean="0"/>
              <a:t>Intensifying colors</a:t>
            </a:r>
          </a:p>
        </p:txBody>
      </p:sp>
    </p:spTree>
    <p:extLst>
      <p:ext uri="{BB962C8B-B14F-4D97-AF65-F5344CB8AC3E}">
        <p14:creationId xmlns:p14="http://schemas.microsoft.com/office/powerpoint/2010/main" val="357041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49555" y="5965922"/>
            <a:ext cx="3251659" cy="923330"/>
          </a:xfrm>
          <a:prstGeom prst="rect">
            <a:avLst/>
          </a:prstGeom>
          <a:noFill/>
        </p:spPr>
        <p:txBody>
          <a:bodyPr wrap="none" rtlCol="0">
            <a:spAutoFit/>
          </a:bodyPr>
          <a:lstStyle/>
          <a:p>
            <a:pPr algn="ctr"/>
            <a:r>
              <a:rPr lang="en-US" dirty="0"/>
              <a:t>Cym. </a:t>
            </a:r>
            <a:r>
              <a:rPr lang="en-US" dirty="0" smtClean="0"/>
              <a:t>Dorothy </a:t>
            </a:r>
            <a:r>
              <a:rPr lang="en-US" dirty="0" err="1" smtClean="0"/>
              <a:t>Stockstill</a:t>
            </a:r>
            <a:r>
              <a:rPr lang="en-US" dirty="0" smtClean="0"/>
              <a:t> (1992)</a:t>
            </a:r>
          </a:p>
          <a:p>
            <a:pPr algn="ctr"/>
            <a:r>
              <a:rPr lang="en-US" dirty="0" smtClean="0"/>
              <a:t>(Phar Lap x Miss </a:t>
            </a:r>
            <a:r>
              <a:rPr lang="en-US" dirty="0" err="1" smtClean="0"/>
              <a:t>Muffett</a:t>
            </a:r>
            <a:r>
              <a:rPr lang="en-US" dirty="0" smtClean="0"/>
              <a:t>)</a:t>
            </a:r>
          </a:p>
          <a:p>
            <a:pPr algn="ctr"/>
            <a:r>
              <a:rPr lang="en-US" dirty="0" smtClean="0"/>
              <a:t>‘Forgotten Fruit’ AM/AOS (1993)</a:t>
            </a:r>
            <a:endParaRPr lang="en-US" dirty="0"/>
          </a:p>
        </p:txBody>
      </p:sp>
      <p:pic>
        <p:nvPicPr>
          <p:cNvPr id="5" name="Picture 4"/>
          <p:cNvPicPr>
            <a:picLocks noChangeAspect="1"/>
          </p:cNvPicPr>
          <p:nvPr/>
        </p:nvPicPr>
        <p:blipFill rotWithShape="1">
          <a:blip r:embed="rId2"/>
          <a:srcRect t="4622"/>
          <a:stretch/>
        </p:blipFill>
        <p:spPr>
          <a:xfrm>
            <a:off x="19053" y="454914"/>
            <a:ext cx="3750770" cy="5361882"/>
          </a:xfrm>
          <a:prstGeom prst="rect">
            <a:avLst/>
          </a:prstGeom>
        </p:spPr>
      </p:pic>
      <p:sp>
        <p:nvSpPr>
          <p:cNvPr id="9" name="TextBox 8"/>
          <p:cNvSpPr txBox="1"/>
          <p:nvPr/>
        </p:nvSpPr>
        <p:spPr>
          <a:xfrm>
            <a:off x="3750770" y="131749"/>
            <a:ext cx="4465581" cy="646331"/>
          </a:xfrm>
          <a:prstGeom prst="rect">
            <a:avLst/>
          </a:prstGeom>
          <a:noFill/>
        </p:spPr>
        <p:txBody>
          <a:bodyPr wrap="none" rtlCol="0">
            <a:spAutoFit/>
          </a:bodyPr>
          <a:lstStyle/>
          <a:p>
            <a:pPr algn="ctr"/>
            <a:r>
              <a:rPr lang="en-US" dirty="0" smtClean="0"/>
              <a:t>Cym. Gladys </a:t>
            </a:r>
            <a:r>
              <a:rPr lang="en-US" dirty="0" err="1" smtClean="0"/>
              <a:t>Whitesell</a:t>
            </a:r>
            <a:r>
              <a:rPr lang="en-US" dirty="0" smtClean="0"/>
              <a:t> (</a:t>
            </a:r>
            <a:r>
              <a:rPr lang="en-US" dirty="0" err="1" smtClean="0"/>
              <a:t>Fifi</a:t>
            </a:r>
            <a:r>
              <a:rPr lang="en-US" dirty="0" smtClean="0"/>
              <a:t> x </a:t>
            </a:r>
            <a:r>
              <a:rPr lang="en-US" dirty="0" err="1" smtClean="0"/>
              <a:t>sanderae</a:t>
            </a:r>
            <a:r>
              <a:rPr lang="en-US" dirty="0" smtClean="0"/>
              <a:t>) (1983)</a:t>
            </a:r>
          </a:p>
          <a:p>
            <a:pPr algn="ctr"/>
            <a:r>
              <a:rPr lang="en-US" dirty="0" smtClean="0"/>
              <a:t>‘Joy’ HCC/AOS (2015)</a:t>
            </a:r>
            <a:endParaRPr lang="en-US" dirty="0"/>
          </a:p>
        </p:txBody>
      </p:sp>
      <p:pic>
        <p:nvPicPr>
          <p:cNvPr id="11" name="Picture 10"/>
          <p:cNvPicPr>
            <a:picLocks noChangeAspect="1"/>
          </p:cNvPicPr>
          <p:nvPr/>
        </p:nvPicPr>
        <p:blipFill>
          <a:blip r:embed="rId3"/>
          <a:stretch>
            <a:fillRect/>
          </a:stretch>
        </p:blipFill>
        <p:spPr>
          <a:xfrm>
            <a:off x="3920641" y="778080"/>
            <a:ext cx="3763984" cy="5649507"/>
          </a:xfrm>
          <a:prstGeom prst="rect">
            <a:avLst/>
          </a:prstGeom>
        </p:spPr>
      </p:pic>
      <p:pic>
        <p:nvPicPr>
          <p:cNvPr id="12" name="Picture 11"/>
          <p:cNvPicPr>
            <a:picLocks noChangeAspect="1"/>
          </p:cNvPicPr>
          <p:nvPr/>
        </p:nvPicPr>
        <p:blipFill>
          <a:blip r:embed="rId4"/>
          <a:stretch>
            <a:fillRect/>
          </a:stretch>
        </p:blipFill>
        <p:spPr>
          <a:xfrm>
            <a:off x="8635778" y="454914"/>
            <a:ext cx="3505504" cy="5724640"/>
          </a:xfrm>
          <a:prstGeom prst="rect">
            <a:avLst/>
          </a:prstGeom>
        </p:spPr>
      </p:pic>
      <p:pic>
        <p:nvPicPr>
          <p:cNvPr id="13" name="Picture 12"/>
          <p:cNvPicPr>
            <a:picLocks noChangeAspect="1"/>
          </p:cNvPicPr>
          <p:nvPr/>
        </p:nvPicPr>
        <p:blipFill rotWithShape="1">
          <a:blip r:embed="rId5"/>
          <a:srcRect l="16473" t="1105" r="23996"/>
          <a:stretch/>
        </p:blipFill>
        <p:spPr>
          <a:xfrm>
            <a:off x="7856326" y="2357250"/>
            <a:ext cx="2253803" cy="2803568"/>
          </a:xfrm>
          <a:prstGeom prst="rect">
            <a:avLst/>
          </a:prstGeom>
        </p:spPr>
      </p:pic>
      <p:sp>
        <p:nvSpPr>
          <p:cNvPr id="17" name="TextBox 16"/>
          <p:cNvSpPr txBox="1"/>
          <p:nvPr/>
        </p:nvSpPr>
        <p:spPr>
          <a:xfrm>
            <a:off x="7856326" y="6242921"/>
            <a:ext cx="4284956" cy="646331"/>
          </a:xfrm>
          <a:prstGeom prst="rect">
            <a:avLst/>
          </a:prstGeom>
          <a:noFill/>
        </p:spPr>
        <p:txBody>
          <a:bodyPr wrap="none" rtlCol="0">
            <a:spAutoFit/>
          </a:bodyPr>
          <a:lstStyle/>
          <a:p>
            <a:pPr algn="ctr"/>
            <a:r>
              <a:rPr lang="en-US" dirty="0" smtClean="0"/>
              <a:t>Cym. Little Beauty (1992)</a:t>
            </a:r>
          </a:p>
          <a:p>
            <a:pPr algn="ctr"/>
            <a:r>
              <a:rPr lang="en-US" dirty="0" smtClean="0"/>
              <a:t>((</a:t>
            </a:r>
            <a:r>
              <a:rPr lang="en-US" dirty="0" err="1" smtClean="0"/>
              <a:t>devonianum</a:t>
            </a:r>
            <a:r>
              <a:rPr lang="en-US" dirty="0" smtClean="0"/>
              <a:t> x </a:t>
            </a:r>
            <a:r>
              <a:rPr lang="en-US" dirty="0" err="1" smtClean="0"/>
              <a:t>madidum</a:t>
            </a:r>
            <a:r>
              <a:rPr lang="en-US" dirty="0" smtClean="0"/>
              <a:t>) x </a:t>
            </a:r>
            <a:r>
              <a:rPr lang="en-US" dirty="0" err="1" smtClean="0"/>
              <a:t>canaliculatum</a:t>
            </a:r>
            <a:r>
              <a:rPr lang="en-US" dirty="0" smtClean="0"/>
              <a:t>)</a:t>
            </a:r>
            <a:endParaRPr lang="en-US" dirty="0"/>
          </a:p>
        </p:txBody>
      </p:sp>
    </p:spTree>
    <p:extLst>
      <p:ext uri="{BB962C8B-B14F-4D97-AF65-F5344CB8AC3E}">
        <p14:creationId xmlns:p14="http://schemas.microsoft.com/office/powerpoint/2010/main" val="270160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6172" y="0"/>
            <a:ext cx="7353287" cy="869562"/>
          </a:xfrm>
        </p:spPr>
        <p:txBody>
          <a:bodyPr>
            <a:noAutofit/>
          </a:bodyPr>
          <a:lstStyle/>
          <a:p>
            <a:r>
              <a:rPr lang="en-US" sz="4800" dirty="0" smtClean="0">
                <a:solidFill>
                  <a:srgbClr val="C00000"/>
                </a:solidFill>
                <a:latin typeface="Cooper Black" panose="0208090404030B020404" pitchFamily="18" charset="0"/>
              </a:rPr>
              <a:t>Pendulous Cymbidium</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54038" y="869562"/>
            <a:ext cx="11871799" cy="1126663"/>
          </a:xfrm>
        </p:spPr>
        <p:txBody>
          <a:bodyPr>
            <a:normAutofit fontScale="92500" lnSpcReduction="20000"/>
          </a:bodyPr>
          <a:lstStyle/>
          <a:p>
            <a:r>
              <a:rPr lang="en-US" sz="2600" dirty="0" smtClean="0"/>
              <a:t>Not widely used</a:t>
            </a:r>
          </a:p>
          <a:p>
            <a:r>
              <a:rPr lang="en-US" sz="2600" dirty="0" smtClean="0"/>
              <a:t>Can create some intensely colored hybrid with pendulous inflorescence, almost velvety in texture</a:t>
            </a:r>
            <a:endParaRPr lang="en-US" sz="2600" dirty="0"/>
          </a:p>
          <a:p>
            <a:endParaRPr lang="en-US" dirty="0" smtClean="0"/>
          </a:p>
        </p:txBody>
      </p:sp>
      <p:sp>
        <p:nvSpPr>
          <p:cNvPr id="5" name="TextBox 4"/>
          <p:cNvSpPr txBox="1"/>
          <p:nvPr/>
        </p:nvSpPr>
        <p:spPr>
          <a:xfrm>
            <a:off x="54038" y="5859888"/>
            <a:ext cx="3781356" cy="646331"/>
          </a:xfrm>
          <a:prstGeom prst="rect">
            <a:avLst/>
          </a:prstGeom>
          <a:noFill/>
        </p:spPr>
        <p:txBody>
          <a:bodyPr wrap="none" rtlCol="0">
            <a:spAutoFit/>
          </a:bodyPr>
          <a:lstStyle/>
          <a:p>
            <a:pPr algn="ctr"/>
            <a:r>
              <a:rPr lang="en-US" dirty="0" err="1" smtClean="0"/>
              <a:t>Cym</a:t>
            </a:r>
            <a:r>
              <a:rPr lang="en-US" dirty="0" smtClean="0"/>
              <a:t>. Black Forest (1999) ‘Black Label’</a:t>
            </a:r>
          </a:p>
          <a:p>
            <a:pPr algn="ctr"/>
            <a:r>
              <a:rPr lang="en-US" dirty="0" smtClean="0"/>
              <a:t>((</a:t>
            </a:r>
            <a:r>
              <a:rPr lang="en-US" dirty="0" err="1" smtClean="0"/>
              <a:t>aloifolium</a:t>
            </a:r>
            <a:r>
              <a:rPr lang="en-US" dirty="0" smtClean="0"/>
              <a:t> x </a:t>
            </a:r>
            <a:r>
              <a:rPr lang="en-US" dirty="0" err="1" smtClean="0"/>
              <a:t>Carbenet</a:t>
            </a:r>
            <a:r>
              <a:rPr lang="en-US" dirty="0" smtClean="0"/>
              <a:t>) x Tethys)</a:t>
            </a:r>
            <a:endParaRPr lang="en-US" dirty="0"/>
          </a:p>
        </p:txBody>
      </p:sp>
      <p:sp>
        <p:nvSpPr>
          <p:cNvPr id="14" name="TextBox 13"/>
          <p:cNvSpPr txBox="1"/>
          <p:nvPr/>
        </p:nvSpPr>
        <p:spPr>
          <a:xfrm>
            <a:off x="4843141" y="6269952"/>
            <a:ext cx="3778080" cy="646331"/>
          </a:xfrm>
          <a:prstGeom prst="rect">
            <a:avLst/>
          </a:prstGeom>
          <a:noFill/>
        </p:spPr>
        <p:txBody>
          <a:bodyPr wrap="square" rtlCol="0">
            <a:spAutoFit/>
          </a:bodyPr>
          <a:lstStyle/>
          <a:p>
            <a:pPr algn="ctr"/>
            <a:r>
              <a:rPr lang="en-US" dirty="0" err="1" smtClean="0"/>
              <a:t>Cym</a:t>
            </a:r>
            <a:r>
              <a:rPr lang="en-US" dirty="0" smtClean="0"/>
              <a:t>. Australian Midnight (1991)</a:t>
            </a:r>
          </a:p>
          <a:p>
            <a:pPr algn="ctr"/>
            <a:r>
              <a:rPr lang="en-US" dirty="0" smtClean="0"/>
              <a:t>(</a:t>
            </a:r>
            <a:r>
              <a:rPr lang="en-US" dirty="0" err="1" smtClean="0"/>
              <a:t>canaliculatum</a:t>
            </a:r>
            <a:r>
              <a:rPr lang="en-US" dirty="0" smtClean="0"/>
              <a:t> x </a:t>
            </a:r>
            <a:r>
              <a:rPr lang="en-US" dirty="0" err="1" smtClean="0"/>
              <a:t>atropurpureum</a:t>
            </a:r>
            <a:r>
              <a:rPr lang="en-US" dirty="0" smtClean="0"/>
              <a:t>)</a:t>
            </a:r>
            <a:endParaRPr lang="en-US" dirty="0"/>
          </a:p>
        </p:txBody>
      </p:sp>
      <p:pic>
        <p:nvPicPr>
          <p:cNvPr id="6" name="Picture 5"/>
          <p:cNvPicPr>
            <a:picLocks noChangeAspect="1"/>
          </p:cNvPicPr>
          <p:nvPr/>
        </p:nvPicPr>
        <p:blipFill rotWithShape="1">
          <a:blip r:embed="rId2"/>
          <a:srcRect l="7176" r="5993"/>
          <a:stretch/>
        </p:blipFill>
        <p:spPr>
          <a:xfrm>
            <a:off x="0" y="2118641"/>
            <a:ext cx="4936023" cy="3801599"/>
          </a:xfrm>
          <a:prstGeom prst="rect">
            <a:avLst/>
          </a:prstGeom>
        </p:spPr>
      </p:pic>
      <p:pic>
        <p:nvPicPr>
          <p:cNvPr id="10" name="Picture 9"/>
          <p:cNvPicPr>
            <a:picLocks noChangeAspect="1"/>
          </p:cNvPicPr>
          <p:nvPr/>
        </p:nvPicPr>
        <p:blipFill>
          <a:blip r:embed="rId3"/>
          <a:stretch>
            <a:fillRect/>
          </a:stretch>
        </p:blipFill>
        <p:spPr>
          <a:xfrm>
            <a:off x="5209003" y="1966050"/>
            <a:ext cx="3046356" cy="4303902"/>
          </a:xfrm>
          <a:prstGeom prst="rect">
            <a:avLst/>
          </a:prstGeom>
        </p:spPr>
      </p:pic>
      <p:pic>
        <p:nvPicPr>
          <p:cNvPr id="11" name="Picture 10"/>
          <p:cNvPicPr>
            <a:picLocks noChangeAspect="1"/>
          </p:cNvPicPr>
          <p:nvPr/>
        </p:nvPicPr>
        <p:blipFill rotWithShape="1">
          <a:blip r:embed="rId4"/>
          <a:srcRect l="23892" r="25704"/>
          <a:stretch/>
        </p:blipFill>
        <p:spPr>
          <a:xfrm>
            <a:off x="10352398" y="1966050"/>
            <a:ext cx="1506829" cy="4480775"/>
          </a:xfrm>
          <a:prstGeom prst="rect">
            <a:avLst/>
          </a:prstGeom>
        </p:spPr>
      </p:pic>
      <p:pic>
        <p:nvPicPr>
          <p:cNvPr id="12" name="Picture 11"/>
          <p:cNvPicPr>
            <a:picLocks noChangeAspect="1"/>
          </p:cNvPicPr>
          <p:nvPr/>
        </p:nvPicPr>
        <p:blipFill>
          <a:blip r:embed="rId5"/>
          <a:stretch>
            <a:fillRect/>
          </a:stretch>
        </p:blipFill>
        <p:spPr>
          <a:xfrm>
            <a:off x="8768142" y="3895592"/>
            <a:ext cx="1803403" cy="2404536"/>
          </a:xfrm>
          <a:prstGeom prst="rect">
            <a:avLst/>
          </a:prstGeom>
        </p:spPr>
      </p:pic>
      <p:sp>
        <p:nvSpPr>
          <p:cNvPr id="13" name="TextBox 12"/>
          <p:cNvSpPr txBox="1"/>
          <p:nvPr/>
        </p:nvSpPr>
        <p:spPr>
          <a:xfrm>
            <a:off x="9038465" y="6261819"/>
            <a:ext cx="3066160" cy="646331"/>
          </a:xfrm>
          <a:prstGeom prst="rect">
            <a:avLst/>
          </a:prstGeom>
          <a:noFill/>
        </p:spPr>
        <p:txBody>
          <a:bodyPr wrap="none" rtlCol="0">
            <a:spAutoFit/>
          </a:bodyPr>
          <a:lstStyle/>
          <a:p>
            <a:pPr algn="ctr"/>
            <a:r>
              <a:rPr lang="en-US" dirty="0" err="1" smtClean="0"/>
              <a:t>Cym</a:t>
            </a:r>
            <a:r>
              <a:rPr lang="en-US" dirty="0" smtClean="0"/>
              <a:t>. Black Stump (2009)</a:t>
            </a:r>
          </a:p>
          <a:p>
            <a:pPr algn="ctr"/>
            <a:r>
              <a:rPr lang="en-US" dirty="0" smtClean="0"/>
              <a:t>(Australian Midnight x Cricket)</a:t>
            </a:r>
            <a:endParaRPr lang="en-US" dirty="0"/>
          </a:p>
        </p:txBody>
      </p:sp>
    </p:spTree>
    <p:extLst>
      <p:ext uri="{BB962C8B-B14F-4D97-AF65-F5344CB8AC3E}">
        <p14:creationId xmlns:p14="http://schemas.microsoft.com/office/powerpoint/2010/main" val="226978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62" y="397784"/>
            <a:ext cx="8433906" cy="922986"/>
          </a:xfrm>
        </p:spPr>
        <p:txBody>
          <a:bodyPr>
            <a:noAutofit/>
          </a:bodyPr>
          <a:lstStyle/>
          <a:p>
            <a:pPr algn="ctr"/>
            <a:r>
              <a:rPr lang="en-US" sz="4400" dirty="0" smtClean="0">
                <a:solidFill>
                  <a:srgbClr val="C00000"/>
                </a:solidFill>
                <a:latin typeface="Cooper Black" panose="0208090404030B020404" pitchFamily="18" charset="0"/>
              </a:rPr>
              <a:t>New breeding direction: </a:t>
            </a:r>
            <a:r>
              <a:rPr lang="en-US" sz="4400" dirty="0" err="1" smtClean="0">
                <a:solidFill>
                  <a:srgbClr val="C00000"/>
                </a:solidFill>
                <a:latin typeface="Cooper Black" panose="0208090404030B020404" pitchFamily="18" charset="0"/>
              </a:rPr>
              <a:t>Grammatocymbidiums</a:t>
            </a:r>
            <a:endParaRPr lang="en-US" sz="4400" dirty="0">
              <a:solidFill>
                <a:srgbClr val="C00000"/>
              </a:solidFill>
              <a:latin typeface="Cooper Black" panose="0208090404030B020404" pitchFamily="18" charset="0"/>
            </a:endParaRPr>
          </a:p>
        </p:txBody>
      </p:sp>
      <p:sp>
        <p:nvSpPr>
          <p:cNvPr id="10" name="Content Placeholder 2"/>
          <p:cNvSpPr>
            <a:spLocks noGrp="1"/>
          </p:cNvSpPr>
          <p:nvPr>
            <p:ph idx="1"/>
          </p:nvPr>
        </p:nvSpPr>
        <p:spPr>
          <a:xfrm>
            <a:off x="467132" y="1320770"/>
            <a:ext cx="6609885" cy="5585170"/>
          </a:xfrm>
        </p:spPr>
        <p:txBody>
          <a:bodyPr>
            <a:normAutofit/>
          </a:bodyPr>
          <a:lstStyle/>
          <a:p>
            <a:r>
              <a:rPr lang="en-US" sz="2600" dirty="0" err="1" smtClean="0"/>
              <a:t>Grammatophyllum</a:t>
            </a:r>
            <a:r>
              <a:rPr lang="en-US" sz="2600" dirty="0" smtClean="0"/>
              <a:t> does not has pendent inflorescence like many warm tolerant Cymbidium listed earlier.</a:t>
            </a:r>
          </a:p>
          <a:p>
            <a:r>
              <a:rPr lang="en-US" sz="2600" dirty="0" smtClean="0"/>
              <a:t>Upright stem with high flower count is still more desirable in commercial hybrids</a:t>
            </a:r>
          </a:p>
          <a:p>
            <a:r>
              <a:rPr lang="en-US" sz="2600" dirty="0" err="1" smtClean="0"/>
              <a:t>Advantage:in</a:t>
            </a:r>
            <a:r>
              <a:rPr lang="en-US" sz="2600" dirty="0" smtClean="0"/>
              <a:t> crease flower count, heat tolerance, long lasting bloom, exotic spots and stripes, flowers well presented, well arranged</a:t>
            </a:r>
          </a:p>
          <a:p>
            <a:r>
              <a:rPr lang="en-US" sz="2600" dirty="0" smtClean="0"/>
              <a:t>Disadvantage: large plants, “muddy” color, small lips. </a:t>
            </a:r>
            <a:r>
              <a:rPr lang="en-US" sz="2600" dirty="0" err="1" smtClean="0"/>
              <a:t>Grammatocymbidiums</a:t>
            </a:r>
            <a:r>
              <a:rPr lang="en-US" sz="2600" dirty="0" smtClean="0"/>
              <a:t> pollens are generally not viable creating difficulty in breeding.</a:t>
            </a:r>
          </a:p>
        </p:txBody>
      </p:sp>
      <p:pic>
        <p:nvPicPr>
          <p:cNvPr id="3" name="Picture 2"/>
          <p:cNvPicPr>
            <a:picLocks noChangeAspect="1"/>
          </p:cNvPicPr>
          <p:nvPr/>
        </p:nvPicPr>
        <p:blipFill>
          <a:blip r:embed="rId2"/>
          <a:stretch>
            <a:fillRect/>
          </a:stretch>
        </p:blipFill>
        <p:spPr>
          <a:xfrm>
            <a:off x="8564151" y="0"/>
            <a:ext cx="2488008" cy="2362033"/>
          </a:xfrm>
          <a:prstGeom prst="rect">
            <a:avLst/>
          </a:prstGeom>
        </p:spPr>
      </p:pic>
      <p:pic>
        <p:nvPicPr>
          <p:cNvPr id="4" name="Picture 3"/>
          <p:cNvPicPr>
            <a:picLocks noChangeAspect="1"/>
          </p:cNvPicPr>
          <p:nvPr/>
        </p:nvPicPr>
        <p:blipFill>
          <a:blip r:embed="rId3"/>
          <a:stretch>
            <a:fillRect/>
          </a:stretch>
        </p:blipFill>
        <p:spPr>
          <a:xfrm>
            <a:off x="7413324" y="2362033"/>
            <a:ext cx="4778676" cy="4543907"/>
          </a:xfrm>
          <a:prstGeom prst="rect">
            <a:avLst/>
          </a:prstGeom>
        </p:spPr>
      </p:pic>
    </p:spTree>
    <p:extLst>
      <p:ext uri="{BB962C8B-B14F-4D97-AF65-F5344CB8AC3E}">
        <p14:creationId xmlns:p14="http://schemas.microsoft.com/office/powerpoint/2010/main" val="178497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357" y="0"/>
            <a:ext cx="10091110" cy="1219200"/>
          </a:xfrm>
        </p:spPr>
        <p:txBody>
          <a:bodyPr>
            <a:noAutofit/>
          </a:bodyPr>
          <a:lstStyle/>
          <a:p>
            <a:r>
              <a:rPr lang="en-US" sz="4800" dirty="0" smtClean="0">
                <a:solidFill>
                  <a:srgbClr val="C00000"/>
                </a:solidFill>
                <a:latin typeface="Cooper Black" panose="0208090404030B020404" pitchFamily="18" charset="0"/>
              </a:rPr>
              <a:t>What is “warm-growing” </a:t>
            </a:r>
            <a:r>
              <a:rPr lang="en-US" sz="4800" dirty="0" err="1" smtClean="0">
                <a:solidFill>
                  <a:srgbClr val="C00000"/>
                </a:solidFill>
                <a:latin typeface="Cooper Black" panose="0208090404030B020404" pitchFamily="18" charset="0"/>
              </a:rPr>
              <a:t>Cym</a:t>
            </a:r>
            <a:r>
              <a:rPr lang="en-US" sz="4800" dirty="0" smtClean="0">
                <a:solidFill>
                  <a:srgbClr val="C00000"/>
                </a:solidFill>
                <a:latin typeface="Cooper Black" panose="0208090404030B020404" pitchFamily="18" charset="0"/>
              </a:rPr>
              <a:t>?</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502275" y="1365161"/>
            <a:ext cx="11024317" cy="4803819"/>
          </a:xfrm>
        </p:spPr>
        <p:txBody>
          <a:bodyPr>
            <a:normAutofit/>
          </a:bodyPr>
          <a:lstStyle/>
          <a:p>
            <a:r>
              <a:rPr lang="en-US" dirty="0" smtClean="0"/>
              <a:t>Standard Cymbidium requires 20-25 degree diurnal temperature differences to grow well and winter low temperature less than 57 degree for weeks to initiate flower buds. Additionally, temperature need to be less than mid 90 and above freezing. These plants typically grows well in Southern California</a:t>
            </a:r>
          </a:p>
          <a:p>
            <a:r>
              <a:rPr lang="en-US" dirty="0" smtClean="0"/>
              <a:t>Texas growers face struggles when it comes to keep these plants happy</a:t>
            </a:r>
          </a:p>
          <a:p>
            <a:r>
              <a:rPr lang="en-US" dirty="0" smtClean="0"/>
              <a:t>Warm growing Cymbidium will bloom without the need to have a temperature drop and without the wide range of day and night temperature differences.</a:t>
            </a:r>
          </a:p>
        </p:txBody>
      </p:sp>
    </p:spTree>
    <p:extLst>
      <p:ext uri="{BB962C8B-B14F-4D97-AF65-F5344CB8AC3E}">
        <p14:creationId xmlns:p14="http://schemas.microsoft.com/office/powerpoint/2010/main" val="293931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19" y="-202094"/>
            <a:ext cx="8433906" cy="922986"/>
          </a:xfrm>
        </p:spPr>
        <p:txBody>
          <a:bodyPr>
            <a:noAutofit/>
          </a:bodyPr>
          <a:lstStyle/>
          <a:p>
            <a:pPr algn="ctr"/>
            <a:r>
              <a:rPr lang="en-US" sz="4400" dirty="0" err="1" smtClean="0">
                <a:solidFill>
                  <a:srgbClr val="C00000"/>
                </a:solidFill>
                <a:latin typeface="Cooper Black" panose="0208090404030B020404" pitchFamily="18" charset="0"/>
              </a:rPr>
              <a:t>Grammatocymbidiums</a:t>
            </a:r>
            <a:endParaRPr lang="en-US" sz="4400" dirty="0">
              <a:solidFill>
                <a:srgbClr val="C00000"/>
              </a:solidFill>
              <a:latin typeface="Cooper Black" panose="0208090404030B020404" pitchFamily="18" charset="0"/>
            </a:endParaRPr>
          </a:p>
        </p:txBody>
      </p:sp>
      <p:pic>
        <p:nvPicPr>
          <p:cNvPr id="6" name="Picture 5"/>
          <p:cNvPicPr>
            <a:picLocks noChangeAspect="1"/>
          </p:cNvPicPr>
          <p:nvPr/>
        </p:nvPicPr>
        <p:blipFill rotWithShape="1">
          <a:blip r:embed="rId2"/>
          <a:srcRect l="16183" t="23761" r="37291" b="3675"/>
          <a:stretch/>
        </p:blipFill>
        <p:spPr>
          <a:xfrm>
            <a:off x="314237" y="802714"/>
            <a:ext cx="2608679" cy="2586849"/>
          </a:xfrm>
          <a:prstGeom prst="rect">
            <a:avLst/>
          </a:prstGeom>
        </p:spPr>
      </p:pic>
      <p:pic>
        <p:nvPicPr>
          <p:cNvPr id="11" name="Picture 10"/>
          <p:cNvPicPr>
            <a:picLocks noChangeAspect="1"/>
          </p:cNvPicPr>
          <p:nvPr/>
        </p:nvPicPr>
        <p:blipFill rotWithShape="1">
          <a:blip r:embed="rId3"/>
          <a:srcRect r="23502" b="16514"/>
          <a:stretch/>
        </p:blipFill>
        <p:spPr>
          <a:xfrm>
            <a:off x="3206840" y="802714"/>
            <a:ext cx="3144754" cy="5680563"/>
          </a:xfrm>
          <a:prstGeom prst="rect">
            <a:avLst/>
          </a:prstGeom>
        </p:spPr>
      </p:pic>
      <p:sp>
        <p:nvSpPr>
          <p:cNvPr id="12" name="TextBox 11"/>
          <p:cNvSpPr txBox="1"/>
          <p:nvPr/>
        </p:nvSpPr>
        <p:spPr>
          <a:xfrm>
            <a:off x="3626233" y="6451080"/>
            <a:ext cx="2316660" cy="369332"/>
          </a:xfrm>
          <a:prstGeom prst="rect">
            <a:avLst/>
          </a:prstGeom>
          <a:noFill/>
        </p:spPr>
        <p:txBody>
          <a:bodyPr wrap="none" rtlCol="0">
            <a:spAutoFit/>
          </a:bodyPr>
          <a:lstStyle/>
          <a:p>
            <a:r>
              <a:rPr lang="en-US" dirty="0" err="1" smtClean="0"/>
              <a:t>Grcym</a:t>
            </a:r>
            <a:r>
              <a:rPr lang="en-US" dirty="0" smtClean="0"/>
              <a:t>. Lovely Melody</a:t>
            </a:r>
            <a:endParaRPr lang="en-US" dirty="0"/>
          </a:p>
        </p:txBody>
      </p:sp>
      <p:pic>
        <p:nvPicPr>
          <p:cNvPr id="13" name="Picture 12"/>
          <p:cNvPicPr>
            <a:picLocks noChangeAspect="1"/>
          </p:cNvPicPr>
          <p:nvPr/>
        </p:nvPicPr>
        <p:blipFill rotWithShape="1">
          <a:blip r:embed="rId4"/>
          <a:srcRect l="11328" t="5378" r="20064"/>
          <a:stretch/>
        </p:blipFill>
        <p:spPr>
          <a:xfrm>
            <a:off x="314237" y="3784953"/>
            <a:ext cx="2608679" cy="2698324"/>
          </a:xfrm>
          <a:prstGeom prst="rect">
            <a:avLst/>
          </a:prstGeom>
        </p:spPr>
      </p:pic>
      <p:sp>
        <p:nvSpPr>
          <p:cNvPr id="14" name="TextBox 13"/>
          <p:cNvSpPr txBox="1"/>
          <p:nvPr/>
        </p:nvSpPr>
        <p:spPr>
          <a:xfrm>
            <a:off x="270931" y="3333799"/>
            <a:ext cx="2695290" cy="369332"/>
          </a:xfrm>
          <a:prstGeom prst="rect">
            <a:avLst/>
          </a:prstGeom>
          <a:noFill/>
        </p:spPr>
        <p:txBody>
          <a:bodyPr wrap="none" rtlCol="0">
            <a:spAutoFit/>
          </a:bodyPr>
          <a:lstStyle/>
          <a:p>
            <a:r>
              <a:rPr lang="en-US" dirty="0" err="1" smtClean="0"/>
              <a:t>Grcym</a:t>
            </a:r>
            <a:r>
              <a:rPr lang="en-US" dirty="0" smtClean="0"/>
              <a:t>. </a:t>
            </a:r>
            <a:r>
              <a:rPr lang="en-US" dirty="0" err="1" smtClean="0"/>
              <a:t>Pakkret</a:t>
            </a:r>
            <a:r>
              <a:rPr lang="en-US" dirty="0" smtClean="0"/>
              <a:t> </a:t>
            </a:r>
            <a:r>
              <a:rPr lang="en-US" dirty="0" err="1" smtClean="0"/>
              <a:t>Paronama</a:t>
            </a:r>
            <a:endParaRPr lang="en-US" dirty="0"/>
          </a:p>
        </p:txBody>
      </p:sp>
      <p:sp>
        <p:nvSpPr>
          <p:cNvPr id="15" name="TextBox 14"/>
          <p:cNvSpPr txBox="1"/>
          <p:nvPr/>
        </p:nvSpPr>
        <p:spPr>
          <a:xfrm>
            <a:off x="331717" y="6424686"/>
            <a:ext cx="2573718" cy="369332"/>
          </a:xfrm>
          <a:prstGeom prst="rect">
            <a:avLst/>
          </a:prstGeom>
          <a:noFill/>
        </p:spPr>
        <p:txBody>
          <a:bodyPr wrap="none" rtlCol="0">
            <a:spAutoFit/>
          </a:bodyPr>
          <a:lstStyle/>
          <a:p>
            <a:r>
              <a:rPr lang="en-US" dirty="0" err="1" smtClean="0"/>
              <a:t>Grcym</a:t>
            </a:r>
            <a:r>
              <a:rPr lang="en-US" dirty="0" smtClean="0"/>
              <a:t>. </a:t>
            </a:r>
            <a:r>
              <a:rPr lang="en-US" dirty="0" err="1" smtClean="0"/>
              <a:t>Pakkret</a:t>
            </a:r>
            <a:r>
              <a:rPr lang="en-US" dirty="0" smtClean="0"/>
              <a:t> Gargoyle</a:t>
            </a:r>
            <a:endParaRPr lang="en-US" dirty="0"/>
          </a:p>
        </p:txBody>
      </p:sp>
      <p:pic>
        <p:nvPicPr>
          <p:cNvPr id="18" name="Picture 17"/>
          <p:cNvPicPr>
            <a:picLocks noChangeAspect="1"/>
          </p:cNvPicPr>
          <p:nvPr/>
        </p:nvPicPr>
        <p:blipFill rotWithShape="1">
          <a:blip r:embed="rId5"/>
          <a:srcRect l="71" t="27330" r="50352" b="11798"/>
          <a:stretch/>
        </p:blipFill>
        <p:spPr>
          <a:xfrm>
            <a:off x="6540475" y="3838162"/>
            <a:ext cx="2517855" cy="2586524"/>
          </a:xfrm>
          <a:prstGeom prst="rect">
            <a:avLst/>
          </a:prstGeom>
        </p:spPr>
      </p:pic>
      <p:sp>
        <p:nvSpPr>
          <p:cNvPr id="19" name="TextBox 18"/>
          <p:cNvSpPr txBox="1"/>
          <p:nvPr/>
        </p:nvSpPr>
        <p:spPr>
          <a:xfrm>
            <a:off x="6444159" y="6448083"/>
            <a:ext cx="2710486" cy="369332"/>
          </a:xfrm>
          <a:prstGeom prst="rect">
            <a:avLst/>
          </a:prstGeom>
          <a:noFill/>
        </p:spPr>
        <p:txBody>
          <a:bodyPr wrap="none" rtlCol="0">
            <a:spAutoFit/>
          </a:bodyPr>
          <a:lstStyle/>
          <a:p>
            <a:r>
              <a:rPr lang="en-US" dirty="0" err="1" smtClean="0"/>
              <a:t>Grcym</a:t>
            </a:r>
            <a:r>
              <a:rPr lang="en-US" dirty="0" smtClean="0"/>
              <a:t>. </a:t>
            </a:r>
            <a:r>
              <a:rPr lang="en-US" dirty="0" err="1" smtClean="0"/>
              <a:t>Pakkret</a:t>
            </a:r>
            <a:r>
              <a:rPr lang="en-US" dirty="0" smtClean="0"/>
              <a:t> Adventure</a:t>
            </a:r>
            <a:endParaRPr lang="en-US" dirty="0"/>
          </a:p>
        </p:txBody>
      </p:sp>
      <p:pic>
        <p:nvPicPr>
          <p:cNvPr id="21" name="Picture 20"/>
          <p:cNvPicPr>
            <a:picLocks noChangeAspect="1"/>
          </p:cNvPicPr>
          <p:nvPr/>
        </p:nvPicPr>
        <p:blipFill rotWithShape="1">
          <a:blip r:embed="rId6"/>
          <a:srcRect l="34205" t="15310"/>
          <a:stretch/>
        </p:blipFill>
        <p:spPr>
          <a:xfrm>
            <a:off x="7420653" y="16621"/>
            <a:ext cx="4728941" cy="3481599"/>
          </a:xfrm>
          <a:prstGeom prst="rect">
            <a:avLst/>
          </a:prstGeom>
        </p:spPr>
      </p:pic>
      <p:sp>
        <p:nvSpPr>
          <p:cNvPr id="22" name="TextBox 21"/>
          <p:cNvSpPr txBox="1"/>
          <p:nvPr/>
        </p:nvSpPr>
        <p:spPr>
          <a:xfrm>
            <a:off x="8585115" y="3445433"/>
            <a:ext cx="2400016" cy="369332"/>
          </a:xfrm>
          <a:prstGeom prst="rect">
            <a:avLst/>
          </a:prstGeom>
          <a:noFill/>
        </p:spPr>
        <p:txBody>
          <a:bodyPr wrap="none" rtlCol="0">
            <a:spAutoFit/>
          </a:bodyPr>
          <a:lstStyle/>
          <a:p>
            <a:r>
              <a:rPr lang="en-US" dirty="0" err="1" smtClean="0"/>
              <a:t>Grcym</a:t>
            </a:r>
            <a:r>
              <a:rPr lang="en-US" dirty="0" smtClean="0"/>
              <a:t>. </a:t>
            </a:r>
            <a:r>
              <a:rPr lang="en-US" dirty="0" err="1" smtClean="0"/>
              <a:t>Pakkret</a:t>
            </a:r>
            <a:r>
              <a:rPr lang="en-US" dirty="0" smtClean="0"/>
              <a:t> Nebula</a:t>
            </a:r>
            <a:endParaRPr lang="en-US" dirty="0"/>
          </a:p>
        </p:txBody>
      </p:sp>
      <p:pic>
        <p:nvPicPr>
          <p:cNvPr id="23" name="Picture 22"/>
          <p:cNvPicPr>
            <a:picLocks noChangeAspect="1"/>
          </p:cNvPicPr>
          <p:nvPr/>
        </p:nvPicPr>
        <p:blipFill rotWithShape="1">
          <a:blip r:embed="rId7"/>
          <a:srcRect l="8305" t="12343" r="3785" b="8414"/>
          <a:stretch/>
        </p:blipFill>
        <p:spPr>
          <a:xfrm>
            <a:off x="9279709" y="3838162"/>
            <a:ext cx="2732753" cy="2493272"/>
          </a:xfrm>
          <a:prstGeom prst="rect">
            <a:avLst/>
          </a:prstGeom>
        </p:spPr>
      </p:pic>
      <p:sp>
        <p:nvSpPr>
          <p:cNvPr id="24" name="TextBox 23"/>
          <p:cNvSpPr txBox="1"/>
          <p:nvPr/>
        </p:nvSpPr>
        <p:spPr>
          <a:xfrm>
            <a:off x="9372295" y="6243005"/>
            <a:ext cx="2777299" cy="646331"/>
          </a:xfrm>
          <a:prstGeom prst="rect">
            <a:avLst/>
          </a:prstGeom>
          <a:noFill/>
        </p:spPr>
        <p:txBody>
          <a:bodyPr wrap="none" rtlCol="0">
            <a:spAutoFit/>
          </a:bodyPr>
          <a:lstStyle/>
          <a:p>
            <a:pPr algn="ctr"/>
            <a:r>
              <a:rPr lang="en-US" dirty="0" err="1" smtClean="0"/>
              <a:t>Grcym</a:t>
            </a:r>
            <a:r>
              <a:rPr lang="en-US" dirty="0" smtClean="0"/>
              <a:t> </a:t>
            </a:r>
            <a:r>
              <a:rPr lang="en-US" dirty="0" err="1" smtClean="0"/>
              <a:t>Pakkret</a:t>
            </a:r>
            <a:r>
              <a:rPr lang="en-US" dirty="0" smtClean="0"/>
              <a:t> Nova x</a:t>
            </a:r>
          </a:p>
          <a:p>
            <a:pPr algn="ctr"/>
            <a:r>
              <a:rPr lang="en-US" dirty="0" smtClean="0"/>
              <a:t>Gramm. </a:t>
            </a:r>
            <a:r>
              <a:rPr lang="en-US" dirty="0" err="1" smtClean="0"/>
              <a:t>Crownfox</a:t>
            </a:r>
            <a:r>
              <a:rPr lang="en-US" dirty="0" smtClean="0"/>
              <a:t> Leopard</a:t>
            </a:r>
            <a:endParaRPr lang="en-US" dirty="0"/>
          </a:p>
        </p:txBody>
      </p:sp>
    </p:spTree>
    <p:extLst>
      <p:ext uri="{BB962C8B-B14F-4D97-AF65-F5344CB8AC3E}">
        <p14:creationId xmlns:p14="http://schemas.microsoft.com/office/powerpoint/2010/main" val="387374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96" y="174172"/>
            <a:ext cx="9601200" cy="818606"/>
          </a:xfrm>
        </p:spPr>
        <p:txBody>
          <a:bodyPr/>
          <a:lstStyle/>
          <a:p>
            <a:r>
              <a:rPr lang="en-US" dirty="0" smtClean="0">
                <a:latin typeface="Cooper Black" panose="0208090404030B020404" pitchFamily="18" charset="0"/>
              </a:rPr>
              <a:t>Resource</a:t>
            </a:r>
            <a:endParaRPr lang="en-US" dirty="0">
              <a:latin typeface="Cooper Black" panose="0208090404030B020404" pitchFamily="18" charset="0"/>
            </a:endParaRPr>
          </a:p>
        </p:txBody>
      </p:sp>
      <p:sp>
        <p:nvSpPr>
          <p:cNvPr id="3" name="Content Placeholder 2"/>
          <p:cNvSpPr>
            <a:spLocks noGrp="1"/>
          </p:cNvSpPr>
          <p:nvPr>
            <p:ph idx="1"/>
          </p:nvPr>
        </p:nvSpPr>
        <p:spPr>
          <a:xfrm>
            <a:off x="522515" y="1123406"/>
            <a:ext cx="11107108" cy="5457698"/>
          </a:xfrm>
        </p:spPr>
        <p:txBody>
          <a:bodyPr>
            <a:normAutofit fontScale="92500" lnSpcReduction="20000"/>
          </a:bodyPr>
          <a:lstStyle/>
          <a:p>
            <a:pPr lvl="0"/>
            <a:r>
              <a:rPr lang="en-US" sz="2600" dirty="0">
                <a:solidFill>
                  <a:srgbClr val="634823"/>
                </a:solidFill>
              </a:rPr>
              <a:t>Orchidwiz Encyclopedia version 9.1</a:t>
            </a:r>
          </a:p>
          <a:p>
            <a:pPr lvl="0"/>
            <a:r>
              <a:rPr lang="en-US" sz="2600" dirty="0">
                <a:solidFill>
                  <a:srgbClr val="634823"/>
                </a:solidFill>
              </a:rPr>
              <a:t>Orchid Pro Online</a:t>
            </a:r>
          </a:p>
          <a:p>
            <a:pPr lvl="0"/>
            <a:r>
              <a:rPr lang="en-US" sz="2600" dirty="0">
                <a:solidFill>
                  <a:srgbClr val="634823"/>
                </a:solidFill>
              </a:rPr>
              <a:t>Warm Growing Cymbidium</a:t>
            </a:r>
          </a:p>
          <a:p>
            <a:pPr lvl="1"/>
            <a:r>
              <a:rPr lang="en-US" sz="2200" dirty="0">
                <a:solidFill>
                  <a:srgbClr val="634823"/>
                </a:solidFill>
                <a:hlinkClick r:id="rId2"/>
              </a:rPr>
              <a:t>http://www.orchidpeopleofhawaii.com/warm.html</a:t>
            </a:r>
            <a:r>
              <a:rPr lang="en-US" sz="2200" dirty="0">
                <a:solidFill>
                  <a:srgbClr val="634823"/>
                </a:solidFill>
              </a:rPr>
              <a:t> </a:t>
            </a:r>
          </a:p>
          <a:p>
            <a:pPr lvl="0"/>
            <a:r>
              <a:rPr lang="en-US" sz="2600" dirty="0">
                <a:solidFill>
                  <a:srgbClr val="634823"/>
                </a:solidFill>
              </a:rPr>
              <a:t>American Orchid Society Magazine</a:t>
            </a:r>
          </a:p>
          <a:p>
            <a:pPr marL="45720" lvl="0" indent="0">
              <a:buNone/>
            </a:pPr>
            <a:r>
              <a:rPr lang="en-US" sz="2600" dirty="0">
                <a:solidFill>
                  <a:srgbClr val="634823"/>
                </a:solidFill>
              </a:rPr>
              <a:t>	Chinese Cymbidium species, Issue July 1999, page 12 - 23 </a:t>
            </a:r>
          </a:p>
          <a:p>
            <a:pPr marL="45720" lvl="0" indent="0">
              <a:buNone/>
            </a:pPr>
            <a:r>
              <a:rPr lang="en-US" sz="2600" dirty="0">
                <a:solidFill>
                  <a:srgbClr val="634823"/>
                </a:solidFill>
              </a:rPr>
              <a:t>	Cymbidium </a:t>
            </a:r>
            <a:r>
              <a:rPr lang="en-US" sz="2600" dirty="0" err="1">
                <a:solidFill>
                  <a:srgbClr val="634823"/>
                </a:solidFill>
              </a:rPr>
              <a:t>madidum</a:t>
            </a:r>
            <a:r>
              <a:rPr lang="en-US" sz="2600" dirty="0">
                <a:solidFill>
                  <a:srgbClr val="634823"/>
                </a:solidFill>
              </a:rPr>
              <a:t>, Supplemental Issue Oct 2018, page 18- 22</a:t>
            </a:r>
          </a:p>
          <a:p>
            <a:pPr marL="45720" lvl="0" indent="0">
              <a:buNone/>
            </a:pPr>
            <a:r>
              <a:rPr lang="en-US" sz="2600" dirty="0">
                <a:solidFill>
                  <a:srgbClr val="634823"/>
                </a:solidFill>
              </a:rPr>
              <a:t>	Cymbidium section </a:t>
            </a:r>
            <a:r>
              <a:rPr lang="en-US" sz="2600" dirty="0" err="1">
                <a:solidFill>
                  <a:srgbClr val="634823"/>
                </a:solidFill>
              </a:rPr>
              <a:t>Jensoa</a:t>
            </a:r>
            <a:r>
              <a:rPr lang="en-US" sz="2600" dirty="0">
                <a:solidFill>
                  <a:srgbClr val="634823"/>
                </a:solidFill>
              </a:rPr>
              <a:t> – Its species and some of their hybrids, Issue October 2018, page 30 -41</a:t>
            </a:r>
          </a:p>
          <a:p>
            <a:pPr marL="45720" lvl="0" indent="0">
              <a:buNone/>
            </a:pPr>
            <a:r>
              <a:rPr lang="en-US" sz="2600" dirty="0">
                <a:solidFill>
                  <a:srgbClr val="634823"/>
                </a:solidFill>
              </a:rPr>
              <a:t>	Growing Cymbidium in a Warm Climate, Issue March 2010, page 24-29</a:t>
            </a:r>
          </a:p>
          <a:p>
            <a:pPr marL="45720" lvl="0" indent="0">
              <a:buNone/>
            </a:pPr>
            <a:r>
              <a:rPr lang="en-US" sz="2600" dirty="0">
                <a:solidFill>
                  <a:srgbClr val="634823"/>
                </a:solidFill>
              </a:rPr>
              <a:t>	</a:t>
            </a:r>
            <a:r>
              <a:rPr lang="en-US" sz="2600" dirty="0" err="1">
                <a:solidFill>
                  <a:srgbClr val="634823"/>
                </a:solidFill>
              </a:rPr>
              <a:t>Grammatocymbidiums</a:t>
            </a:r>
            <a:r>
              <a:rPr lang="en-US" sz="2600" dirty="0">
                <a:solidFill>
                  <a:srgbClr val="634823"/>
                </a:solidFill>
              </a:rPr>
              <a:t>: An Advanced Path to Breeding Heat-Tolerant Cymbidiums, Supplemental Issue Oct 2018, page 78 - 82	</a:t>
            </a:r>
          </a:p>
          <a:p>
            <a:endParaRPr lang="en-US" dirty="0"/>
          </a:p>
        </p:txBody>
      </p:sp>
    </p:spTree>
    <p:extLst>
      <p:ext uri="{BB962C8B-B14F-4D97-AF65-F5344CB8AC3E}">
        <p14:creationId xmlns:p14="http://schemas.microsoft.com/office/powerpoint/2010/main" val="167461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275" y="80429"/>
            <a:ext cx="10091110" cy="949455"/>
          </a:xfrm>
        </p:spPr>
        <p:txBody>
          <a:bodyPr>
            <a:noAutofit/>
          </a:bodyPr>
          <a:lstStyle/>
          <a:p>
            <a:r>
              <a:rPr lang="en-US" sz="4800" dirty="0" smtClean="0">
                <a:solidFill>
                  <a:srgbClr val="C00000"/>
                </a:solidFill>
                <a:latin typeface="Cooper Black" panose="0208090404030B020404" pitchFamily="18" charset="0"/>
              </a:rPr>
              <a:t>The species involved</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502275" y="1365161"/>
            <a:ext cx="8100811" cy="4803819"/>
          </a:xfrm>
        </p:spPr>
        <p:txBody>
          <a:bodyPr>
            <a:normAutofit/>
          </a:bodyPr>
          <a:lstStyle/>
          <a:p>
            <a:r>
              <a:rPr lang="en-US" dirty="0" err="1" smtClean="0"/>
              <a:t>Cym</a:t>
            </a:r>
            <a:r>
              <a:rPr lang="en-US" dirty="0" smtClean="0"/>
              <a:t>. </a:t>
            </a:r>
            <a:r>
              <a:rPr lang="en-US" dirty="0" err="1" smtClean="0"/>
              <a:t>ensifolium</a:t>
            </a:r>
            <a:r>
              <a:rPr lang="en-US" dirty="0" smtClean="0"/>
              <a:t>, </a:t>
            </a:r>
            <a:r>
              <a:rPr lang="en-US" dirty="0" err="1" smtClean="0"/>
              <a:t>Cym</a:t>
            </a:r>
            <a:r>
              <a:rPr lang="en-US" dirty="0" smtClean="0"/>
              <a:t>. </a:t>
            </a:r>
            <a:r>
              <a:rPr lang="en-US" dirty="0" err="1" smtClean="0"/>
              <a:t>sinense</a:t>
            </a:r>
            <a:r>
              <a:rPr lang="en-US" dirty="0" smtClean="0"/>
              <a:t> to a lesser degree</a:t>
            </a:r>
          </a:p>
          <a:p>
            <a:endParaRPr lang="en-US" dirty="0" smtClean="0"/>
          </a:p>
          <a:p>
            <a:r>
              <a:rPr lang="en-US" dirty="0" err="1" smtClean="0"/>
              <a:t>Cym</a:t>
            </a:r>
            <a:r>
              <a:rPr lang="en-US" dirty="0"/>
              <a:t>. </a:t>
            </a:r>
            <a:r>
              <a:rPr lang="en-US" dirty="0" err="1" smtClean="0"/>
              <a:t>canaliculatum</a:t>
            </a:r>
            <a:r>
              <a:rPr lang="en-US" dirty="0" smtClean="0"/>
              <a:t>, </a:t>
            </a:r>
            <a:r>
              <a:rPr lang="en-US" dirty="0" err="1" smtClean="0"/>
              <a:t>Cym</a:t>
            </a:r>
            <a:r>
              <a:rPr lang="en-US" dirty="0"/>
              <a:t>. </a:t>
            </a:r>
            <a:r>
              <a:rPr lang="en-US" dirty="0" err="1" smtClean="0"/>
              <a:t>madidum</a:t>
            </a:r>
            <a:r>
              <a:rPr lang="en-US" dirty="0" smtClean="0"/>
              <a:t> </a:t>
            </a:r>
          </a:p>
          <a:p>
            <a:endParaRPr lang="en-US" dirty="0" smtClean="0"/>
          </a:p>
          <a:p>
            <a:r>
              <a:rPr lang="en-US" dirty="0" err="1" smtClean="0"/>
              <a:t>Cym</a:t>
            </a:r>
            <a:r>
              <a:rPr lang="en-US" dirty="0" smtClean="0"/>
              <a:t>. </a:t>
            </a:r>
            <a:r>
              <a:rPr lang="en-US" dirty="0" err="1" smtClean="0"/>
              <a:t>aloifolium</a:t>
            </a:r>
            <a:r>
              <a:rPr lang="en-US" dirty="0" smtClean="0"/>
              <a:t>, </a:t>
            </a:r>
            <a:r>
              <a:rPr lang="en-US" dirty="0" err="1" smtClean="0"/>
              <a:t>Cym</a:t>
            </a:r>
            <a:r>
              <a:rPr lang="en-US" dirty="0" smtClean="0"/>
              <a:t>. </a:t>
            </a:r>
            <a:r>
              <a:rPr lang="en-US" dirty="0" err="1" smtClean="0"/>
              <a:t>findleysonianum</a:t>
            </a:r>
            <a:r>
              <a:rPr lang="en-US" dirty="0" smtClean="0"/>
              <a:t>, </a:t>
            </a:r>
            <a:r>
              <a:rPr lang="en-US" dirty="0" err="1" smtClean="0"/>
              <a:t>Cym</a:t>
            </a:r>
            <a:r>
              <a:rPr lang="en-US" dirty="0" smtClean="0"/>
              <a:t>. bicolor, </a:t>
            </a:r>
            <a:r>
              <a:rPr lang="en-US" dirty="0" err="1" smtClean="0"/>
              <a:t>Cym</a:t>
            </a:r>
            <a:r>
              <a:rPr lang="en-US" dirty="0" smtClean="0"/>
              <a:t>. </a:t>
            </a:r>
            <a:r>
              <a:rPr lang="en-US" dirty="0" err="1" smtClean="0"/>
              <a:t>atropurpureum</a:t>
            </a:r>
            <a:endParaRPr lang="en-US" dirty="0" smtClean="0"/>
          </a:p>
          <a:p>
            <a:endParaRPr lang="en-US" dirty="0" smtClean="0"/>
          </a:p>
          <a:p>
            <a:r>
              <a:rPr lang="en-US" dirty="0" err="1" smtClean="0"/>
              <a:t>Cym</a:t>
            </a:r>
            <a:r>
              <a:rPr lang="en-US" dirty="0" smtClean="0"/>
              <a:t>. </a:t>
            </a:r>
            <a:r>
              <a:rPr lang="en-US" dirty="0" err="1" smtClean="0"/>
              <a:t>dayanum</a:t>
            </a:r>
            <a:endParaRPr lang="en-US" dirty="0" smtClean="0"/>
          </a:p>
        </p:txBody>
      </p:sp>
      <p:pic>
        <p:nvPicPr>
          <p:cNvPr id="4" name="Picture 3"/>
          <p:cNvPicPr>
            <a:picLocks noChangeAspect="1"/>
          </p:cNvPicPr>
          <p:nvPr/>
        </p:nvPicPr>
        <p:blipFill>
          <a:blip r:embed="rId2"/>
          <a:stretch>
            <a:fillRect/>
          </a:stretch>
        </p:blipFill>
        <p:spPr>
          <a:xfrm>
            <a:off x="10275865" y="4578690"/>
            <a:ext cx="1677201" cy="2033320"/>
          </a:xfrm>
          <a:prstGeom prst="rect">
            <a:avLst/>
          </a:prstGeom>
        </p:spPr>
      </p:pic>
      <p:pic>
        <p:nvPicPr>
          <p:cNvPr id="5" name="Picture 4"/>
          <p:cNvPicPr>
            <a:picLocks noChangeAspect="1"/>
          </p:cNvPicPr>
          <p:nvPr/>
        </p:nvPicPr>
        <p:blipFill>
          <a:blip r:embed="rId3"/>
          <a:stretch>
            <a:fillRect/>
          </a:stretch>
        </p:blipFill>
        <p:spPr>
          <a:xfrm>
            <a:off x="8272478" y="3297242"/>
            <a:ext cx="1710851" cy="2562895"/>
          </a:xfrm>
          <a:prstGeom prst="rect">
            <a:avLst/>
          </a:prstGeom>
        </p:spPr>
      </p:pic>
      <p:pic>
        <p:nvPicPr>
          <p:cNvPr id="6" name="Picture 5"/>
          <p:cNvPicPr>
            <a:picLocks noChangeAspect="1"/>
          </p:cNvPicPr>
          <p:nvPr/>
        </p:nvPicPr>
        <p:blipFill>
          <a:blip r:embed="rId4"/>
          <a:stretch>
            <a:fillRect/>
          </a:stretch>
        </p:blipFill>
        <p:spPr>
          <a:xfrm>
            <a:off x="10275866" y="1614467"/>
            <a:ext cx="1677201" cy="2744511"/>
          </a:xfrm>
          <a:prstGeom prst="rect">
            <a:avLst/>
          </a:prstGeom>
        </p:spPr>
      </p:pic>
      <p:pic>
        <p:nvPicPr>
          <p:cNvPr id="7" name="Picture 6"/>
          <p:cNvPicPr>
            <a:picLocks noChangeAspect="1"/>
          </p:cNvPicPr>
          <p:nvPr/>
        </p:nvPicPr>
        <p:blipFill>
          <a:blip r:embed="rId5"/>
          <a:stretch>
            <a:fillRect/>
          </a:stretch>
        </p:blipFill>
        <p:spPr>
          <a:xfrm>
            <a:off x="8238830" y="269745"/>
            <a:ext cx="1744499" cy="2616749"/>
          </a:xfrm>
          <a:prstGeom prst="rect">
            <a:avLst/>
          </a:prstGeom>
        </p:spPr>
      </p:pic>
    </p:spTree>
    <p:extLst>
      <p:ext uri="{BB962C8B-B14F-4D97-AF65-F5344CB8AC3E}">
        <p14:creationId xmlns:p14="http://schemas.microsoft.com/office/powerpoint/2010/main" val="212820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992" y="221088"/>
            <a:ext cx="4218344" cy="922986"/>
          </a:xfrm>
        </p:spPr>
        <p:txBody>
          <a:bodyPr>
            <a:noAutofit/>
          </a:bodyPr>
          <a:lstStyle/>
          <a:p>
            <a:r>
              <a:rPr lang="en-US" sz="4800" dirty="0" smtClean="0">
                <a:solidFill>
                  <a:srgbClr val="C00000"/>
                </a:solidFill>
                <a:latin typeface="Cooper Black" panose="0208090404030B020404" pitchFamily="18" charset="0"/>
              </a:rPr>
              <a:t>Advantages</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502276" y="1365162"/>
            <a:ext cx="5409127" cy="4520484"/>
          </a:xfrm>
        </p:spPr>
        <p:txBody>
          <a:bodyPr>
            <a:normAutofit/>
          </a:bodyPr>
          <a:lstStyle/>
          <a:p>
            <a:r>
              <a:rPr lang="en-US" dirty="0" smtClean="0"/>
              <a:t>Warmth tolerance</a:t>
            </a:r>
          </a:p>
          <a:p>
            <a:r>
              <a:rPr lang="en-US" dirty="0" smtClean="0"/>
              <a:t>Free-flowering when kept </a:t>
            </a:r>
            <a:r>
              <a:rPr lang="en-US" dirty="0" smtClean="0"/>
              <a:t>warm</a:t>
            </a:r>
          </a:p>
          <a:p>
            <a:r>
              <a:rPr lang="en-US" dirty="0" smtClean="0"/>
              <a:t>Can bloom multiple times a year</a:t>
            </a:r>
            <a:endParaRPr lang="en-US" dirty="0" smtClean="0"/>
          </a:p>
          <a:p>
            <a:r>
              <a:rPr lang="en-US" dirty="0" smtClean="0"/>
              <a:t>More flowers per inflorescence in some cases</a:t>
            </a:r>
          </a:p>
          <a:p>
            <a:r>
              <a:rPr lang="en-US" dirty="0" smtClean="0"/>
              <a:t>Many are fragrant</a:t>
            </a:r>
          </a:p>
          <a:p>
            <a:endParaRPr lang="en-US" dirty="0" smtClean="0"/>
          </a:p>
        </p:txBody>
      </p:sp>
      <p:sp>
        <p:nvSpPr>
          <p:cNvPr id="4" name="Title 1"/>
          <p:cNvSpPr txBox="1">
            <a:spLocks/>
          </p:cNvSpPr>
          <p:nvPr/>
        </p:nvSpPr>
        <p:spPr>
          <a:xfrm>
            <a:off x="6404580" y="221088"/>
            <a:ext cx="4890191" cy="92298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ct val="0"/>
              </a:spcBef>
              <a:buFont typeface="Arial" pitchFamily="34" charset="0"/>
              <a:buNone/>
              <a:defRPr sz="4000" kern="1200">
                <a:solidFill>
                  <a:schemeClr val="accent1"/>
                </a:solidFill>
                <a:latin typeface="+mj-lt"/>
                <a:ea typeface="+mj-ea"/>
                <a:cs typeface="+mj-cs"/>
              </a:defRPr>
            </a:lvl1pPr>
          </a:lstStyle>
          <a:p>
            <a:r>
              <a:rPr lang="en-US" sz="4800" dirty="0" smtClean="0">
                <a:solidFill>
                  <a:srgbClr val="C00000"/>
                </a:solidFill>
                <a:latin typeface="Cooper Black" panose="0208090404030B020404" pitchFamily="18" charset="0"/>
              </a:rPr>
              <a:t>Disadvantages</a:t>
            </a:r>
            <a:endParaRPr lang="en-US" sz="4800" dirty="0">
              <a:solidFill>
                <a:srgbClr val="C00000"/>
              </a:solidFill>
              <a:latin typeface="Cooper Black" panose="0208090404030B020404" pitchFamily="18" charset="0"/>
            </a:endParaRPr>
          </a:p>
        </p:txBody>
      </p:sp>
      <p:sp>
        <p:nvSpPr>
          <p:cNvPr id="5" name="Content Placeholder 2"/>
          <p:cNvSpPr txBox="1">
            <a:spLocks/>
          </p:cNvSpPr>
          <p:nvPr/>
        </p:nvSpPr>
        <p:spPr>
          <a:xfrm>
            <a:off x="6404580" y="1365162"/>
            <a:ext cx="5122012" cy="4520484"/>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8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SzPct val="80000"/>
              <a:buFont typeface="Arial" pitchFamily="34" charset="0"/>
              <a:buChar char="•"/>
              <a:defRPr sz="2400" kern="1200">
                <a:solidFill>
                  <a:schemeClr val="tx1"/>
                </a:solidFill>
                <a:latin typeface="+mn-lt"/>
                <a:ea typeface="+mn-ea"/>
                <a:cs typeface="+mn-cs"/>
              </a:defRPr>
            </a:lvl2pPr>
            <a:lvl3pPr marL="118872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3pPr>
            <a:lvl4pPr marL="16459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4pPr>
            <a:lvl5pPr marL="21031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5pPr>
            <a:lvl6pPr marL="25603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6pPr>
            <a:lvl7pPr marL="30175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34747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8pPr>
            <a:lvl9pPr marL="39319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9pPr>
          </a:lstStyle>
          <a:p>
            <a:r>
              <a:rPr lang="en-US" dirty="0" smtClean="0"/>
              <a:t>Small flower</a:t>
            </a:r>
          </a:p>
          <a:p>
            <a:r>
              <a:rPr lang="en-US" dirty="0" smtClean="0"/>
              <a:t>Open segments</a:t>
            </a:r>
          </a:p>
          <a:p>
            <a:r>
              <a:rPr lang="en-US" dirty="0" smtClean="0"/>
              <a:t>Pendulous inflorescences</a:t>
            </a:r>
          </a:p>
        </p:txBody>
      </p:sp>
    </p:spTree>
    <p:extLst>
      <p:ext uri="{BB962C8B-B14F-4D97-AF65-F5344CB8AC3E}">
        <p14:creationId xmlns:p14="http://schemas.microsoft.com/office/powerpoint/2010/main" val="246920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894" y="0"/>
            <a:ext cx="7270637" cy="922986"/>
          </a:xfrm>
        </p:spPr>
        <p:txBody>
          <a:bodyPr>
            <a:noAutofit/>
          </a:bodyPr>
          <a:lstStyle/>
          <a:p>
            <a:r>
              <a:rPr lang="en-US" sz="4800" dirty="0" smtClean="0">
                <a:solidFill>
                  <a:srgbClr val="C00000"/>
                </a:solidFill>
                <a:latin typeface="Cooper Black" panose="0208090404030B020404" pitchFamily="18" charset="0"/>
              </a:rPr>
              <a:t>Cymbidium </a:t>
            </a:r>
            <a:r>
              <a:rPr lang="en-US" sz="4800" dirty="0" err="1" smtClean="0">
                <a:solidFill>
                  <a:srgbClr val="C00000"/>
                </a:solidFill>
                <a:latin typeface="Cooper Black" panose="0208090404030B020404" pitchFamily="18" charset="0"/>
              </a:rPr>
              <a:t>ensifolium</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296215" y="991978"/>
            <a:ext cx="5499278" cy="5546493"/>
          </a:xfrm>
        </p:spPr>
        <p:txBody>
          <a:bodyPr>
            <a:normAutofit lnSpcReduction="10000"/>
          </a:bodyPr>
          <a:lstStyle/>
          <a:p>
            <a:r>
              <a:rPr lang="en-US" sz="2600" dirty="0" smtClean="0"/>
              <a:t>The most useful species in creating warmth tolerant hybrids. Usually bred with a standard</a:t>
            </a:r>
          </a:p>
          <a:p>
            <a:r>
              <a:rPr lang="en-US" sz="2600" dirty="0" smtClean="0"/>
              <a:t>Petals </a:t>
            </a:r>
            <a:r>
              <a:rPr lang="en-US" sz="2600" dirty="0" err="1" smtClean="0"/>
              <a:t>porrect</a:t>
            </a:r>
            <a:r>
              <a:rPr lang="en-US" sz="2600" dirty="0" smtClean="0"/>
              <a:t>/hugging the column (recessive) and curled-under lip (this trait tends to passed down to progeny). Also spotted lips</a:t>
            </a:r>
          </a:p>
          <a:p>
            <a:r>
              <a:rPr lang="en-US" sz="2600" dirty="0" smtClean="0"/>
              <a:t>Tremendous variation. Low land </a:t>
            </a:r>
            <a:r>
              <a:rPr lang="en-US" sz="2600" dirty="0" err="1" smtClean="0"/>
              <a:t>vs</a:t>
            </a:r>
            <a:r>
              <a:rPr lang="en-US" sz="2600" dirty="0" smtClean="0"/>
              <a:t> high land, not a boring species!</a:t>
            </a:r>
          </a:p>
          <a:p>
            <a:r>
              <a:rPr lang="en-US" sz="2600" dirty="0"/>
              <a:t>Hybrids are often fragrant, floriferous, tidy, capable of blooming both spring and fall. Reduced plant size, flower size, </a:t>
            </a:r>
            <a:r>
              <a:rPr lang="en-US" sz="2600" dirty="0" smtClean="0"/>
              <a:t>but also lower </a:t>
            </a:r>
            <a:r>
              <a:rPr lang="en-US" sz="2600" dirty="0"/>
              <a:t>flower count</a:t>
            </a:r>
            <a:r>
              <a:rPr lang="en-US" sz="2600" dirty="0" smtClean="0"/>
              <a:t>. Taking in color and to an extend, shape of the other parent</a:t>
            </a:r>
            <a:endParaRPr lang="en-US" sz="2600" dirty="0"/>
          </a:p>
          <a:p>
            <a:endParaRPr lang="en-US" dirty="0" smtClean="0"/>
          </a:p>
        </p:txBody>
      </p:sp>
      <p:pic>
        <p:nvPicPr>
          <p:cNvPr id="4" name="Picture 3"/>
          <p:cNvPicPr>
            <a:picLocks noChangeAspect="1"/>
          </p:cNvPicPr>
          <p:nvPr/>
        </p:nvPicPr>
        <p:blipFill rotWithShape="1">
          <a:blip r:embed="rId2"/>
          <a:srcRect l="8755" r="9707"/>
          <a:stretch/>
        </p:blipFill>
        <p:spPr>
          <a:xfrm>
            <a:off x="9059444" y="3886432"/>
            <a:ext cx="2892573" cy="2885718"/>
          </a:xfrm>
          <a:prstGeom prst="rect">
            <a:avLst/>
          </a:prstGeom>
        </p:spPr>
      </p:pic>
      <p:pic>
        <p:nvPicPr>
          <p:cNvPr id="5" name="Picture 4"/>
          <p:cNvPicPr>
            <a:picLocks noChangeAspect="1"/>
          </p:cNvPicPr>
          <p:nvPr/>
        </p:nvPicPr>
        <p:blipFill>
          <a:blip r:embed="rId3"/>
          <a:stretch>
            <a:fillRect/>
          </a:stretch>
        </p:blipFill>
        <p:spPr>
          <a:xfrm>
            <a:off x="9059444" y="991978"/>
            <a:ext cx="2892573" cy="2910765"/>
          </a:xfrm>
          <a:prstGeom prst="rect">
            <a:avLst/>
          </a:prstGeom>
        </p:spPr>
      </p:pic>
      <p:pic>
        <p:nvPicPr>
          <p:cNvPr id="7" name="Picture 6"/>
          <p:cNvPicPr>
            <a:picLocks noChangeAspect="1"/>
          </p:cNvPicPr>
          <p:nvPr/>
        </p:nvPicPr>
        <p:blipFill rotWithShape="1">
          <a:blip r:embed="rId4"/>
          <a:srcRect l="20141" t="-1" r="16479" b="16550"/>
          <a:stretch/>
        </p:blipFill>
        <p:spPr>
          <a:xfrm>
            <a:off x="6166871" y="3902743"/>
            <a:ext cx="2892573" cy="2869407"/>
          </a:xfrm>
          <a:prstGeom prst="rect">
            <a:avLst/>
          </a:prstGeom>
        </p:spPr>
      </p:pic>
      <p:pic>
        <p:nvPicPr>
          <p:cNvPr id="8" name="Picture 7"/>
          <p:cNvPicPr>
            <a:picLocks noChangeAspect="1"/>
          </p:cNvPicPr>
          <p:nvPr/>
        </p:nvPicPr>
        <p:blipFill>
          <a:blip r:embed="rId5"/>
          <a:stretch>
            <a:fillRect/>
          </a:stretch>
        </p:blipFill>
        <p:spPr>
          <a:xfrm>
            <a:off x="6166213" y="992542"/>
            <a:ext cx="2893890" cy="2926512"/>
          </a:xfrm>
          <a:prstGeom prst="rect">
            <a:avLst/>
          </a:prstGeom>
        </p:spPr>
      </p:pic>
    </p:spTree>
    <p:extLst>
      <p:ext uri="{BB962C8B-B14F-4D97-AF65-F5344CB8AC3E}">
        <p14:creationId xmlns:p14="http://schemas.microsoft.com/office/powerpoint/2010/main" val="290212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434" y="-54083"/>
            <a:ext cx="9144000" cy="922986"/>
          </a:xfrm>
        </p:spPr>
        <p:txBody>
          <a:bodyPr>
            <a:noAutofit/>
          </a:bodyPr>
          <a:lstStyle/>
          <a:p>
            <a:pPr algn="ctr"/>
            <a:r>
              <a:rPr lang="en-US" sz="4400" dirty="0" smtClean="0">
                <a:solidFill>
                  <a:srgbClr val="C00000"/>
                </a:solidFill>
                <a:latin typeface="Cooper Black" panose="0208090404030B020404" pitchFamily="18" charset="0"/>
              </a:rPr>
              <a:t>Cymbidium Peter Pan (1957)</a:t>
            </a:r>
            <a:endParaRPr lang="en-US" sz="4400" dirty="0">
              <a:solidFill>
                <a:srgbClr val="C00000"/>
              </a:solidFill>
              <a:latin typeface="Cooper Black" panose="0208090404030B020404" pitchFamily="18" charset="0"/>
            </a:endParaRPr>
          </a:p>
        </p:txBody>
      </p:sp>
      <p:pic>
        <p:nvPicPr>
          <p:cNvPr id="6" name="Picture 5"/>
          <p:cNvPicPr>
            <a:picLocks noChangeAspect="1"/>
          </p:cNvPicPr>
          <p:nvPr/>
        </p:nvPicPr>
        <p:blipFill>
          <a:blip r:embed="rId2"/>
          <a:stretch>
            <a:fillRect/>
          </a:stretch>
        </p:blipFill>
        <p:spPr>
          <a:xfrm>
            <a:off x="190945" y="2058471"/>
            <a:ext cx="3061953" cy="4082603"/>
          </a:xfrm>
          <a:prstGeom prst="rect">
            <a:avLst/>
          </a:prstGeom>
        </p:spPr>
      </p:pic>
      <p:sp>
        <p:nvSpPr>
          <p:cNvPr id="11" name="Content Placeholder 2"/>
          <p:cNvSpPr>
            <a:spLocks noGrp="1"/>
          </p:cNvSpPr>
          <p:nvPr>
            <p:ph idx="1"/>
          </p:nvPr>
        </p:nvSpPr>
        <p:spPr>
          <a:xfrm>
            <a:off x="0" y="922985"/>
            <a:ext cx="5563673" cy="1081403"/>
          </a:xfrm>
        </p:spPr>
        <p:txBody>
          <a:bodyPr>
            <a:normAutofit/>
          </a:bodyPr>
          <a:lstStyle/>
          <a:p>
            <a:r>
              <a:rPr lang="en-US" sz="2600" dirty="0" err="1" smtClean="0"/>
              <a:t>Cym</a:t>
            </a:r>
            <a:r>
              <a:rPr lang="en-US" sz="2600" dirty="0" smtClean="0"/>
              <a:t>. </a:t>
            </a:r>
            <a:r>
              <a:rPr lang="en-US" sz="2600" dirty="0" err="1" smtClean="0"/>
              <a:t>ensifolium</a:t>
            </a:r>
            <a:r>
              <a:rPr lang="en-US" sz="2600" dirty="0" smtClean="0"/>
              <a:t> x  </a:t>
            </a:r>
            <a:r>
              <a:rPr lang="en-US" sz="2600" dirty="0" err="1" smtClean="0"/>
              <a:t>Cym</a:t>
            </a:r>
            <a:r>
              <a:rPr lang="en-US" sz="2600" dirty="0" smtClean="0"/>
              <a:t>. </a:t>
            </a:r>
            <a:r>
              <a:rPr lang="en-US" sz="2600" dirty="0" err="1" smtClean="0"/>
              <a:t>Miretta</a:t>
            </a:r>
            <a:endParaRPr lang="en-US" sz="2600" dirty="0"/>
          </a:p>
          <a:p>
            <a:r>
              <a:rPr lang="en-US" sz="2600" dirty="0" smtClean="0"/>
              <a:t>162 </a:t>
            </a:r>
            <a:r>
              <a:rPr lang="en-US" sz="2600" dirty="0" err="1" smtClean="0"/>
              <a:t>Offsprings</a:t>
            </a:r>
            <a:r>
              <a:rPr lang="en-US" sz="2600" dirty="0" smtClean="0"/>
              <a:t>, 1007 total progeny</a:t>
            </a:r>
          </a:p>
        </p:txBody>
      </p:sp>
      <p:pic>
        <p:nvPicPr>
          <p:cNvPr id="13" name="Picture 12"/>
          <p:cNvPicPr>
            <a:picLocks noChangeAspect="1"/>
          </p:cNvPicPr>
          <p:nvPr/>
        </p:nvPicPr>
        <p:blipFill>
          <a:blip r:embed="rId3"/>
          <a:stretch>
            <a:fillRect/>
          </a:stretch>
        </p:blipFill>
        <p:spPr>
          <a:xfrm>
            <a:off x="3210756" y="2058470"/>
            <a:ext cx="3195913" cy="4082603"/>
          </a:xfrm>
          <a:prstGeom prst="rect">
            <a:avLst/>
          </a:prstGeom>
        </p:spPr>
      </p:pic>
      <p:pic>
        <p:nvPicPr>
          <p:cNvPr id="15" name="Picture 14"/>
          <p:cNvPicPr>
            <a:picLocks noChangeAspect="1"/>
          </p:cNvPicPr>
          <p:nvPr/>
        </p:nvPicPr>
        <p:blipFill>
          <a:blip r:embed="rId4"/>
          <a:stretch>
            <a:fillRect/>
          </a:stretch>
        </p:blipFill>
        <p:spPr>
          <a:xfrm>
            <a:off x="6406669" y="2058469"/>
            <a:ext cx="5631177" cy="4082603"/>
          </a:xfrm>
          <a:prstGeom prst="rect">
            <a:avLst/>
          </a:prstGeom>
        </p:spPr>
      </p:pic>
      <p:sp>
        <p:nvSpPr>
          <p:cNvPr id="16" name="TextBox 15"/>
          <p:cNvSpPr txBox="1"/>
          <p:nvPr/>
        </p:nvSpPr>
        <p:spPr>
          <a:xfrm>
            <a:off x="290408" y="6190583"/>
            <a:ext cx="2863025" cy="646331"/>
          </a:xfrm>
          <a:prstGeom prst="rect">
            <a:avLst/>
          </a:prstGeom>
          <a:noFill/>
        </p:spPr>
        <p:txBody>
          <a:bodyPr wrap="square" rtlCol="0">
            <a:spAutoFit/>
          </a:bodyPr>
          <a:lstStyle/>
          <a:p>
            <a:pPr algn="ctr"/>
            <a:r>
              <a:rPr lang="en-US" dirty="0" smtClean="0"/>
              <a:t>‘Bert’ HCC/AOS (1989)</a:t>
            </a:r>
          </a:p>
          <a:p>
            <a:pPr algn="ctr"/>
            <a:r>
              <a:rPr lang="en-US" dirty="0" smtClean="0"/>
              <a:t>(Should have been higher)</a:t>
            </a:r>
            <a:endParaRPr lang="en-US" dirty="0"/>
          </a:p>
        </p:txBody>
      </p:sp>
      <p:sp>
        <p:nvSpPr>
          <p:cNvPr id="17" name="TextBox 16"/>
          <p:cNvSpPr txBox="1"/>
          <p:nvPr/>
        </p:nvSpPr>
        <p:spPr>
          <a:xfrm>
            <a:off x="3394566" y="6195152"/>
            <a:ext cx="3267818" cy="646331"/>
          </a:xfrm>
          <a:prstGeom prst="rect">
            <a:avLst/>
          </a:prstGeom>
          <a:noFill/>
        </p:spPr>
        <p:txBody>
          <a:bodyPr wrap="none" rtlCol="0">
            <a:spAutoFit/>
          </a:bodyPr>
          <a:lstStyle/>
          <a:p>
            <a:r>
              <a:rPr lang="en-US" dirty="0" smtClean="0"/>
              <a:t>‘</a:t>
            </a:r>
            <a:r>
              <a:rPr lang="en-US" dirty="0" err="1" smtClean="0"/>
              <a:t>Greensleeves</a:t>
            </a:r>
            <a:r>
              <a:rPr lang="en-US" dirty="0" smtClean="0"/>
              <a:t>’ HCC/AOS (1965) </a:t>
            </a:r>
          </a:p>
          <a:p>
            <a:r>
              <a:rPr lang="en-US" dirty="0" smtClean="0"/>
              <a:t>vs. 4N ‘</a:t>
            </a:r>
            <a:r>
              <a:rPr lang="en-US" dirty="0" err="1" smtClean="0"/>
              <a:t>Greensleeves</a:t>
            </a:r>
            <a:r>
              <a:rPr lang="en-US" dirty="0" smtClean="0"/>
              <a:t>’ ?</a:t>
            </a:r>
            <a:endParaRPr lang="en-US" dirty="0"/>
          </a:p>
        </p:txBody>
      </p:sp>
      <p:sp>
        <p:nvSpPr>
          <p:cNvPr id="18" name="TextBox 17"/>
          <p:cNvSpPr txBox="1"/>
          <p:nvPr/>
        </p:nvSpPr>
        <p:spPr>
          <a:xfrm>
            <a:off x="7992465" y="6190583"/>
            <a:ext cx="2459584" cy="369332"/>
          </a:xfrm>
          <a:prstGeom prst="rect">
            <a:avLst/>
          </a:prstGeom>
          <a:noFill/>
        </p:spPr>
        <p:txBody>
          <a:bodyPr wrap="none" rtlCol="0">
            <a:spAutoFit/>
          </a:bodyPr>
          <a:lstStyle/>
          <a:p>
            <a:r>
              <a:rPr lang="en-US" dirty="0" smtClean="0"/>
              <a:t>‘</a:t>
            </a:r>
            <a:r>
              <a:rPr lang="en-US" dirty="0" err="1" smtClean="0"/>
              <a:t>Demonette</a:t>
            </a:r>
            <a:r>
              <a:rPr lang="en-US" dirty="0" smtClean="0"/>
              <a:t>’ CCE (2018)</a:t>
            </a:r>
            <a:endParaRPr lang="en-US" dirty="0"/>
          </a:p>
        </p:txBody>
      </p:sp>
      <p:sp>
        <p:nvSpPr>
          <p:cNvPr id="19" name="Content Placeholder 2"/>
          <p:cNvSpPr txBox="1">
            <a:spLocks/>
          </p:cNvSpPr>
          <p:nvPr/>
        </p:nvSpPr>
        <p:spPr>
          <a:xfrm>
            <a:off x="5357611" y="922984"/>
            <a:ext cx="6834389" cy="1081403"/>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8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SzPct val="80000"/>
              <a:buFont typeface="Arial" pitchFamily="34" charset="0"/>
              <a:buChar char="•"/>
              <a:defRPr sz="2400" kern="1200">
                <a:solidFill>
                  <a:schemeClr val="tx1"/>
                </a:solidFill>
                <a:latin typeface="+mn-lt"/>
                <a:ea typeface="+mn-ea"/>
                <a:cs typeface="+mn-cs"/>
              </a:defRPr>
            </a:lvl2pPr>
            <a:lvl3pPr marL="118872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3pPr>
            <a:lvl4pPr marL="16459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4pPr>
            <a:lvl5pPr marL="21031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5pPr>
            <a:lvl6pPr marL="25603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6pPr>
            <a:lvl7pPr marL="30175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34747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8pPr>
            <a:lvl9pPr marL="39319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9pPr>
          </a:lstStyle>
          <a:p>
            <a:r>
              <a:rPr lang="en-US" sz="2600" dirty="0" smtClean="0"/>
              <a:t>Graceful habit, much smaller plant, floriferous</a:t>
            </a:r>
          </a:p>
          <a:p>
            <a:r>
              <a:rPr lang="en-US" sz="2600" dirty="0" smtClean="0"/>
              <a:t>Correct bad form of </a:t>
            </a:r>
            <a:r>
              <a:rPr lang="en-US" sz="2600" dirty="0" err="1" smtClean="0"/>
              <a:t>ensifolium</a:t>
            </a:r>
            <a:r>
              <a:rPr lang="en-US" sz="2600" dirty="0" smtClean="0"/>
              <a:t>. Made into 4N</a:t>
            </a:r>
          </a:p>
        </p:txBody>
      </p:sp>
      <p:pic>
        <p:nvPicPr>
          <p:cNvPr id="20" name="Picture 19"/>
          <p:cNvPicPr>
            <a:picLocks noChangeAspect="1"/>
          </p:cNvPicPr>
          <p:nvPr/>
        </p:nvPicPr>
        <p:blipFill rotWithShape="1">
          <a:blip r:embed="rId5"/>
          <a:srcRect l="4930" t="37917" r="45422" b="3639"/>
          <a:stretch/>
        </p:blipFill>
        <p:spPr>
          <a:xfrm>
            <a:off x="5713981" y="2058467"/>
            <a:ext cx="1710856" cy="1346844"/>
          </a:xfrm>
          <a:prstGeom prst="rect">
            <a:avLst/>
          </a:prstGeom>
        </p:spPr>
      </p:pic>
    </p:spTree>
    <p:extLst>
      <p:ext uri="{BB962C8B-B14F-4D97-AF65-F5344CB8AC3E}">
        <p14:creationId xmlns:p14="http://schemas.microsoft.com/office/powerpoint/2010/main" val="387870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434" y="-54083"/>
            <a:ext cx="9144000" cy="922986"/>
          </a:xfrm>
        </p:spPr>
        <p:txBody>
          <a:bodyPr>
            <a:noAutofit/>
          </a:bodyPr>
          <a:lstStyle/>
          <a:p>
            <a:pPr algn="ctr"/>
            <a:r>
              <a:rPr lang="en-US" sz="4400" dirty="0" smtClean="0">
                <a:solidFill>
                  <a:srgbClr val="C00000"/>
                </a:solidFill>
                <a:latin typeface="Cooper Black" panose="0208090404030B020404" pitchFamily="18" charset="0"/>
              </a:rPr>
              <a:t>Cymbidium Golden Elf (1978)</a:t>
            </a:r>
            <a:endParaRPr lang="en-US" sz="4400" dirty="0">
              <a:solidFill>
                <a:srgbClr val="C00000"/>
              </a:solidFill>
              <a:latin typeface="Cooper Black" panose="0208090404030B020404" pitchFamily="18" charset="0"/>
            </a:endParaRPr>
          </a:p>
        </p:txBody>
      </p:sp>
      <p:sp>
        <p:nvSpPr>
          <p:cNvPr id="11" name="Content Placeholder 2"/>
          <p:cNvSpPr>
            <a:spLocks noGrp="1"/>
          </p:cNvSpPr>
          <p:nvPr>
            <p:ph idx="1"/>
          </p:nvPr>
        </p:nvSpPr>
        <p:spPr>
          <a:xfrm>
            <a:off x="630831" y="935304"/>
            <a:ext cx="5563673" cy="1081403"/>
          </a:xfrm>
        </p:spPr>
        <p:txBody>
          <a:bodyPr>
            <a:normAutofit/>
          </a:bodyPr>
          <a:lstStyle/>
          <a:p>
            <a:r>
              <a:rPr lang="en-US" sz="2600" dirty="0" err="1" smtClean="0"/>
              <a:t>Cym</a:t>
            </a:r>
            <a:r>
              <a:rPr lang="en-US" sz="2600" dirty="0" smtClean="0"/>
              <a:t>. </a:t>
            </a:r>
            <a:r>
              <a:rPr lang="en-US" sz="2600" dirty="0" err="1" smtClean="0"/>
              <a:t>ensifolium</a:t>
            </a:r>
            <a:r>
              <a:rPr lang="en-US" sz="2600" dirty="0" smtClean="0"/>
              <a:t> x  </a:t>
            </a:r>
            <a:r>
              <a:rPr lang="en-US" sz="2600" dirty="0" err="1" smtClean="0"/>
              <a:t>Cym</a:t>
            </a:r>
            <a:r>
              <a:rPr lang="en-US" sz="2600" dirty="0" smtClean="0"/>
              <a:t>. Enid </a:t>
            </a:r>
            <a:r>
              <a:rPr lang="en-US" sz="2600" dirty="0" err="1" smtClean="0"/>
              <a:t>Haupt</a:t>
            </a:r>
            <a:endParaRPr lang="en-US" sz="2600" dirty="0"/>
          </a:p>
          <a:p>
            <a:r>
              <a:rPr lang="en-US" sz="2600" dirty="0" smtClean="0"/>
              <a:t>106 </a:t>
            </a:r>
            <a:r>
              <a:rPr lang="en-US" sz="2600" dirty="0" err="1" smtClean="0"/>
              <a:t>Offsprings</a:t>
            </a:r>
            <a:r>
              <a:rPr lang="en-US" sz="2600" dirty="0" smtClean="0"/>
              <a:t>, 530 total progeny</a:t>
            </a:r>
          </a:p>
        </p:txBody>
      </p:sp>
      <p:sp>
        <p:nvSpPr>
          <p:cNvPr id="19" name="Content Placeholder 2"/>
          <p:cNvSpPr txBox="1">
            <a:spLocks/>
          </p:cNvSpPr>
          <p:nvPr/>
        </p:nvSpPr>
        <p:spPr>
          <a:xfrm>
            <a:off x="6194503" y="908764"/>
            <a:ext cx="5860121" cy="1081403"/>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Arial" pitchFamily="34" charset="0"/>
              <a:buChar char="•"/>
              <a:defRPr sz="28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SzPct val="80000"/>
              <a:buFont typeface="Arial" pitchFamily="34" charset="0"/>
              <a:buChar char="•"/>
              <a:defRPr sz="2400" kern="1200">
                <a:solidFill>
                  <a:schemeClr val="tx1"/>
                </a:solidFill>
                <a:latin typeface="+mn-lt"/>
                <a:ea typeface="+mn-ea"/>
                <a:cs typeface="+mn-cs"/>
              </a:defRPr>
            </a:lvl2pPr>
            <a:lvl3pPr marL="118872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3pPr>
            <a:lvl4pPr marL="16459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4pPr>
            <a:lvl5pPr marL="21031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5pPr>
            <a:lvl6pPr marL="25603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6pPr>
            <a:lvl7pPr marL="30175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34747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8pPr>
            <a:lvl9pPr marL="39319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9pPr>
          </a:lstStyle>
          <a:p>
            <a:r>
              <a:rPr lang="en-US" sz="2600" dirty="0" smtClean="0"/>
              <a:t>Similar to Peter Pan</a:t>
            </a:r>
          </a:p>
          <a:p>
            <a:r>
              <a:rPr lang="en-US" sz="2600" dirty="0" smtClean="0"/>
              <a:t>Remade into 4N for breeding</a:t>
            </a:r>
          </a:p>
          <a:p>
            <a:endParaRPr lang="en-US" sz="2600" dirty="0" smtClean="0"/>
          </a:p>
        </p:txBody>
      </p:sp>
      <p:pic>
        <p:nvPicPr>
          <p:cNvPr id="3" name="Picture 2"/>
          <p:cNvPicPr>
            <a:picLocks noChangeAspect="1"/>
          </p:cNvPicPr>
          <p:nvPr/>
        </p:nvPicPr>
        <p:blipFill>
          <a:blip r:embed="rId2"/>
          <a:stretch>
            <a:fillRect/>
          </a:stretch>
        </p:blipFill>
        <p:spPr>
          <a:xfrm>
            <a:off x="731715" y="2058472"/>
            <a:ext cx="5462789" cy="4097092"/>
          </a:xfrm>
          <a:prstGeom prst="rect">
            <a:avLst/>
          </a:prstGeom>
        </p:spPr>
      </p:pic>
      <p:sp>
        <p:nvSpPr>
          <p:cNvPr id="5" name="TextBox 4"/>
          <p:cNvSpPr txBox="1"/>
          <p:nvPr/>
        </p:nvSpPr>
        <p:spPr>
          <a:xfrm>
            <a:off x="2123479" y="6209647"/>
            <a:ext cx="2679260" cy="369332"/>
          </a:xfrm>
          <a:prstGeom prst="rect">
            <a:avLst/>
          </a:prstGeom>
          <a:noFill/>
        </p:spPr>
        <p:txBody>
          <a:bodyPr wrap="none" rtlCol="0">
            <a:spAutoFit/>
          </a:bodyPr>
          <a:lstStyle/>
          <a:p>
            <a:r>
              <a:rPr lang="en-US" dirty="0" smtClean="0"/>
              <a:t>‘</a:t>
            </a:r>
            <a:r>
              <a:rPr lang="en-US" dirty="0" err="1" smtClean="0"/>
              <a:t>Sundust</a:t>
            </a:r>
            <a:r>
              <a:rPr lang="en-US" dirty="0" smtClean="0"/>
              <a:t>’ HCC/AOS (1983)</a:t>
            </a:r>
            <a:endParaRPr lang="en-US" dirty="0"/>
          </a:p>
        </p:txBody>
      </p:sp>
      <p:pic>
        <p:nvPicPr>
          <p:cNvPr id="7" name="Picture 6"/>
          <p:cNvPicPr>
            <a:picLocks noChangeAspect="1"/>
          </p:cNvPicPr>
          <p:nvPr/>
        </p:nvPicPr>
        <p:blipFill>
          <a:blip r:embed="rId3"/>
          <a:stretch>
            <a:fillRect/>
          </a:stretch>
        </p:blipFill>
        <p:spPr>
          <a:xfrm>
            <a:off x="6194504" y="2043749"/>
            <a:ext cx="5267692" cy="4111815"/>
          </a:xfrm>
          <a:prstGeom prst="rect">
            <a:avLst/>
          </a:prstGeom>
        </p:spPr>
      </p:pic>
      <p:sp>
        <p:nvSpPr>
          <p:cNvPr id="8" name="TextBox 7"/>
          <p:cNvSpPr txBox="1"/>
          <p:nvPr/>
        </p:nvSpPr>
        <p:spPr>
          <a:xfrm>
            <a:off x="7392155" y="6209647"/>
            <a:ext cx="2872389" cy="369332"/>
          </a:xfrm>
          <a:prstGeom prst="rect">
            <a:avLst/>
          </a:prstGeom>
          <a:noFill/>
        </p:spPr>
        <p:txBody>
          <a:bodyPr wrap="none" rtlCol="0">
            <a:spAutoFit/>
          </a:bodyPr>
          <a:lstStyle/>
          <a:p>
            <a:r>
              <a:rPr lang="en-US" dirty="0" smtClean="0"/>
              <a:t>‘Machiavelli’ AM/AOS (2021)</a:t>
            </a:r>
            <a:endParaRPr lang="en-US" dirty="0"/>
          </a:p>
        </p:txBody>
      </p:sp>
    </p:spTree>
    <p:extLst>
      <p:ext uri="{BB962C8B-B14F-4D97-AF65-F5344CB8AC3E}">
        <p14:creationId xmlns:p14="http://schemas.microsoft.com/office/powerpoint/2010/main" val="331646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715" y="-54083"/>
            <a:ext cx="10421389" cy="922986"/>
          </a:xfrm>
        </p:spPr>
        <p:txBody>
          <a:bodyPr>
            <a:noAutofit/>
          </a:bodyPr>
          <a:lstStyle/>
          <a:p>
            <a:pPr algn="ctr"/>
            <a:r>
              <a:rPr lang="en-US" sz="4400" dirty="0" smtClean="0">
                <a:solidFill>
                  <a:srgbClr val="C00000"/>
                </a:solidFill>
                <a:latin typeface="Cooper Black" panose="0208090404030B020404" pitchFamily="18" charset="0"/>
              </a:rPr>
              <a:t>Cymbidium </a:t>
            </a:r>
            <a:r>
              <a:rPr lang="en-US" sz="4400" dirty="0" err="1" smtClean="0">
                <a:solidFill>
                  <a:srgbClr val="C00000"/>
                </a:solidFill>
                <a:latin typeface="Cooper Black" panose="0208090404030B020404" pitchFamily="18" charset="0"/>
              </a:rPr>
              <a:t>Kusuda</a:t>
            </a:r>
            <a:r>
              <a:rPr lang="en-US" sz="4400" dirty="0" smtClean="0">
                <a:solidFill>
                  <a:srgbClr val="C00000"/>
                </a:solidFill>
                <a:latin typeface="Cooper Black" panose="0208090404030B020404" pitchFamily="18" charset="0"/>
              </a:rPr>
              <a:t> Shining (1994)</a:t>
            </a:r>
            <a:endParaRPr lang="en-US" sz="4400" dirty="0">
              <a:solidFill>
                <a:srgbClr val="C00000"/>
              </a:solidFill>
              <a:latin typeface="Cooper Black" panose="0208090404030B020404" pitchFamily="18" charset="0"/>
            </a:endParaRPr>
          </a:p>
        </p:txBody>
      </p:sp>
      <p:sp>
        <p:nvSpPr>
          <p:cNvPr id="11" name="Content Placeholder 2"/>
          <p:cNvSpPr>
            <a:spLocks noGrp="1"/>
          </p:cNvSpPr>
          <p:nvPr>
            <p:ph idx="1"/>
          </p:nvPr>
        </p:nvSpPr>
        <p:spPr>
          <a:xfrm>
            <a:off x="128788" y="2406623"/>
            <a:ext cx="5563673" cy="487554"/>
          </a:xfrm>
        </p:spPr>
        <p:txBody>
          <a:bodyPr>
            <a:normAutofit/>
          </a:bodyPr>
          <a:lstStyle/>
          <a:p>
            <a:r>
              <a:rPr lang="en-US" sz="2600" dirty="0" smtClean="0"/>
              <a:t>51 </a:t>
            </a:r>
            <a:r>
              <a:rPr lang="en-US" sz="2600" dirty="0" err="1" smtClean="0"/>
              <a:t>Offsprings</a:t>
            </a:r>
            <a:r>
              <a:rPr lang="en-US" sz="2600" dirty="0" smtClean="0"/>
              <a:t>, 179 total progeny</a:t>
            </a:r>
          </a:p>
        </p:txBody>
      </p:sp>
      <p:sp>
        <p:nvSpPr>
          <p:cNvPr id="19" name="Content Placeholder 2"/>
          <p:cNvSpPr txBox="1">
            <a:spLocks/>
          </p:cNvSpPr>
          <p:nvPr/>
        </p:nvSpPr>
        <p:spPr>
          <a:xfrm>
            <a:off x="5782614" y="922985"/>
            <a:ext cx="6220496" cy="1369105"/>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SzPct val="80000"/>
              <a:buFont typeface="Arial" pitchFamily="34" charset="0"/>
              <a:buChar char="•"/>
              <a:defRPr sz="28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SzPct val="80000"/>
              <a:buFont typeface="Arial" pitchFamily="34" charset="0"/>
              <a:buChar char="•"/>
              <a:defRPr sz="2400" kern="1200">
                <a:solidFill>
                  <a:schemeClr val="tx1"/>
                </a:solidFill>
                <a:latin typeface="+mn-lt"/>
                <a:ea typeface="+mn-ea"/>
                <a:cs typeface="+mn-cs"/>
              </a:defRPr>
            </a:lvl2pPr>
            <a:lvl3pPr marL="118872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3pPr>
            <a:lvl4pPr marL="16459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4pPr>
            <a:lvl5pPr marL="21031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5pPr>
            <a:lvl6pPr marL="25603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6pPr>
            <a:lvl7pPr marL="30175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34747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8pPr>
            <a:lvl9pPr marL="39319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9pPr>
          </a:lstStyle>
          <a:p>
            <a:r>
              <a:rPr lang="en-US" sz="2600" dirty="0" smtClean="0"/>
              <a:t>Second generation, </a:t>
            </a:r>
            <a:r>
              <a:rPr lang="en-US" sz="2600" dirty="0" err="1" smtClean="0"/>
              <a:t>ensifolium</a:t>
            </a:r>
            <a:r>
              <a:rPr lang="en-US" sz="2600" dirty="0" smtClean="0"/>
              <a:t> on both side of the parents</a:t>
            </a:r>
          </a:p>
          <a:p>
            <a:r>
              <a:rPr lang="en-US" sz="2600" dirty="0" smtClean="0"/>
              <a:t>Fuller shape, colorful variations</a:t>
            </a:r>
          </a:p>
        </p:txBody>
      </p:sp>
      <p:pic>
        <p:nvPicPr>
          <p:cNvPr id="4" name="Picture 3"/>
          <p:cNvPicPr>
            <a:picLocks noChangeAspect="1"/>
          </p:cNvPicPr>
          <p:nvPr/>
        </p:nvPicPr>
        <p:blipFill rotWithShape="1">
          <a:blip r:embed="rId2"/>
          <a:srcRect l="21163" t="18266" r="37165" b="62192"/>
          <a:stretch/>
        </p:blipFill>
        <p:spPr>
          <a:xfrm>
            <a:off x="199622" y="922985"/>
            <a:ext cx="5422006" cy="1429556"/>
          </a:xfrm>
          <a:prstGeom prst="rect">
            <a:avLst/>
          </a:prstGeom>
        </p:spPr>
      </p:pic>
      <p:pic>
        <p:nvPicPr>
          <p:cNvPr id="9" name="Picture 8"/>
          <p:cNvPicPr>
            <a:picLocks noChangeAspect="1"/>
          </p:cNvPicPr>
          <p:nvPr/>
        </p:nvPicPr>
        <p:blipFill>
          <a:blip r:embed="rId3"/>
          <a:stretch>
            <a:fillRect/>
          </a:stretch>
        </p:blipFill>
        <p:spPr>
          <a:xfrm>
            <a:off x="1639586" y="2948258"/>
            <a:ext cx="2542075" cy="3389433"/>
          </a:xfrm>
          <a:prstGeom prst="rect">
            <a:avLst/>
          </a:prstGeom>
        </p:spPr>
      </p:pic>
      <p:sp>
        <p:nvSpPr>
          <p:cNvPr id="10" name="TextBox 9"/>
          <p:cNvSpPr txBox="1"/>
          <p:nvPr/>
        </p:nvSpPr>
        <p:spPr>
          <a:xfrm>
            <a:off x="1413514" y="6337691"/>
            <a:ext cx="2994218" cy="369332"/>
          </a:xfrm>
          <a:prstGeom prst="rect">
            <a:avLst/>
          </a:prstGeom>
          <a:noFill/>
        </p:spPr>
        <p:txBody>
          <a:bodyPr wrap="none" rtlCol="0">
            <a:spAutoFit/>
          </a:bodyPr>
          <a:lstStyle/>
          <a:p>
            <a:r>
              <a:rPr lang="en-US" dirty="0" smtClean="0"/>
              <a:t>‘</a:t>
            </a:r>
            <a:r>
              <a:rPr lang="en-US" dirty="0" err="1" smtClean="0"/>
              <a:t>Geyserland</a:t>
            </a:r>
            <a:r>
              <a:rPr lang="en-US" dirty="0" smtClean="0"/>
              <a:t>’ HCC/AOS (2006)</a:t>
            </a:r>
            <a:endParaRPr lang="en-US" dirty="0"/>
          </a:p>
        </p:txBody>
      </p:sp>
      <p:pic>
        <p:nvPicPr>
          <p:cNvPr id="14" name="Picture 13"/>
          <p:cNvPicPr>
            <a:picLocks noChangeAspect="1"/>
          </p:cNvPicPr>
          <p:nvPr/>
        </p:nvPicPr>
        <p:blipFill rotWithShape="1">
          <a:blip r:embed="rId4"/>
          <a:srcRect r="15470" b="-271"/>
          <a:stretch/>
        </p:blipFill>
        <p:spPr>
          <a:xfrm>
            <a:off x="5954950" y="2308816"/>
            <a:ext cx="2623644" cy="2334155"/>
          </a:xfrm>
          <a:prstGeom prst="rect">
            <a:avLst/>
          </a:prstGeom>
        </p:spPr>
      </p:pic>
      <p:pic>
        <p:nvPicPr>
          <p:cNvPr id="16" name="Picture 15"/>
          <p:cNvPicPr>
            <a:picLocks noChangeAspect="1"/>
          </p:cNvPicPr>
          <p:nvPr/>
        </p:nvPicPr>
        <p:blipFill rotWithShape="1">
          <a:blip r:embed="rId5"/>
          <a:srcRect r="9129"/>
          <a:stretch/>
        </p:blipFill>
        <p:spPr>
          <a:xfrm>
            <a:off x="8578594" y="2308816"/>
            <a:ext cx="2820474" cy="2327856"/>
          </a:xfrm>
          <a:prstGeom prst="rect">
            <a:avLst/>
          </a:prstGeom>
        </p:spPr>
      </p:pic>
      <p:pic>
        <p:nvPicPr>
          <p:cNvPr id="17" name="Picture 16"/>
          <p:cNvPicPr>
            <a:picLocks noChangeAspect="1"/>
          </p:cNvPicPr>
          <p:nvPr/>
        </p:nvPicPr>
        <p:blipFill>
          <a:blip r:embed="rId6"/>
          <a:stretch>
            <a:fillRect/>
          </a:stretch>
        </p:blipFill>
        <p:spPr>
          <a:xfrm>
            <a:off x="5902169" y="4642973"/>
            <a:ext cx="2710550" cy="2215027"/>
          </a:xfrm>
          <a:prstGeom prst="rect">
            <a:avLst/>
          </a:prstGeom>
        </p:spPr>
      </p:pic>
      <p:pic>
        <p:nvPicPr>
          <p:cNvPr id="18" name="Picture 17"/>
          <p:cNvPicPr>
            <a:picLocks noChangeAspect="1"/>
          </p:cNvPicPr>
          <p:nvPr/>
        </p:nvPicPr>
        <p:blipFill rotWithShape="1">
          <a:blip r:embed="rId7"/>
          <a:srcRect t="20055"/>
          <a:stretch/>
        </p:blipFill>
        <p:spPr>
          <a:xfrm>
            <a:off x="8612719" y="4636672"/>
            <a:ext cx="2786349" cy="2238054"/>
          </a:xfrm>
          <a:prstGeom prst="rect">
            <a:avLst/>
          </a:prstGeom>
        </p:spPr>
      </p:pic>
    </p:spTree>
    <p:extLst>
      <p:ext uri="{BB962C8B-B14F-4D97-AF65-F5344CB8AC3E}">
        <p14:creationId xmlns:p14="http://schemas.microsoft.com/office/powerpoint/2010/main" val="54396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715" y="-54083"/>
            <a:ext cx="10421389" cy="922986"/>
          </a:xfrm>
        </p:spPr>
        <p:txBody>
          <a:bodyPr>
            <a:noAutofit/>
          </a:bodyPr>
          <a:lstStyle/>
          <a:p>
            <a:pPr algn="ctr"/>
            <a:r>
              <a:rPr lang="en-US" sz="4400" dirty="0" smtClean="0">
                <a:solidFill>
                  <a:srgbClr val="C00000"/>
                </a:solidFill>
                <a:latin typeface="Cooper Black" panose="0208090404030B020404" pitchFamily="18" charset="0"/>
              </a:rPr>
              <a:t>Other second generations</a:t>
            </a:r>
            <a:endParaRPr lang="en-US" sz="4400" dirty="0">
              <a:solidFill>
                <a:srgbClr val="C00000"/>
              </a:solidFill>
              <a:latin typeface="Cooper Black" panose="0208090404030B020404" pitchFamily="18" charset="0"/>
            </a:endParaRPr>
          </a:p>
        </p:txBody>
      </p:sp>
      <p:sp>
        <p:nvSpPr>
          <p:cNvPr id="11" name="Content Placeholder 2"/>
          <p:cNvSpPr>
            <a:spLocks noGrp="1"/>
          </p:cNvSpPr>
          <p:nvPr>
            <p:ph idx="1"/>
          </p:nvPr>
        </p:nvSpPr>
        <p:spPr>
          <a:xfrm>
            <a:off x="0" y="950214"/>
            <a:ext cx="6183085" cy="1137507"/>
          </a:xfrm>
        </p:spPr>
        <p:txBody>
          <a:bodyPr>
            <a:normAutofit fontScale="92500" lnSpcReduction="20000"/>
          </a:bodyPr>
          <a:lstStyle/>
          <a:p>
            <a:r>
              <a:rPr lang="en-US" sz="2600" dirty="0" err="1" smtClean="0"/>
              <a:t>Cym</a:t>
            </a:r>
            <a:r>
              <a:rPr lang="en-US" sz="2600" dirty="0" smtClean="0"/>
              <a:t>. Rolling Stone (Peter Pan x Doris </a:t>
            </a:r>
            <a:r>
              <a:rPr lang="en-US" sz="2600" dirty="0" err="1" smtClean="0"/>
              <a:t>Aurea</a:t>
            </a:r>
            <a:r>
              <a:rPr lang="en-US" sz="2600" dirty="0" smtClean="0"/>
              <a:t>) (1986)</a:t>
            </a:r>
          </a:p>
          <a:p>
            <a:r>
              <a:rPr lang="en-US" sz="2600" dirty="0" smtClean="0"/>
              <a:t>26 </a:t>
            </a:r>
            <a:r>
              <a:rPr lang="en-US" sz="2600" dirty="0" err="1" smtClean="0"/>
              <a:t>Offsprings</a:t>
            </a:r>
            <a:r>
              <a:rPr lang="en-US" sz="2600" dirty="0" smtClean="0"/>
              <a:t>, 227 total progeny</a:t>
            </a:r>
          </a:p>
        </p:txBody>
      </p:sp>
      <p:sp>
        <p:nvSpPr>
          <p:cNvPr id="19" name="Content Placeholder 2"/>
          <p:cNvSpPr txBox="1">
            <a:spLocks/>
          </p:cNvSpPr>
          <p:nvPr/>
        </p:nvSpPr>
        <p:spPr>
          <a:xfrm>
            <a:off x="6321144" y="950214"/>
            <a:ext cx="5629260" cy="1191715"/>
          </a:xfrm>
          <a:prstGeom prst="rect">
            <a:avLst/>
          </a:prstGeom>
        </p:spPr>
        <p:txBody>
          <a:bodyPr vert="horz" lIns="91440" tIns="45720" rIns="91440" bIns="45720" rtlCol="0">
            <a:normAutofit fontScale="92500"/>
          </a:bodyPr>
          <a:lstStyle>
            <a:lvl1pPr marL="274320" indent="-228600" algn="l" defTabSz="914400" rtl="0" eaLnBrk="1" latinLnBrk="0" hangingPunct="1">
              <a:lnSpc>
                <a:spcPct val="90000"/>
              </a:lnSpc>
              <a:spcBef>
                <a:spcPts val="1800"/>
              </a:spcBef>
              <a:buSzPct val="80000"/>
              <a:buFont typeface="Arial" pitchFamily="34" charset="0"/>
              <a:buChar char="•"/>
              <a:defRPr sz="28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SzPct val="80000"/>
              <a:buFont typeface="Arial" pitchFamily="34" charset="0"/>
              <a:buChar char="•"/>
              <a:defRPr sz="2400" kern="1200">
                <a:solidFill>
                  <a:schemeClr val="tx1"/>
                </a:solidFill>
                <a:latin typeface="+mn-lt"/>
                <a:ea typeface="+mn-ea"/>
                <a:cs typeface="+mn-cs"/>
              </a:defRPr>
            </a:lvl2pPr>
            <a:lvl3pPr marL="118872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3pPr>
            <a:lvl4pPr marL="16459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4pPr>
            <a:lvl5pPr marL="21031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5pPr>
            <a:lvl6pPr marL="25603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6pPr>
            <a:lvl7pPr marL="30175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34747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8pPr>
            <a:lvl9pPr marL="39319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9pPr>
          </a:lstStyle>
          <a:p>
            <a:r>
              <a:rPr lang="en-US" sz="2600" dirty="0" err="1" smtClean="0"/>
              <a:t>Cym</a:t>
            </a:r>
            <a:r>
              <a:rPr lang="en-US" sz="2600" dirty="0" smtClean="0"/>
              <a:t>. Sue (Show Girl x Peter Pan) (1980)</a:t>
            </a:r>
          </a:p>
          <a:p>
            <a:r>
              <a:rPr lang="en-US" sz="2600" dirty="0" smtClean="0"/>
              <a:t>33 </a:t>
            </a:r>
            <a:r>
              <a:rPr lang="en-US" sz="2600" dirty="0" err="1" smtClean="0"/>
              <a:t>Offsprings</a:t>
            </a:r>
            <a:r>
              <a:rPr lang="en-US" sz="2600" dirty="0" smtClean="0"/>
              <a:t>, 115 total progeny</a:t>
            </a:r>
          </a:p>
        </p:txBody>
      </p:sp>
      <p:pic>
        <p:nvPicPr>
          <p:cNvPr id="7" name="Picture 6"/>
          <p:cNvPicPr>
            <a:picLocks noChangeAspect="1"/>
          </p:cNvPicPr>
          <p:nvPr/>
        </p:nvPicPr>
        <p:blipFill rotWithShape="1">
          <a:blip r:embed="rId2"/>
          <a:srcRect l="17198" t="27675" r="9801" b="-281"/>
          <a:stretch/>
        </p:blipFill>
        <p:spPr>
          <a:xfrm>
            <a:off x="6435819" y="2436360"/>
            <a:ext cx="3004395" cy="3984169"/>
          </a:xfrm>
          <a:prstGeom prst="rect">
            <a:avLst/>
          </a:prstGeom>
        </p:spPr>
      </p:pic>
      <p:pic>
        <p:nvPicPr>
          <p:cNvPr id="8" name="Picture 7"/>
          <p:cNvPicPr>
            <a:picLocks noChangeAspect="1"/>
          </p:cNvPicPr>
          <p:nvPr/>
        </p:nvPicPr>
        <p:blipFill rotWithShape="1">
          <a:blip r:embed="rId3"/>
          <a:srcRect l="16048"/>
          <a:stretch/>
        </p:blipFill>
        <p:spPr>
          <a:xfrm>
            <a:off x="9441831" y="2436360"/>
            <a:ext cx="2508573" cy="3984169"/>
          </a:xfrm>
          <a:prstGeom prst="rect">
            <a:avLst/>
          </a:prstGeom>
        </p:spPr>
      </p:pic>
      <p:pic>
        <p:nvPicPr>
          <p:cNvPr id="12" name="Picture 11"/>
          <p:cNvPicPr>
            <a:picLocks noChangeAspect="1"/>
          </p:cNvPicPr>
          <p:nvPr/>
        </p:nvPicPr>
        <p:blipFill rotWithShape="1">
          <a:blip r:embed="rId4"/>
          <a:srcRect l="6345" t="640" r="19004" b="18598"/>
          <a:stretch/>
        </p:blipFill>
        <p:spPr>
          <a:xfrm>
            <a:off x="7861" y="2436360"/>
            <a:ext cx="2917371" cy="3984169"/>
          </a:xfrm>
          <a:prstGeom prst="rect">
            <a:avLst/>
          </a:prstGeom>
        </p:spPr>
      </p:pic>
      <p:pic>
        <p:nvPicPr>
          <p:cNvPr id="13" name="Picture 12"/>
          <p:cNvPicPr>
            <a:picLocks noChangeAspect="1"/>
          </p:cNvPicPr>
          <p:nvPr/>
        </p:nvPicPr>
        <p:blipFill rotWithShape="1">
          <a:blip r:embed="rId5"/>
          <a:srcRect l="9891" t="-211" r="20493" b="-1"/>
          <a:stretch/>
        </p:blipFill>
        <p:spPr>
          <a:xfrm>
            <a:off x="2925232" y="2936383"/>
            <a:ext cx="2854115" cy="3081326"/>
          </a:xfrm>
          <a:prstGeom prst="rect">
            <a:avLst/>
          </a:prstGeom>
        </p:spPr>
      </p:pic>
    </p:spTree>
    <p:extLst>
      <p:ext uri="{BB962C8B-B14F-4D97-AF65-F5344CB8AC3E}">
        <p14:creationId xmlns:p14="http://schemas.microsoft.com/office/powerpoint/2010/main" val="95649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eashells 16x9">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ashells nature presentation (widescreen).potx" id="{E6B84A40-AED6-4169-B416-9F411F9C11B8}" vid="{719C1255-A7E7-42CE-9EEC-76ECFA1A94CA}"/>
    </a:ext>
  </a:extLst>
</a:theme>
</file>

<file path=ppt/theme/theme2.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Colorful seashell collection</Template>
  <TotalTime>5578</TotalTime>
  <Words>1119</Words>
  <Application>Microsoft Office PowerPoint</Application>
  <PresentationFormat>Widescreen</PresentationFormat>
  <Paragraphs>140</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Cooper Black</vt:lpstr>
      <vt:lpstr>Corbel</vt:lpstr>
      <vt:lpstr>Freestyle Script</vt:lpstr>
      <vt:lpstr>Jokerman</vt:lpstr>
      <vt:lpstr>Seashells 16x9</vt:lpstr>
      <vt:lpstr>Warm-growing Cymbidium</vt:lpstr>
      <vt:lpstr>What is “warm-growing” Cym?</vt:lpstr>
      <vt:lpstr>The species involved</vt:lpstr>
      <vt:lpstr>Advantages</vt:lpstr>
      <vt:lpstr>Cymbidium ensifolium</vt:lpstr>
      <vt:lpstr>Cymbidium Peter Pan (1957)</vt:lpstr>
      <vt:lpstr>Cymbidium Golden Elf (1978)</vt:lpstr>
      <vt:lpstr>Cymbidium Kusuda Shining (1994)</vt:lpstr>
      <vt:lpstr>Other second generations</vt:lpstr>
      <vt:lpstr>Other second generations</vt:lpstr>
      <vt:lpstr>3rd generation onward</vt:lpstr>
      <vt:lpstr>Cymbidium sinense</vt:lpstr>
      <vt:lpstr>Cym. sinense hybrids</vt:lpstr>
      <vt:lpstr>Cymbidiums madidum</vt:lpstr>
      <vt:lpstr>Cymbidium Fifi (1964)</vt:lpstr>
      <vt:lpstr>Cymbidium Phar Lap (1986)</vt:lpstr>
      <vt:lpstr>PowerPoint Presentation</vt:lpstr>
      <vt:lpstr>Pendulous Cymbidium</vt:lpstr>
      <vt:lpstr>New breeding direction: Grammatocymbidiums</vt:lpstr>
      <vt:lpstr>Grammatocymbidiums</vt:lpstr>
      <vt:lpstr>Resource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red Cattleya</dc:title>
  <dc:creator>Vinh Du</dc:creator>
  <cp:lastModifiedBy>Vinh Du</cp:lastModifiedBy>
  <cp:revision>203</cp:revision>
  <dcterms:created xsi:type="dcterms:W3CDTF">2018-11-08T12:52:48Z</dcterms:created>
  <dcterms:modified xsi:type="dcterms:W3CDTF">2023-06-09T12:36:06Z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