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5" r:id="rId6"/>
    <p:sldId id="296" r:id="rId7"/>
    <p:sldId id="262" r:id="rId8"/>
    <p:sldId id="263" r:id="rId9"/>
    <p:sldId id="264" r:id="rId10"/>
    <p:sldId id="267" r:id="rId11"/>
    <p:sldId id="268" r:id="rId12"/>
    <p:sldId id="270" r:id="rId13"/>
    <p:sldId id="269" r:id="rId14"/>
    <p:sldId id="271" r:id="rId15"/>
    <p:sldId id="272" r:id="rId16"/>
    <p:sldId id="273"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h Du" initials="VD" lastIdx="1" clrIdx="0">
    <p:extLst>
      <p:ext uri="{19B8F6BF-5375-455C-9EA6-DF929625EA0E}">
        <p15:presenceInfo xmlns:p15="http://schemas.microsoft.com/office/powerpoint/2012/main" userId="Vinh D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79" autoAdjust="0"/>
    <p:restoredTop sz="94660"/>
  </p:normalViewPr>
  <p:slideViewPr>
    <p:cSldViewPr snapToGrid="0">
      <p:cViewPr varScale="1">
        <p:scale>
          <a:sx n="74" d="100"/>
          <a:sy n="74" d="100"/>
        </p:scale>
        <p:origin x="2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36F5E2-8DB3-4D8F-869A-E5D350D91592}"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123928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6F5E2-8DB3-4D8F-869A-E5D350D91592}"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6811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6F5E2-8DB3-4D8F-869A-E5D350D91592}"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73437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6F5E2-8DB3-4D8F-869A-E5D350D91592}"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228806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36F5E2-8DB3-4D8F-869A-E5D350D91592}"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291554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36F5E2-8DB3-4D8F-869A-E5D350D91592}"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1687256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36F5E2-8DB3-4D8F-869A-E5D350D91592}" type="datetimeFigureOut">
              <a:rPr lang="en-US" smtClean="0"/>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245206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36F5E2-8DB3-4D8F-869A-E5D350D91592}" type="datetimeFigureOut">
              <a:rPr lang="en-US" smtClean="0"/>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198378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6F5E2-8DB3-4D8F-869A-E5D350D91592}" type="datetimeFigureOut">
              <a:rPr lang="en-US" smtClean="0"/>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279401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6F5E2-8DB3-4D8F-869A-E5D350D91592}"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274323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6F5E2-8DB3-4D8F-869A-E5D350D91592}"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D0969-B3E4-4E0F-859A-DE4BF9CD08BA}" type="slidenum">
              <a:rPr lang="en-US" smtClean="0"/>
              <a:t>‹#›</a:t>
            </a:fld>
            <a:endParaRPr lang="en-US"/>
          </a:p>
        </p:txBody>
      </p:sp>
    </p:spTree>
    <p:extLst>
      <p:ext uri="{BB962C8B-B14F-4D97-AF65-F5344CB8AC3E}">
        <p14:creationId xmlns:p14="http://schemas.microsoft.com/office/powerpoint/2010/main" val="172188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6F5E2-8DB3-4D8F-869A-E5D350D91592}" type="datetimeFigureOut">
              <a:rPr lang="en-US" smtClean="0"/>
              <a:t>5/6/2023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D0969-B3E4-4E0F-859A-DE4BF9CD08BA}" type="slidenum">
              <a:rPr lang="en-US" smtClean="0"/>
              <a:t>‹#›</a:t>
            </a:fld>
            <a:endParaRPr lang="en-US"/>
          </a:p>
        </p:txBody>
      </p:sp>
    </p:spTree>
    <p:extLst>
      <p:ext uri="{BB962C8B-B14F-4D97-AF65-F5344CB8AC3E}">
        <p14:creationId xmlns:p14="http://schemas.microsoft.com/office/powerpoint/2010/main" val="377307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2333" y="1036037"/>
            <a:ext cx="9144000" cy="2387600"/>
          </a:xfrm>
        </p:spPr>
        <p:txBody>
          <a:bodyPr>
            <a:normAutofit/>
          </a:bodyPr>
          <a:lstStyle/>
          <a:p>
            <a:r>
              <a:rPr lang="en-US" sz="6600" b="1" dirty="0" smtClean="0">
                <a:solidFill>
                  <a:srgbClr val="C00000"/>
                </a:solidFill>
                <a:effectLst>
                  <a:outerShdw blurRad="38100" dist="38100" dir="2700000" algn="tl">
                    <a:srgbClr val="000000">
                      <a:alpha val="43137"/>
                    </a:srgbClr>
                  </a:outerShdw>
                </a:effectLst>
                <a:latin typeface="Jokerman" panose="04090605060D06020702" pitchFamily="82" charset="0"/>
                <a:cs typeface="MV Boli" panose="02000500030200090000" pitchFamily="2" charset="0"/>
              </a:rPr>
              <a:t>INTRODUCTION TO RESTREPIA</a:t>
            </a:r>
            <a:endParaRPr lang="en-US" sz="6600" b="1" dirty="0">
              <a:solidFill>
                <a:srgbClr val="C00000"/>
              </a:solidFill>
              <a:effectLst>
                <a:outerShdw blurRad="38100" dist="38100" dir="2700000" algn="tl">
                  <a:srgbClr val="000000">
                    <a:alpha val="43137"/>
                  </a:srgbClr>
                </a:outerShdw>
              </a:effectLst>
              <a:latin typeface="Jokerman" panose="04090605060D06020702" pitchFamily="82" charset="0"/>
              <a:cs typeface="MV Boli" panose="02000500030200090000" pitchFamily="2" charset="0"/>
            </a:endParaRPr>
          </a:p>
        </p:txBody>
      </p:sp>
      <p:sp>
        <p:nvSpPr>
          <p:cNvPr id="3" name="Subtitle 2"/>
          <p:cNvSpPr>
            <a:spLocks noGrp="1"/>
          </p:cNvSpPr>
          <p:nvPr>
            <p:ph type="subTitle" idx="1"/>
          </p:nvPr>
        </p:nvSpPr>
        <p:spPr>
          <a:xfrm>
            <a:off x="1524000" y="3423636"/>
            <a:ext cx="9144000" cy="1834163"/>
          </a:xfrm>
        </p:spPr>
        <p:txBody>
          <a:bodyPr>
            <a:normAutofit/>
          </a:bodyPr>
          <a:lstStyle/>
          <a:p>
            <a:r>
              <a:rPr lang="en-US" dirty="0" err="1" smtClean="0">
                <a:latin typeface="Jokerman" panose="04090605060D06020702" pitchFamily="82" charset="0"/>
              </a:rPr>
              <a:t>Kunth</a:t>
            </a:r>
            <a:r>
              <a:rPr lang="en-US" dirty="0" smtClean="0">
                <a:latin typeface="Jokerman" panose="04090605060D06020702" pitchFamily="82" charset="0"/>
              </a:rPr>
              <a:t> (1816)</a:t>
            </a:r>
          </a:p>
          <a:p>
            <a:endParaRPr lang="en-US" dirty="0" smtClean="0">
              <a:solidFill>
                <a:schemeClr val="accent6"/>
              </a:solidFill>
              <a:latin typeface="Jokerman" panose="04090605060D06020702" pitchFamily="82" charset="0"/>
            </a:endParaRPr>
          </a:p>
          <a:p>
            <a:r>
              <a:rPr lang="en-US" dirty="0" smtClean="0">
                <a:solidFill>
                  <a:schemeClr val="accent6">
                    <a:lumMod val="75000"/>
                  </a:schemeClr>
                </a:solidFill>
                <a:latin typeface="Jokerman" panose="04090605060D06020702" pitchFamily="82" charset="0"/>
              </a:rPr>
              <a:t>Presented </a:t>
            </a:r>
            <a:r>
              <a:rPr lang="en-US" dirty="0">
                <a:solidFill>
                  <a:schemeClr val="accent6">
                    <a:lumMod val="75000"/>
                  </a:schemeClr>
                </a:solidFill>
                <a:latin typeface="Jokerman" panose="04090605060D06020702" pitchFamily="82" charset="0"/>
              </a:rPr>
              <a:t>by Vinh Du</a:t>
            </a:r>
          </a:p>
          <a:p>
            <a:endParaRPr lang="en-US" dirty="0">
              <a:solidFill>
                <a:srgbClr val="C00000"/>
              </a:solidFill>
              <a:latin typeface="Jokerman" panose="04090605060D06020702" pitchFamily="82" charset="0"/>
            </a:endParaRPr>
          </a:p>
        </p:txBody>
      </p:sp>
    </p:spTree>
    <p:extLst>
      <p:ext uri="{BB962C8B-B14F-4D97-AF65-F5344CB8AC3E}">
        <p14:creationId xmlns:p14="http://schemas.microsoft.com/office/powerpoint/2010/main" val="1793348120"/>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Subgenus </a:t>
            </a:r>
            <a:r>
              <a:rPr lang="en-US" b="1" dirty="0" err="1" smtClean="0">
                <a:effectLst>
                  <a:outerShdw blurRad="38100" dist="38100" dir="2700000" algn="tl">
                    <a:srgbClr val="000000">
                      <a:alpha val="43137"/>
                    </a:srgbClr>
                  </a:outerShdw>
                </a:effectLst>
              </a:rPr>
              <a:t>Ecmeles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6367" y="1570148"/>
            <a:ext cx="6040191" cy="4842457"/>
          </a:xfrm>
        </p:spPr>
        <p:txBody>
          <a:bodyPr>
            <a:normAutofit fontScale="92500"/>
          </a:bodyPr>
          <a:lstStyle/>
          <a:p>
            <a:pPr>
              <a:spcBef>
                <a:spcPts val="1500"/>
              </a:spcBef>
              <a:spcAft>
                <a:spcPts val="1500"/>
              </a:spcAft>
            </a:pPr>
            <a:r>
              <a:rPr lang="en-US" sz="2600" dirty="0" smtClean="0"/>
              <a:t>Contain 1 species: </a:t>
            </a:r>
            <a:r>
              <a:rPr lang="en-US" sz="2600" b="1" dirty="0" err="1" smtClean="0"/>
              <a:t>Restrepia</a:t>
            </a:r>
            <a:r>
              <a:rPr lang="en-US" sz="2600" b="1" dirty="0" smtClean="0"/>
              <a:t> </a:t>
            </a:r>
            <a:r>
              <a:rPr lang="en-US" sz="2600" b="1" i="1" dirty="0" err="1" smtClean="0"/>
              <a:t>aberrans</a:t>
            </a:r>
            <a:endParaRPr lang="en-US" sz="2600" b="1" i="1" dirty="0" smtClean="0"/>
          </a:p>
          <a:p>
            <a:pPr>
              <a:spcBef>
                <a:spcPts val="1500"/>
              </a:spcBef>
              <a:spcAft>
                <a:spcPts val="1500"/>
              </a:spcAft>
            </a:pPr>
            <a:r>
              <a:rPr lang="en-US" sz="2600" dirty="0" smtClean="0"/>
              <a:t>Characterized by dorsal sepal not terminated in drop shaped and lateral sepals not fused. </a:t>
            </a:r>
          </a:p>
          <a:p>
            <a:pPr>
              <a:spcBef>
                <a:spcPts val="1500"/>
              </a:spcBef>
              <a:spcAft>
                <a:spcPts val="1500"/>
              </a:spcAft>
            </a:pPr>
            <a:r>
              <a:rPr lang="en-US" sz="2600" dirty="0" err="1"/>
              <a:t>Vegetatively</a:t>
            </a:r>
            <a:r>
              <a:rPr lang="en-US" sz="2600" dirty="0"/>
              <a:t>, it resembles small species of the genus but the floral structure seems intermediate between </a:t>
            </a:r>
            <a:r>
              <a:rPr lang="en-US" sz="2600" dirty="0" err="1"/>
              <a:t>Pleurothallis</a:t>
            </a:r>
            <a:r>
              <a:rPr lang="en-US" sz="2600" dirty="0"/>
              <a:t> and </a:t>
            </a:r>
            <a:r>
              <a:rPr lang="en-US" sz="2600" dirty="0" err="1" smtClean="0"/>
              <a:t>Restrepia</a:t>
            </a:r>
            <a:endParaRPr lang="en-US" sz="2600" dirty="0" smtClean="0"/>
          </a:p>
          <a:p>
            <a:pPr>
              <a:spcBef>
                <a:spcPts val="1500"/>
              </a:spcBef>
              <a:spcAft>
                <a:spcPts val="1500"/>
              </a:spcAft>
            </a:pPr>
            <a:r>
              <a:rPr lang="en-US" sz="2600" dirty="0" smtClean="0"/>
              <a:t>This </a:t>
            </a:r>
            <a:r>
              <a:rPr lang="en-US" sz="2600" dirty="0"/>
              <a:t>species is rare and absent from the collections. It seems to wither quite quickly in culture</a:t>
            </a:r>
          </a:p>
          <a:p>
            <a:endParaRPr lang="en-US" dirty="0" smtClean="0"/>
          </a:p>
        </p:txBody>
      </p:sp>
      <p:pic>
        <p:nvPicPr>
          <p:cNvPr id="5" name="Picture 4"/>
          <p:cNvPicPr>
            <a:picLocks noChangeAspect="1"/>
          </p:cNvPicPr>
          <p:nvPr/>
        </p:nvPicPr>
        <p:blipFill>
          <a:blip r:embed="rId2"/>
          <a:stretch>
            <a:fillRect/>
          </a:stretch>
        </p:blipFill>
        <p:spPr>
          <a:xfrm>
            <a:off x="6721564" y="631064"/>
            <a:ext cx="5228229" cy="5781541"/>
          </a:xfrm>
          <a:prstGeom prst="rect">
            <a:avLst/>
          </a:prstGeom>
        </p:spPr>
      </p:pic>
    </p:spTree>
    <p:extLst>
      <p:ext uri="{BB962C8B-B14F-4D97-AF65-F5344CB8AC3E}">
        <p14:creationId xmlns:p14="http://schemas.microsoft.com/office/powerpoint/2010/main" val="3040773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Subgenus </a:t>
            </a:r>
            <a:r>
              <a:rPr lang="en-US" b="1" dirty="0" err="1" smtClean="0">
                <a:effectLst>
                  <a:outerShdw blurRad="38100" dist="38100" dir="2700000" algn="tl">
                    <a:srgbClr val="000000">
                      <a:alpha val="43137"/>
                    </a:srgbClr>
                  </a:outerShdw>
                </a:effectLst>
              </a:rPr>
              <a:t>Pachymeles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0608" y="1506827"/>
            <a:ext cx="6478073" cy="4881093"/>
          </a:xfrm>
        </p:spPr>
        <p:txBody>
          <a:bodyPr>
            <a:noAutofit/>
          </a:bodyPr>
          <a:lstStyle/>
          <a:p>
            <a:r>
              <a:rPr lang="en-US" sz="2400" dirty="0" smtClean="0"/>
              <a:t>Contain 1 species: </a:t>
            </a:r>
            <a:r>
              <a:rPr lang="en-US" sz="2400" b="1" dirty="0" err="1" smtClean="0"/>
              <a:t>Restrepia</a:t>
            </a:r>
            <a:r>
              <a:rPr lang="en-US" sz="2400" b="1" dirty="0" smtClean="0"/>
              <a:t> </a:t>
            </a:r>
            <a:r>
              <a:rPr lang="en-US" sz="2400" b="1" i="1" dirty="0" err="1" smtClean="0"/>
              <a:t>chocoensis</a:t>
            </a:r>
            <a:endParaRPr lang="en-US" sz="2400" b="1" i="1" dirty="0" smtClean="0"/>
          </a:p>
          <a:p>
            <a:r>
              <a:rPr lang="en-US" sz="2400" dirty="0" smtClean="0"/>
              <a:t>It is unique, easily recognized by its long, falcate coriaceous succulent leaves. </a:t>
            </a:r>
          </a:p>
          <a:p>
            <a:r>
              <a:rPr lang="en-US" sz="2400" dirty="0" smtClean="0"/>
              <a:t>Flowers are held vertically and </a:t>
            </a:r>
            <a:r>
              <a:rPr lang="en-US" sz="2400" dirty="0" err="1" smtClean="0"/>
              <a:t>synsepals</a:t>
            </a:r>
            <a:r>
              <a:rPr lang="en-US" sz="2400" dirty="0" smtClean="0"/>
              <a:t> is incompletely fused and being diverged at the apex</a:t>
            </a:r>
          </a:p>
          <a:p>
            <a:r>
              <a:rPr lang="en-US" sz="2400" dirty="0" smtClean="0"/>
              <a:t>In addition, </a:t>
            </a:r>
            <a:r>
              <a:rPr lang="en-US" sz="2400" dirty="0" err="1" smtClean="0"/>
              <a:t>ramicauls</a:t>
            </a:r>
            <a:r>
              <a:rPr lang="en-US" sz="2400" dirty="0" smtClean="0"/>
              <a:t> are wrapped in imbricating sheaths that are heavily dotted purple.</a:t>
            </a:r>
            <a:endParaRPr lang="en-US" sz="2400" dirty="0"/>
          </a:p>
          <a:p>
            <a:r>
              <a:rPr lang="en-US" sz="2400" dirty="0"/>
              <a:t>It is a </a:t>
            </a:r>
            <a:r>
              <a:rPr lang="en-US" sz="2400" dirty="0" smtClean="0"/>
              <a:t>very </a:t>
            </a:r>
            <a:r>
              <a:rPr lang="en-US" sz="2400" dirty="0"/>
              <a:t>sought </a:t>
            </a:r>
            <a:r>
              <a:rPr lang="en-US" sz="2400" dirty="0" smtClean="0"/>
              <a:t>after species </a:t>
            </a:r>
            <a:r>
              <a:rPr lang="en-US" sz="2400" dirty="0"/>
              <a:t>because </a:t>
            </a:r>
            <a:r>
              <a:rPr lang="en-US" sz="2400" dirty="0" smtClean="0"/>
              <a:t>it’s very </a:t>
            </a:r>
            <a:r>
              <a:rPr lang="en-US" sz="2400" dirty="0"/>
              <a:t>rare and unique of its kind. It is </a:t>
            </a:r>
            <a:r>
              <a:rPr lang="en-US" sz="2400" dirty="0" smtClean="0"/>
              <a:t>delicate, </a:t>
            </a:r>
            <a:r>
              <a:rPr lang="en-US" sz="2400" dirty="0"/>
              <a:t>grows slowly, does </a:t>
            </a:r>
            <a:r>
              <a:rPr lang="en-US" sz="2400" dirty="0" smtClean="0"/>
              <a:t>not produce </a:t>
            </a:r>
            <a:r>
              <a:rPr lang="en-US" sz="2400" dirty="0" err="1"/>
              <a:t>keikis</a:t>
            </a:r>
            <a:r>
              <a:rPr lang="en-US" sz="2400" dirty="0" smtClean="0"/>
              <a:t>. Grows cool to warm</a:t>
            </a:r>
          </a:p>
        </p:txBody>
      </p:sp>
      <p:pic>
        <p:nvPicPr>
          <p:cNvPr id="4" name="Picture 3"/>
          <p:cNvPicPr>
            <a:picLocks noChangeAspect="1"/>
          </p:cNvPicPr>
          <p:nvPr/>
        </p:nvPicPr>
        <p:blipFill>
          <a:blip r:embed="rId2"/>
          <a:stretch>
            <a:fillRect/>
          </a:stretch>
        </p:blipFill>
        <p:spPr>
          <a:xfrm>
            <a:off x="7525588" y="365125"/>
            <a:ext cx="3850783" cy="5812502"/>
          </a:xfrm>
          <a:prstGeom prst="rect">
            <a:avLst/>
          </a:prstGeom>
        </p:spPr>
      </p:pic>
      <p:sp>
        <p:nvSpPr>
          <p:cNvPr id="6" name="TextBox 5"/>
          <p:cNvSpPr txBox="1"/>
          <p:nvPr/>
        </p:nvSpPr>
        <p:spPr>
          <a:xfrm>
            <a:off x="7134896" y="6203254"/>
            <a:ext cx="4632168"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‘Snake’s Tongue’ AM/AOS (2013) 85 points</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8709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4935" y="209414"/>
            <a:ext cx="8596648" cy="5695279"/>
          </a:xfrm>
          <a:prstGeom prst="rect">
            <a:avLst/>
          </a:prstGeom>
        </p:spPr>
      </p:pic>
      <p:sp>
        <p:nvSpPr>
          <p:cNvPr id="5" name="TextBox 4"/>
          <p:cNvSpPr txBox="1"/>
          <p:nvPr/>
        </p:nvSpPr>
        <p:spPr>
          <a:xfrm>
            <a:off x="3572277" y="6091707"/>
            <a:ext cx="4761963"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‘Snake’s Tongue’ CCM/AOS (2013) 84 points</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2330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3689" y="0"/>
            <a:ext cx="10281858" cy="6857999"/>
          </a:xfrm>
          <a:prstGeom prst="rect">
            <a:avLst/>
          </a:prstGeom>
        </p:spPr>
      </p:pic>
    </p:spTree>
    <p:extLst>
      <p:ext uri="{BB962C8B-B14F-4D97-AF65-F5344CB8AC3E}">
        <p14:creationId xmlns:p14="http://schemas.microsoft.com/office/powerpoint/2010/main" val="2505835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Subgenus </a:t>
            </a:r>
            <a:r>
              <a:rPr lang="en-US" b="1" dirty="0" err="1" smtClean="0">
                <a:effectLst>
                  <a:outerShdw blurRad="38100" dist="38100" dir="2700000" algn="tl">
                    <a:srgbClr val="000000">
                      <a:alpha val="43137"/>
                    </a:srgbClr>
                  </a:outerShdw>
                </a:effectLst>
              </a:rPr>
              <a:t>Restrepia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0608" y="1506827"/>
            <a:ext cx="6478073" cy="4881093"/>
          </a:xfrm>
        </p:spPr>
        <p:txBody>
          <a:bodyPr>
            <a:noAutofit/>
          </a:bodyPr>
          <a:lstStyle/>
          <a:p>
            <a:pPr>
              <a:spcBef>
                <a:spcPts val="1500"/>
              </a:spcBef>
              <a:spcAft>
                <a:spcPts val="1500"/>
              </a:spcAft>
            </a:pPr>
            <a:r>
              <a:rPr lang="en-US" sz="2400" dirty="0" smtClean="0"/>
              <a:t>Contain all other species</a:t>
            </a:r>
            <a:endParaRPr lang="en-US" sz="2400" b="1" i="1" dirty="0" smtClean="0"/>
          </a:p>
          <a:p>
            <a:pPr>
              <a:spcBef>
                <a:spcPts val="1500"/>
              </a:spcBef>
              <a:spcAft>
                <a:spcPts val="1500"/>
              </a:spcAft>
            </a:pPr>
            <a:r>
              <a:rPr lang="en-US" sz="2400" dirty="0" smtClean="0"/>
              <a:t>Divided into 2 sections depending on the length of the floral peduncles</a:t>
            </a:r>
          </a:p>
          <a:p>
            <a:pPr>
              <a:spcBef>
                <a:spcPts val="1500"/>
              </a:spcBef>
              <a:spcAft>
                <a:spcPts val="1500"/>
              </a:spcAft>
            </a:pPr>
            <a:r>
              <a:rPr lang="en-US" sz="2400" dirty="0" smtClean="0"/>
              <a:t>Section </a:t>
            </a:r>
            <a:r>
              <a:rPr lang="en-US" sz="2400" i="1" dirty="0" err="1" smtClean="0">
                <a:effectLst>
                  <a:outerShdw blurRad="38100" dist="38100" dir="2700000" algn="tl">
                    <a:srgbClr val="000000">
                      <a:alpha val="43137"/>
                    </a:srgbClr>
                  </a:outerShdw>
                </a:effectLst>
              </a:rPr>
              <a:t>Pleurothallopsis</a:t>
            </a:r>
            <a:r>
              <a:rPr lang="en-US" sz="2400" dirty="0" smtClean="0"/>
              <a:t> includes species with short flower stalks (less than half the length of leaves)</a:t>
            </a:r>
          </a:p>
          <a:p>
            <a:pPr>
              <a:spcBef>
                <a:spcPts val="1500"/>
              </a:spcBef>
              <a:spcAft>
                <a:spcPts val="1500"/>
              </a:spcAft>
            </a:pPr>
            <a:r>
              <a:rPr lang="en-US" sz="2400" dirty="0" smtClean="0"/>
              <a:t>Section </a:t>
            </a:r>
            <a:r>
              <a:rPr lang="en-US" sz="2400" i="1" dirty="0" err="1" smtClean="0">
                <a:effectLst>
                  <a:outerShdw blurRad="38100" dist="38100" dir="2700000" algn="tl">
                    <a:srgbClr val="000000">
                      <a:alpha val="43137"/>
                    </a:srgbClr>
                  </a:outerShdw>
                </a:effectLst>
              </a:rPr>
              <a:t>Restrepia</a:t>
            </a:r>
            <a:r>
              <a:rPr lang="en-US" sz="2400" dirty="0" smtClean="0"/>
              <a:t> includes species with long peduncles, sometimes taking flowers away from the leaves</a:t>
            </a:r>
          </a:p>
          <a:p>
            <a:pPr marL="0" indent="0">
              <a:buNone/>
            </a:pPr>
            <a:r>
              <a:rPr lang="en-US" dirty="0" smtClean="0">
                <a:effectLst>
                  <a:outerShdw blurRad="38100" dist="38100" dir="2700000" algn="tl">
                    <a:srgbClr val="000000">
                      <a:alpha val="43137"/>
                    </a:srgbClr>
                  </a:outerShdw>
                </a:effectLst>
              </a:rPr>
              <a:t>     Guess what the judges/ breeders love? </a:t>
            </a:r>
          </a:p>
        </p:txBody>
      </p:sp>
      <p:pic>
        <p:nvPicPr>
          <p:cNvPr id="5" name="Picture 4"/>
          <p:cNvPicPr>
            <a:picLocks noChangeAspect="1"/>
          </p:cNvPicPr>
          <p:nvPr/>
        </p:nvPicPr>
        <p:blipFill>
          <a:blip r:embed="rId2"/>
          <a:stretch>
            <a:fillRect/>
          </a:stretch>
        </p:blipFill>
        <p:spPr>
          <a:xfrm>
            <a:off x="6838681" y="365125"/>
            <a:ext cx="5052946" cy="3291821"/>
          </a:xfrm>
          <a:prstGeom prst="rect">
            <a:avLst/>
          </a:prstGeom>
        </p:spPr>
      </p:pic>
      <p:pic>
        <p:nvPicPr>
          <p:cNvPr id="7" name="Picture 6"/>
          <p:cNvPicPr>
            <a:picLocks noChangeAspect="1"/>
          </p:cNvPicPr>
          <p:nvPr/>
        </p:nvPicPr>
        <p:blipFill>
          <a:blip r:embed="rId3"/>
          <a:stretch>
            <a:fillRect/>
          </a:stretch>
        </p:blipFill>
        <p:spPr>
          <a:xfrm>
            <a:off x="6838681" y="3656946"/>
            <a:ext cx="5059509" cy="2964556"/>
          </a:xfrm>
          <a:prstGeom prst="rect">
            <a:avLst/>
          </a:prstGeom>
        </p:spPr>
      </p:pic>
    </p:spTree>
    <p:extLst>
      <p:ext uri="{BB962C8B-B14F-4D97-AF65-F5344CB8AC3E}">
        <p14:creationId xmlns:p14="http://schemas.microsoft.com/office/powerpoint/2010/main" val="3405189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Section</a:t>
            </a:r>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Pleurothallopsis</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9442" y="1690689"/>
            <a:ext cx="6049314" cy="4413897"/>
          </a:xfrm>
        </p:spPr>
        <p:txBody>
          <a:bodyPr>
            <a:noAutofit/>
          </a:bodyPr>
          <a:lstStyle/>
          <a:p>
            <a:pPr>
              <a:spcBef>
                <a:spcPts val="1500"/>
              </a:spcBef>
              <a:spcAft>
                <a:spcPts val="1500"/>
              </a:spcAft>
            </a:pPr>
            <a:r>
              <a:rPr lang="en-US" sz="2400" dirty="0" err="1" smtClean="0">
                <a:effectLst>
                  <a:outerShdw blurRad="38100" dist="38100" dir="2700000" algn="tl">
                    <a:srgbClr val="000000">
                      <a:alpha val="43137"/>
                    </a:srgbClr>
                  </a:outerShdw>
                </a:effectLst>
              </a:rPr>
              <a:t>Restrepia</a:t>
            </a:r>
            <a:r>
              <a:rPr lang="en-US" sz="2400" dirty="0" smtClean="0">
                <a:effectLst>
                  <a:outerShdw blurRad="38100" dist="38100" dir="2700000" algn="tl">
                    <a:srgbClr val="000000">
                      <a:alpha val="43137"/>
                    </a:srgbClr>
                  </a:outerShdw>
                </a:effectLst>
              </a:rPr>
              <a:t> </a:t>
            </a:r>
            <a:r>
              <a:rPr lang="en-US" sz="2400" i="1" dirty="0" err="1" smtClean="0">
                <a:effectLst>
                  <a:outerShdw blurRad="38100" dist="38100" dir="2700000" algn="tl">
                    <a:srgbClr val="000000">
                      <a:alpha val="43137"/>
                    </a:srgbClr>
                  </a:outerShdw>
                </a:effectLst>
              </a:rPr>
              <a:t>aristulifera</a:t>
            </a:r>
            <a:endParaRPr lang="en-US" sz="2400" i="1" dirty="0" smtClean="0">
              <a:effectLst>
                <a:outerShdw blurRad="38100" dist="38100" dir="2700000" algn="tl">
                  <a:srgbClr val="000000">
                    <a:alpha val="43137"/>
                  </a:srgbClr>
                </a:outerShdw>
              </a:effectLst>
            </a:endParaRPr>
          </a:p>
          <a:p>
            <a:pPr>
              <a:spcBef>
                <a:spcPts val="1500"/>
              </a:spcBef>
              <a:spcAft>
                <a:spcPts val="1500"/>
              </a:spcAft>
            </a:pPr>
            <a:r>
              <a:rPr lang="en-US" sz="2400" dirty="0" smtClean="0"/>
              <a:t>Jellyfish???</a:t>
            </a:r>
          </a:p>
          <a:p>
            <a:pPr>
              <a:spcBef>
                <a:spcPts val="1500"/>
              </a:spcBef>
              <a:spcAft>
                <a:spcPts val="1500"/>
              </a:spcAft>
            </a:pPr>
            <a:r>
              <a:rPr lang="en-US" sz="2400" dirty="0" smtClean="0"/>
              <a:t>Most hybridized in the section with 10 first and 12 second generation hybrids</a:t>
            </a:r>
          </a:p>
          <a:p>
            <a:pPr>
              <a:spcBef>
                <a:spcPts val="1500"/>
              </a:spcBef>
              <a:spcAft>
                <a:spcPts val="1500"/>
              </a:spcAft>
            </a:pPr>
            <a:r>
              <a:rPr lang="en-US" sz="2400" dirty="0" smtClean="0"/>
              <a:t>1 CBR/AOS in 2009</a:t>
            </a:r>
          </a:p>
          <a:p>
            <a:pPr>
              <a:spcBef>
                <a:spcPts val="1500"/>
              </a:spcBef>
              <a:spcAft>
                <a:spcPts val="1500"/>
              </a:spcAft>
            </a:pPr>
            <a:r>
              <a:rPr lang="en-US" sz="2400" dirty="0" smtClean="0"/>
              <a:t>Rare species in cultivation.</a:t>
            </a:r>
            <a:endParaRPr lang="en-US" sz="2400" dirty="0"/>
          </a:p>
        </p:txBody>
      </p:sp>
      <p:pic>
        <p:nvPicPr>
          <p:cNvPr id="4" name="Picture 3"/>
          <p:cNvPicPr>
            <a:picLocks noChangeAspect="1"/>
          </p:cNvPicPr>
          <p:nvPr/>
        </p:nvPicPr>
        <p:blipFill>
          <a:blip r:embed="rId2"/>
          <a:stretch>
            <a:fillRect/>
          </a:stretch>
        </p:blipFill>
        <p:spPr>
          <a:xfrm>
            <a:off x="6458755" y="635581"/>
            <a:ext cx="5566114" cy="5559157"/>
          </a:xfrm>
          <a:prstGeom prst="rect">
            <a:avLst/>
          </a:prstGeom>
        </p:spPr>
      </p:pic>
    </p:spTree>
    <p:extLst>
      <p:ext uri="{BB962C8B-B14F-4D97-AF65-F5344CB8AC3E}">
        <p14:creationId xmlns:p14="http://schemas.microsoft.com/office/powerpoint/2010/main" val="534741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58238" y="832392"/>
            <a:ext cx="4054055" cy="5203065"/>
          </a:xfrm>
          <a:prstGeom prst="rect">
            <a:avLst/>
          </a:prstGeom>
        </p:spPr>
      </p:pic>
      <p:pic>
        <p:nvPicPr>
          <p:cNvPr id="6" name="Picture 5"/>
          <p:cNvPicPr>
            <a:picLocks noChangeAspect="1"/>
          </p:cNvPicPr>
          <p:nvPr/>
        </p:nvPicPr>
        <p:blipFill>
          <a:blip r:embed="rId3"/>
          <a:stretch>
            <a:fillRect/>
          </a:stretch>
        </p:blipFill>
        <p:spPr>
          <a:xfrm>
            <a:off x="746975" y="832394"/>
            <a:ext cx="5203065" cy="5203065"/>
          </a:xfrm>
          <a:prstGeom prst="rect">
            <a:avLst/>
          </a:prstGeom>
        </p:spPr>
      </p:pic>
      <p:pic>
        <p:nvPicPr>
          <p:cNvPr id="5" name="Picture 4"/>
          <p:cNvPicPr>
            <a:picLocks noChangeAspect="1"/>
          </p:cNvPicPr>
          <p:nvPr/>
        </p:nvPicPr>
        <p:blipFill>
          <a:blip r:embed="rId4"/>
          <a:stretch>
            <a:fillRect/>
          </a:stretch>
        </p:blipFill>
        <p:spPr>
          <a:xfrm>
            <a:off x="5203065" y="832393"/>
            <a:ext cx="2577144" cy="5203066"/>
          </a:xfrm>
          <a:prstGeom prst="rect">
            <a:avLst/>
          </a:prstGeom>
        </p:spPr>
      </p:pic>
    </p:spTree>
    <p:extLst>
      <p:ext uri="{BB962C8B-B14F-4D97-AF65-F5344CB8AC3E}">
        <p14:creationId xmlns:p14="http://schemas.microsoft.com/office/powerpoint/2010/main" val="85543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Section</a:t>
            </a:r>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Restrepia</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0304" y="2128570"/>
            <a:ext cx="6648108" cy="3692681"/>
          </a:xfrm>
        </p:spPr>
        <p:txBody>
          <a:bodyPr>
            <a:noAutofit/>
          </a:bodyPr>
          <a:lstStyle/>
          <a:p>
            <a:pPr>
              <a:spcBef>
                <a:spcPts val="1500"/>
              </a:spcBef>
              <a:spcAft>
                <a:spcPts val="1500"/>
              </a:spcAft>
            </a:pPr>
            <a:r>
              <a:rPr lang="en-US" sz="2400" dirty="0" smtClean="0"/>
              <a:t>Most highly awarded in the genus</a:t>
            </a:r>
          </a:p>
          <a:p>
            <a:pPr>
              <a:spcBef>
                <a:spcPts val="1500"/>
              </a:spcBef>
              <a:spcAft>
                <a:spcPts val="1500"/>
              </a:spcAft>
            </a:pPr>
            <a:r>
              <a:rPr lang="en-US" sz="2400" dirty="0" smtClean="0"/>
              <a:t>Increasing hybridization is being done, mostly by the Eric Young Foundation in Great Britain</a:t>
            </a:r>
            <a:endParaRPr lang="en-US" sz="2400" dirty="0"/>
          </a:p>
          <a:p>
            <a:pPr>
              <a:spcBef>
                <a:spcPts val="1500"/>
              </a:spcBef>
              <a:spcAft>
                <a:spcPts val="1500"/>
              </a:spcAft>
            </a:pPr>
            <a:r>
              <a:rPr lang="en-US" sz="2400" dirty="0" smtClean="0"/>
              <a:t>In fact, most second and third generation hybrids was registered between the year 2015-2017 indicating an ongoing program.</a:t>
            </a:r>
          </a:p>
          <a:p>
            <a:pPr>
              <a:spcBef>
                <a:spcPts val="1500"/>
              </a:spcBef>
              <a:spcAft>
                <a:spcPts val="1500"/>
              </a:spcAft>
            </a:pPr>
            <a:r>
              <a:rPr lang="en-US" sz="2400" dirty="0" smtClean="0"/>
              <a:t>US breeders?</a:t>
            </a:r>
          </a:p>
        </p:txBody>
      </p:sp>
      <p:pic>
        <p:nvPicPr>
          <p:cNvPr id="5" name="Picture 4"/>
          <p:cNvPicPr>
            <a:picLocks noChangeAspect="1"/>
          </p:cNvPicPr>
          <p:nvPr/>
        </p:nvPicPr>
        <p:blipFill>
          <a:blip r:embed="rId2"/>
          <a:stretch>
            <a:fillRect/>
          </a:stretch>
        </p:blipFill>
        <p:spPr>
          <a:xfrm>
            <a:off x="7008717" y="210578"/>
            <a:ext cx="4028477" cy="6433071"/>
          </a:xfrm>
          <a:prstGeom prst="rect">
            <a:avLst/>
          </a:prstGeom>
        </p:spPr>
      </p:pic>
    </p:spTree>
    <p:extLst>
      <p:ext uri="{BB962C8B-B14F-4D97-AF65-F5344CB8AC3E}">
        <p14:creationId xmlns:p14="http://schemas.microsoft.com/office/powerpoint/2010/main" val="1298379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Orchid or cockroach??? </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l="4917" t="2139" r="4724" b="11476"/>
          <a:stretch/>
        </p:blipFill>
        <p:spPr>
          <a:xfrm>
            <a:off x="2068739" y="1282640"/>
            <a:ext cx="2819376" cy="3969579"/>
          </a:xfrm>
          <a:prstGeom prst="rect">
            <a:avLst/>
          </a:prstGeom>
        </p:spPr>
      </p:pic>
      <p:pic>
        <p:nvPicPr>
          <p:cNvPr id="5" name="Picture 4"/>
          <p:cNvPicPr>
            <a:picLocks noChangeAspect="1"/>
          </p:cNvPicPr>
          <p:nvPr/>
        </p:nvPicPr>
        <p:blipFill>
          <a:blip r:embed="rId3"/>
          <a:stretch>
            <a:fillRect/>
          </a:stretch>
        </p:blipFill>
        <p:spPr>
          <a:xfrm>
            <a:off x="8203842" y="2641853"/>
            <a:ext cx="2668945" cy="4000292"/>
          </a:xfrm>
          <a:prstGeom prst="rect">
            <a:avLst/>
          </a:prstGeom>
        </p:spPr>
      </p:pic>
      <p:pic>
        <p:nvPicPr>
          <p:cNvPr id="6" name="Picture 5"/>
          <p:cNvPicPr>
            <a:picLocks noChangeAspect="1"/>
          </p:cNvPicPr>
          <p:nvPr/>
        </p:nvPicPr>
        <p:blipFill>
          <a:blip r:embed="rId4"/>
          <a:stretch>
            <a:fillRect/>
          </a:stretch>
        </p:blipFill>
        <p:spPr>
          <a:xfrm>
            <a:off x="139444" y="3429000"/>
            <a:ext cx="1929295" cy="3429000"/>
          </a:xfrm>
          <a:prstGeom prst="rect">
            <a:avLst/>
          </a:prstGeom>
        </p:spPr>
      </p:pic>
      <p:pic>
        <p:nvPicPr>
          <p:cNvPr id="7" name="Picture 6"/>
          <p:cNvPicPr>
            <a:picLocks noChangeAspect="1"/>
          </p:cNvPicPr>
          <p:nvPr/>
        </p:nvPicPr>
        <p:blipFill>
          <a:blip r:embed="rId5"/>
          <a:stretch>
            <a:fillRect/>
          </a:stretch>
        </p:blipFill>
        <p:spPr>
          <a:xfrm>
            <a:off x="9662172" y="291407"/>
            <a:ext cx="2638061" cy="2215971"/>
          </a:xfrm>
          <a:prstGeom prst="rect">
            <a:avLst/>
          </a:prstGeom>
        </p:spPr>
      </p:pic>
      <p:pic>
        <p:nvPicPr>
          <p:cNvPr id="8" name="Picture 7"/>
          <p:cNvPicPr>
            <a:picLocks noChangeAspect="1"/>
          </p:cNvPicPr>
          <p:nvPr/>
        </p:nvPicPr>
        <p:blipFill rotWithShape="1">
          <a:blip r:embed="rId6"/>
          <a:srcRect l="19009" t="5561" r="13877" b="10731"/>
          <a:stretch/>
        </p:blipFill>
        <p:spPr>
          <a:xfrm>
            <a:off x="5084226" y="2102476"/>
            <a:ext cx="2739829" cy="3705896"/>
          </a:xfrm>
          <a:prstGeom prst="rect">
            <a:avLst/>
          </a:prstGeom>
        </p:spPr>
      </p:pic>
    </p:spTree>
    <p:extLst>
      <p:ext uri="{BB962C8B-B14F-4D97-AF65-F5344CB8AC3E}">
        <p14:creationId xmlns:p14="http://schemas.microsoft.com/office/powerpoint/2010/main" val="609322154"/>
      </p:ext>
    </p:extLst>
  </p:cSld>
  <p:clrMapOvr>
    <a:masterClrMapping/>
  </p:clrMapOvr>
  <mc:AlternateContent xmlns:mc="http://schemas.openxmlformats.org/markup-compatibility/2006" xmlns:p14="http://schemas.microsoft.com/office/powerpoint/2010/main">
    <mc:Choice Requires="p14">
      <p:transition spd="slow" p14:dur="2000" advTm="1580"/>
    </mc:Choice>
    <mc:Fallback xmlns="">
      <p:transition spd="slow"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26" presetClass="entr" presetSubtype="0" fill="hold" nodeType="after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70">
                                          <p:stCondLst>
                                            <p:cond delay="0"/>
                                          </p:stCondLst>
                                        </p:cTn>
                                        <p:tgtEl>
                                          <p:spTgt spid="8"/>
                                        </p:tgtEl>
                                      </p:cBhvr>
                                    </p:animEffect>
                                    <p:anim calcmode="lin" valueType="num">
                                      <p:cBhvr>
                                        <p:cTn id="20" dur="179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5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53" tmFilter="0, 0; 0.125,0.2665; 0.25,0.4; 0.375,0.465; 0.5,0.5;  0.625,0.535; 0.75,0.6; 0.875,0.7335; 1,1">
                                          <p:stCondLst>
                                            <p:cond delay="653"/>
                                          </p:stCondLst>
                                        </p:cTn>
                                        <p:tgtEl>
                                          <p:spTgt spid="8"/>
                                        </p:tgtEl>
                                        <p:attrNameLst>
                                          <p:attrName>ppt_y</p:attrName>
                                        </p:attrNameLst>
                                      </p:cBhvr>
                                      <p:tavLst>
                                        <p:tav tm="0" fmla="#ppt_y-sin(pi*$)/9">
                                          <p:val>
                                            <p:fltVal val="0"/>
                                          </p:val>
                                        </p:tav>
                                        <p:tav tm="100000">
                                          <p:val>
                                            <p:fltVal val="1"/>
                                          </p:val>
                                        </p:tav>
                                      </p:tavLst>
                                    </p:anim>
                                    <p:anim calcmode="lin" valueType="num">
                                      <p:cBhvr>
                                        <p:cTn id="23" dur="2" tmFilter="0, 0; 0.125,0.2665; 0.25,0.4; 0.375,0.465; 0.5,0.5;  0.625,0.535; 0.75,0.6; 0.875,0.7335; 1,1">
                                          <p:stCondLst>
                                            <p:cond delay="1302"/>
                                          </p:stCondLst>
                                        </p:cTn>
                                        <p:tgtEl>
                                          <p:spTgt spid="8"/>
                                        </p:tgtEl>
                                        <p:attrNameLst>
                                          <p:attrName>ppt_y</p:attrName>
                                        </p:attrNameLst>
                                      </p:cBhvr>
                                      <p:tavLst>
                                        <p:tav tm="0" fmla="#ppt_y-sin(pi*$)/27">
                                          <p:val>
                                            <p:fltVal val="0"/>
                                          </p:val>
                                        </p:tav>
                                        <p:tav tm="100000">
                                          <p:val>
                                            <p:fltVal val="1"/>
                                          </p:val>
                                        </p:tav>
                                      </p:tavLst>
                                    </p:anim>
                                    <p:anim calcmode="lin" valueType="num">
                                      <p:cBhvr>
                                        <p:cTn id="24" dur="1" tmFilter="0, 0; 0.125,0.2665; 0.25,0.4; 0.375,0.465; 0.5,0.5;  0.625,0.535; 0.75,0.6; 0.875,0.7335; 1,1">
                                          <p:stCondLst>
                                            <p:cond delay="1999"/>
                                          </p:stCondLst>
                                        </p:cTn>
                                        <p:tgtEl>
                                          <p:spTgt spid="8"/>
                                        </p:tgtEl>
                                        <p:attrNameLst>
                                          <p:attrName>ppt_y</p:attrName>
                                        </p:attrNameLst>
                                      </p:cBhvr>
                                      <p:tavLst>
                                        <p:tav tm="0" fmla="#ppt_y-sin(pi*$)/81">
                                          <p:val>
                                            <p:fltVal val="0"/>
                                          </p:val>
                                        </p:tav>
                                        <p:tav tm="100000">
                                          <p:val>
                                            <p:fltVal val="1"/>
                                          </p:val>
                                        </p:tav>
                                      </p:tavLst>
                                    </p:anim>
                                    <p:animScale>
                                      <p:cBhvr>
                                        <p:cTn id="25" dur="1">
                                          <p:stCondLst>
                                            <p:cond delay="639"/>
                                          </p:stCondLst>
                                        </p:cTn>
                                        <p:tgtEl>
                                          <p:spTgt spid="8"/>
                                        </p:tgtEl>
                                      </p:cBhvr>
                                      <p:to x="100000" y="60000"/>
                                    </p:animScale>
                                    <p:animScale>
                                      <p:cBhvr>
                                        <p:cTn id="26" dur="1" decel="50000">
                                          <p:stCondLst>
                                            <p:cond delay="665"/>
                                          </p:stCondLst>
                                        </p:cTn>
                                        <p:tgtEl>
                                          <p:spTgt spid="8"/>
                                        </p:tgtEl>
                                      </p:cBhvr>
                                      <p:to x="100000" y="100000"/>
                                    </p:animScale>
                                    <p:animScale>
                                      <p:cBhvr>
                                        <p:cTn id="27" dur="1">
                                          <p:stCondLst>
                                            <p:cond delay="1290"/>
                                          </p:stCondLst>
                                        </p:cTn>
                                        <p:tgtEl>
                                          <p:spTgt spid="8"/>
                                        </p:tgtEl>
                                      </p:cBhvr>
                                      <p:to x="100000" y="80000"/>
                                    </p:animScale>
                                    <p:animScale>
                                      <p:cBhvr>
                                        <p:cTn id="28" dur="1" decel="50000">
                                          <p:stCondLst>
                                            <p:cond delay="1316"/>
                                          </p:stCondLst>
                                        </p:cTn>
                                        <p:tgtEl>
                                          <p:spTgt spid="8"/>
                                        </p:tgtEl>
                                      </p:cBhvr>
                                      <p:to x="100000" y="100000"/>
                                    </p:animScale>
                                    <p:animScale>
                                      <p:cBhvr>
                                        <p:cTn id="29" dur="1">
                                          <p:stCondLst>
                                            <p:cond delay="1999"/>
                                          </p:stCondLst>
                                        </p:cTn>
                                        <p:tgtEl>
                                          <p:spTgt spid="8"/>
                                        </p:tgtEl>
                                      </p:cBhvr>
                                      <p:to x="100000" y="90000"/>
                                    </p:animScale>
                                    <p:animScale>
                                      <p:cBhvr>
                                        <p:cTn id="30" dur="1" decel="50000">
                                          <p:stCondLst>
                                            <p:cond delay="1999"/>
                                          </p:stCondLst>
                                        </p:cTn>
                                        <p:tgtEl>
                                          <p:spTgt spid="8"/>
                                        </p:tgtEl>
                                      </p:cBhvr>
                                      <p:to x="100000" y="100000"/>
                                    </p:animScale>
                                    <p:animScale>
                                      <p:cBhvr>
                                        <p:cTn id="31" dur="1">
                                          <p:stCondLst>
                                            <p:cond delay="1999"/>
                                          </p:stCondLst>
                                        </p:cTn>
                                        <p:tgtEl>
                                          <p:spTgt spid="8"/>
                                        </p:tgtEl>
                                      </p:cBhvr>
                                      <p:to x="100000" y="95000"/>
                                    </p:animScale>
                                    <p:animScale>
                                      <p:cBhvr>
                                        <p:cTn id="32" dur="1" decel="50000">
                                          <p:stCondLst>
                                            <p:cond delay="1999"/>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799868"/>
            <a:ext cx="3106983" cy="3106983"/>
          </a:xfrm>
          <a:prstGeom prst="rect">
            <a:avLst/>
          </a:prstGeom>
        </p:spPr>
      </p:pic>
      <p:pic>
        <p:nvPicPr>
          <p:cNvPr id="5" name="Picture 4"/>
          <p:cNvPicPr>
            <a:picLocks noChangeAspect="1"/>
          </p:cNvPicPr>
          <p:nvPr/>
        </p:nvPicPr>
        <p:blipFill>
          <a:blip r:embed="rId3"/>
          <a:stretch>
            <a:fillRect/>
          </a:stretch>
        </p:blipFill>
        <p:spPr>
          <a:xfrm>
            <a:off x="8980822" y="3074877"/>
            <a:ext cx="2972873" cy="2972873"/>
          </a:xfrm>
          <a:prstGeom prst="rect">
            <a:avLst/>
          </a:prstGeom>
        </p:spPr>
      </p:pic>
      <p:pic>
        <p:nvPicPr>
          <p:cNvPr id="6" name="Picture 5"/>
          <p:cNvPicPr>
            <a:picLocks noChangeAspect="1"/>
          </p:cNvPicPr>
          <p:nvPr/>
        </p:nvPicPr>
        <p:blipFill>
          <a:blip r:embed="rId4"/>
          <a:stretch>
            <a:fillRect/>
          </a:stretch>
        </p:blipFill>
        <p:spPr>
          <a:xfrm>
            <a:off x="8561164" y="1975510"/>
            <a:ext cx="1311915" cy="1966912"/>
          </a:xfrm>
          <a:prstGeom prst="rect">
            <a:avLst/>
          </a:prstGeom>
        </p:spPr>
      </p:pic>
      <p:pic>
        <p:nvPicPr>
          <p:cNvPr id="7" name="Picture 6"/>
          <p:cNvPicPr>
            <a:picLocks noChangeAspect="1"/>
          </p:cNvPicPr>
          <p:nvPr/>
        </p:nvPicPr>
        <p:blipFill>
          <a:blip r:embed="rId5"/>
          <a:stretch>
            <a:fillRect/>
          </a:stretch>
        </p:blipFill>
        <p:spPr>
          <a:xfrm>
            <a:off x="4000991" y="4198290"/>
            <a:ext cx="3645524" cy="2431536"/>
          </a:xfrm>
          <a:prstGeom prst="rect">
            <a:avLst/>
          </a:prstGeom>
        </p:spPr>
      </p:pic>
      <p:pic>
        <p:nvPicPr>
          <p:cNvPr id="8" name="Picture 7"/>
          <p:cNvPicPr>
            <a:picLocks noChangeAspect="1"/>
          </p:cNvPicPr>
          <p:nvPr/>
        </p:nvPicPr>
        <p:blipFill>
          <a:blip r:embed="rId6"/>
          <a:stretch>
            <a:fillRect/>
          </a:stretch>
        </p:blipFill>
        <p:spPr>
          <a:xfrm>
            <a:off x="4237445" y="356724"/>
            <a:ext cx="3853342" cy="2886287"/>
          </a:xfrm>
          <a:prstGeom prst="rect">
            <a:avLst/>
          </a:prstGeom>
        </p:spPr>
      </p:pic>
    </p:spTree>
    <p:extLst>
      <p:ext uri="{BB962C8B-B14F-4D97-AF65-F5344CB8AC3E}">
        <p14:creationId xmlns:p14="http://schemas.microsoft.com/office/powerpoint/2010/main" val="672309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3738" y="360608"/>
            <a:ext cx="7840999" cy="5880749"/>
          </a:xfrm>
          <a:prstGeom prst="rect">
            <a:avLst/>
          </a:prstGeom>
        </p:spPr>
      </p:pic>
    </p:spTree>
    <p:extLst>
      <p:ext uri="{BB962C8B-B14F-4D97-AF65-F5344CB8AC3E}">
        <p14:creationId xmlns:p14="http://schemas.microsoft.com/office/powerpoint/2010/main" val="1461771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10800000">
            <a:off x="351706" y="200909"/>
            <a:ext cx="3040268" cy="2026846"/>
          </a:xfrm>
          <a:prstGeom prst="rect">
            <a:avLst/>
          </a:prstGeom>
        </p:spPr>
      </p:pic>
      <p:pic>
        <p:nvPicPr>
          <p:cNvPr id="6" name="Picture 5"/>
          <p:cNvPicPr>
            <a:picLocks noChangeAspect="1"/>
          </p:cNvPicPr>
          <p:nvPr/>
        </p:nvPicPr>
        <p:blipFill>
          <a:blip r:embed="rId3"/>
          <a:stretch>
            <a:fillRect/>
          </a:stretch>
        </p:blipFill>
        <p:spPr>
          <a:xfrm rot="5400000">
            <a:off x="2939658" y="926990"/>
            <a:ext cx="3902300" cy="2601533"/>
          </a:xfrm>
          <a:prstGeom prst="rect">
            <a:avLst/>
          </a:prstGeom>
        </p:spPr>
      </p:pic>
      <p:pic>
        <p:nvPicPr>
          <p:cNvPr id="7" name="Picture 6"/>
          <p:cNvPicPr>
            <a:picLocks noChangeAspect="1"/>
          </p:cNvPicPr>
          <p:nvPr/>
        </p:nvPicPr>
        <p:blipFill>
          <a:blip r:embed="rId4"/>
          <a:stretch>
            <a:fillRect/>
          </a:stretch>
        </p:blipFill>
        <p:spPr>
          <a:xfrm rot="16200000">
            <a:off x="-287313" y="3085062"/>
            <a:ext cx="3782096" cy="2521397"/>
          </a:xfrm>
          <a:prstGeom prst="rect">
            <a:avLst/>
          </a:prstGeom>
        </p:spPr>
      </p:pic>
      <p:pic>
        <p:nvPicPr>
          <p:cNvPr id="9" name="Picture 8"/>
          <p:cNvPicPr>
            <a:picLocks noChangeAspect="1"/>
          </p:cNvPicPr>
          <p:nvPr/>
        </p:nvPicPr>
        <p:blipFill>
          <a:blip r:embed="rId5"/>
          <a:stretch>
            <a:fillRect/>
          </a:stretch>
        </p:blipFill>
        <p:spPr>
          <a:xfrm>
            <a:off x="9105364" y="2850276"/>
            <a:ext cx="2673121" cy="4007724"/>
          </a:xfrm>
          <a:prstGeom prst="rect">
            <a:avLst/>
          </a:prstGeom>
        </p:spPr>
      </p:pic>
      <p:pic>
        <p:nvPicPr>
          <p:cNvPr id="10" name="Picture 9"/>
          <p:cNvPicPr>
            <a:picLocks noChangeAspect="1"/>
          </p:cNvPicPr>
          <p:nvPr/>
        </p:nvPicPr>
        <p:blipFill>
          <a:blip r:embed="rId6"/>
          <a:stretch>
            <a:fillRect/>
          </a:stretch>
        </p:blipFill>
        <p:spPr>
          <a:xfrm rot="5400000">
            <a:off x="5463128" y="2349658"/>
            <a:ext cx="4370684" cy="2913789"/>
          </a:xfrm>
          <a:prstGeom prst="rect">
            <a:avLst/>
          </a:prstGeom>
        </p:spPr>
      </p:pic>
    </p:spTree>
    <p:extLst>
      <p:ext uri="{BB962C8B-B14F-4D97-AF65-F5344CB8AC3E}">
        <p14:creationId xmlns:p14="http://schemas.microsoft.com/office/powerpoint/2010/main" val="5422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r>
              <a:rPr lang="en-US" b="1" dirty="0" smtClean="0">
                <a:effectLst>
                  <a:outerShdw blurRad="38100" dist="38100" dir="2700000" algn="tl">
                    <a:srgbClr val="000000">
                      <a:alpha val="43137"/>
                    </a:srgbClr>
                  </a:outerShdw>
                </a:effectLst>
              </a:rPr>
              <a:t>Genus characteristic</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2257" y="1268963"/>
            <a:ext cx="10694438" cy="5318449"/>
          </a:xfrm>
        </p:spPr>
        <p:txBody>
          <a:bodyPr>
            <a:normAutofit lnSpcReduction="10000"/>
          </a:bodyPr>
          <a:lstStyle/>
          <a:p>
            <a:pPr>
              <a:spcBef>
                <a:spcPts val="1500"/>
              </a:spcBef>
              <a:spcAft>
                <a:spcPts val="1500"/>
              </a:spcAft>
            </a:pPr>
            <a:r>
              <a:rPr lang="en-US" sz="2400" dirty="0" err="1" smtClean="0">
                <a:effectLst>
                  <a:outerShdw blurRad="38100" dist="38100" dir="2700000" algn="tl">
                    <a:srgbClr val="000000">
                      <a:alpha val="43137"/>
                    </a:srgbClr>
                  </a:outerShdw>
                </a:effectLst>
                <a:latin typeface="+mj-lt"/>
              </a:rPr>
              <a:t>Caespitose</a:t>
            </a:r>
            <a:r>
              <a:rPr lang="en-US" sz="2400" dirty="0">
                <a:effectLst>
                  <a:outerShdw blurRad="38100" dist="38100" dir="2700000" algn="tl">
                    <a:srgbClr val="000000">
                      <a:alpha val="43137"/>
                    </a:srgbClr>
                  </a:outerShdw>
                </a:effectLst>
                <a:latin typeface="+mj-lt"/>
              </a:rPr>
              <a:t> </a:t>
            </a:r>
            <a:r>
              <a:rPr lang="en-US" sz="2400" dirty="0" smtClean="0">
                <a:effectLst>
                  <a:outerShdw blurRad="38100" dist="38100" dir="2700000" algn="tl">
                    <a:srgbClr val="000000">
                      <a:alpha val="43137"/>
                    </a:srgbClr>
                  </a:outerShdw>
                </a:effectLst>
                <a:latin typeface="+mj-lt"/>
              </a:rPr>
              <a:t>(tuft like) growth habit</a:t>
            </a:r>
          </a:p>
          <a:p>
            <a:pPr>
              <a:spcBef>
                <a:spcPts val="1500"/>
              </a:spcBef>
              <a:spcAft>
                <a:spcPts val="1500"/>
              </a:spcAft>
            </a:pPr>
            <a:r>
              <a:rPr lang="en-US" sz="2400" dirty="0" smtClean="0">
                <a:effectLst>
                  <a:outerShdw blurRad="38100" dist="38100" dir="2700000" algn="tl">
                    <a:srgbClr val="000000">
                      <a:alpha val="43137"/>
                    </a:srgbClr>
                  </a:outerShdw>
                </a:effectLst>
                <a:latin typeface="+mj-lt"/>
              </a:rPr>
              <a:t>No </a:t>
            </a:r>
            <a:r>
              <a:rPr lang="en-US" sz="2400" dirty="0" err="1" smtClean="0">
                <a:effectLst>
                  <a:outerShdw blurRad="38100" dist="38100" dir="2700000" algn="tl">
                    <a:srgbClr val="000000">
                      <a:alpha val="43137"/>
                    </a:srgbClr>
                  </a:outerShdw>
                </a:effectLst>
                <a:latin typeface="+mj-lt"/>
              </a:rPr>
              <a:t>pseudobulbs</a:t>
            </a:r>
            <a:r>
              <a:rPr lang="en-US" sz="2400" dirty="0" smtClean="0">
                <a:effectLst>
                  <a:outerShdw blurRad="38100" dist="38100" dir="2700000" algn="tl">
                    <a:srgbClr val="000000">
                      <a:alpha val="43137"/>
                    </a:srgbClr>
                  </a:outerShdw>
                </a:effectLst>
                <a:latin typeface="+mj-lt"/>
              </a:rPr>
              <a:t>. Only a structure called </a:t>
            </a:r>
            <a:r>
              <a:rPr lang="en-US" sz="2400" i="1" dirty="0" err="1" smtClean="0">
                <a:effectLst>
                  <a:outerShdw blurRad="38100" dist="38100" dir="2700000" algn="tl">
                    <a:srgbClr val="000000">
                      <a:alpha val="43137"/>
                    </a:srgbClr>
                  </a:outerShdw>
                </a:effectLst>
                <a:latin typeface="+mj-lt"/>
              </a:rPr>
              <a:t>ramicauls</a:t>
            </a:r>
            <a:r>
              <a:rPr lang="en-US" sz="2400" dirty="0" smtClean="0">
                <a:effectLst>
                  <a:outerShdw blurRad="38100" dist="38100" dir="2700000" algn="tl">
                    <a:srgbClr val="000000">
                      <a:alpha val="43137"/>
                    </a:srgbClr>
                  </a:outerShdw>
                </a:effectLst>
                <a:latin typeface="+mj-lt"/>
              </a:rPr>
              <a:t> covered by papery sheath</a:t>
            </a:r>
          </a:p>
          <a:p>
            <a:pPr>
              <a:spcBef>
                <a:spcPts val="1500"/>
              </a:spcBef>
              <a:spcAft>
                <a:spcPts val="1500"/>
              </a:spcAft>
            </a:pPr>
            <a:r>
              <a:rPr lang="en-US" sz="2400" dirty="0" smtClean="0">
                <a:effectLst>
                  <a:outerShdw blurRad="38100" dist="38100" dir="2700000" algn="tl">
                    <a:srgbClr val="000000">
                      <a:alpha val="43137"/>
                    </a:srgbClr>
                  </a:outerShdw>
                </a:effectLst>
                <a:latin typeface="+mj-lt"/>
              </a:rPr>
              <a:t>Leaves are </a:t>
            </a:r>
            <a:r>
              <a:rPr lang="en-US" sz="2400" i="1" dirty="0" smtClean="0">
                <a:effectLst>
                  <a:outerShdw blurRad="38100" dist="38100" dir="2700000" algn="tl">
                    <a:srgbClr val="000000">
                      <a:alpha val="43137"/>
                    </a:srgbClr>
                  </a:outerShdw>
                </a:effectLst>
                <a:latin typeface="+mj-lt"/>
              </a:rPr>
              <a:t>coriaceous</a:t>
            </a:r>
            <a:r>
              <a:rPr lang="en-US" sz="2400" dirty="0" smtClean="0">
                <a:effectLst>
                  <a:outerShdw blurRad="38100" dist="38100" dir="2700000" algn="tl">
                    <a:srgbClr val="000000">
                      <a:alpha val="43137"/>
                    </a:srgbClr>
                  </a:outerShdw>
                </a:effectLst>
                <a:latin typeface="+mj-lt"/>
              </a:rPr>
              <a:t> (leathery), </a:t>
            </a:r>
            <a:r>
              <a:rPr lang="en-US" sz="2400" i="1" dirty="0" err="1" smtClean="0">
                <a:effectLst>
                  <a:outerShdw blurRad="38100" dist="38100" dir="2700000" algn="tl">
                    <a:srgbClr val="000000">
                      <a:alpha val="43137"/>
                    </a:srgbClr>
                  </a:outerShdw>
                </a:effectLst>
                <a:latin typeface="+mj-lt"/>
              </a:rPr>
              <a:t>conduplicate</a:t>
            </a:r>
            <a:r>
              <a:rPr lang="en-US" sz="2400" dirty="0" smtClean="0">
                <a:effectLst>
                  <a:outerShdw blurRad="38100" dist="38100" dir="2700000" algn="tl">
                    <a:srgbClr val="000000">
                      <a:alpha val="43137"/>
                    </a:srgbClr>
                  </a:outerShdw>
                </a:effectLst>
                <a:latin typeface="+mj-lt"/>
              </a:rPr>
              <a:t> (folded in the middle).</a:t>
            </a:r>
          </a:p>
          <a:p>
            <a:pPr>
              <a:spcBef>
                <a:spcPts val="1500"/>
              </a:spcBef>
              <a:spcAft>
                <a:spcPts val="1500"/>
              </a:spcAft>
            </a:pPr>
            <a:r>
              <a:rPr lang="en-US" sz="2400" dirty="0" smtClean="0">
                <a:effectLst>
                  <a:outerShdw blurRad="38100" dist="38100" dir="2700000" algn="tl">
                    <a:srgbClr val="000000">
                      <a:alpha val="43137"/>
                    </a:srgbClr>
                  </a:outerShdw>
                </a:effectLst>
                <a:latin typeface="+mj-lt"/>
              </a:rPr>
              <a:t>Single-flower inflorescence, sometimes successive. Multiple inflorescence per leaf coming out from </a:t>
            </a:r>
            <a:r>
              <a:rPr lang="en-US" sz="2400" b="1" dirty="0" smtClean="0">
                <a:effectLst>
                  <a:outerShdw blurRad="38100" dist="38100" dir="2700000" algn="tl">
                    <a:srgbClr val="000000">
                      <a:alpha val="43137"/>
                    </a:srgbClr>
                  </a:outerShdw>
                </a:effectLst>
                <a:latin typeface="+mj-lt"/>
              </a:rPr>
              <a:t>behind</a:t>
            </a:r>
            <a:r>
              <a:rPr lang="en-US" sz="2400" dirty="0" smtClean="0">
                <a:effectLst>
                  <a:outerShdw blurRad="38100" dist="38100" dir="2700000" algn="tl">
                    <a:srgbClr val="000000">
                      <a:alpha val="43137"/>
                    </a:srgbClr>
                  </a:outerShdw>
                </a:effectLst>
                <a:latin typeface="+mj-lt"/>
              </a:rPr>
              <a:t> the leaf</a:t>
            </a:r>
          </a:p>
          <a:p>
            <a:pPr>
              <a:spcBef>
                <a:spcPts val="1500"/>
              </a:spcBef>
              <a:spcAft>
                <a:spcPts val="1500"/>
              </a:spcAft>
            </a:pPr>
            <a:r>
              <a:rPr lang="en-US" sz="2400" dirty="0" smtClean="0">
                <a:effectLst>
                  <a:outerShdw blurRad="38100" dist="38100" dir="2700000" algn="tl">
                    <a:srgbClr val="000000">
                      <a:alpha val="43137"/>
                    </a:srgbClr>
                  </a:outerShdw>
                </a:effectLst>
                <a:latin typeface="+mj-lt"/>
              </a:rPr>
              <a:t>Broad, </a:t>
            </a:r>
            <a:r>
              <a:rPr lang="en-US" sz="2400" i="1" dirty="0" smtClean="0">
                <a:effectLst>
                  <a:outerShdw blurRad="38100" dist="38100" dir="2700000" algn="tl">
                    <a:srgbClr val="000000">
                      <a:alpha val="43137"/>
                    </a:srgbClr>
                  </a:outerShdw>
                </a:effectLst>
                <a:latin typeface="+mj-lt"/>
              </a:rPr>
              <a:t>connate</a:t>
            </a:r>
            <a:r>
              <a:rPr lang="en-US" sz="2400" dirty="0" smtClean="0">
                <a:effectLst>
                  <a:outerShdw blurRad="38100" dist="38100" dir="2700000" algn="tl">
                    <a:srgbClr val="000000">
                      <a:alpha val="43137"/>
                    </a:srgbClr>
                  </a:outerShdw>
                </a:effectLst>
                <a:latin typeface="+mj-lt"/>
              </a:rPr>
              <a:t> (fused) lateral sepals and </a:t>
            </a:r>
            <a:r>
              <a:rPr lang="en-US" sz="2400" i="1" dirty="0" err="1" smtClean="0">
                <a:effectLst>
                  <a:outerShdw blurRad="38100" dist="38100" dir="2700000" algn="tl">
                    <a:srgbClr val="000000">
                      <a:alpha val="43137"/>
                    </a:srgbClr>
                  </a:outerShdw>
                </a:effectLst>
                <a:latin typeface="+mj-lt"/>
              </a:rPr>
              <a:t>filiform</a:t>
            </a:r>
            <a:r>
              <a:rPr lang="en-US" sz="2400" dirty="0">
                <a:effectLst>
                  <a:outerShdw blurRad="38100" dist="38100" dir="2700000" algn="tl">
                    <a:srgbClr val="000000">
                      <a:alpha val="43137"/>
                    </a:srgbClr>
                  </a:outerShdw>
                </a:effectLst>
                <a:latin typeface="+mj-lt"/>
              </a:rPr>
              <a:t> </a:t>
            </a:r>
            <a:r>
              <a:rPr lang="en-US" sz="2400" dirty="0" smtClean="0">
                <a:effectLst>
                  <a:outerShdw blurRad="38100" dist="38100" dir="2700000" algn="tl">
                    <a:srgbClr val="000000">
                      <a:alpha val="43137"/>
                    </a:srgbClr>
                  </a:outerShdw>
                </a:effectLst>
                <a:latin typeface="+mj-lt"/>
              </a:rPr>
              <a:t>(thread like) petals</a:t>
            </a:r>
          </a:p>
          <a:p>
            <a:pPr>
              <a:spcBef>
                <a:spcPts val="1500"/>
              </a:spcBef>
              <a:spcAft>
                <a:spcPts val="1500"/>
              </a:spcAft>
            </a:pPr>
            <a:r>
              <a:rPr lang="en-US" sz="2400" dirty="0">
                <a:effectLst>
                  <a:outerShdw blurRad="38100" dist="38100" dir="2700000" algn="tl">
                    <a:srgbClr val="000000">
                      <a:alpha val="43137"/>
                    </a:srgbClr>
                  </a:outerShdw>
                </a:effectLst>
                <a:latin typeface="+mj-lt"/>
              </a:rPr>
              <a:t>It has been </a:t>
            </a:r>
            <a:r>
              <a:rPr lang="en-US" sz="2400" dirty="0" smtClean="0">
                <a:effectLst>
                  <a:outerShdw blurRad="38100" dist="38100" dir="2700000" algn="tl">
                    <a:srgbClr val="000000">
                      <a:alpha val="43137"/>
                    </a:srgbClr>
                  </a:outerShdw>
                </a:effectLst>
                <a:latin typeface="+mj-lt"/>
              </a:rPr>
              <a:t>one </a:t>
            </a:r>
            <a:r>
              <a:rPr lang="en-US" sz="2400" dirty="0">
                <a:effectLst>
                  <a:outerShdw blurRad="38100" dist="38100" dir="2700000" algn="tl">
                    <a:srgbClr val="000000">
                      <a:alpha val="43137"/>
                    </a:srgbClr>
                  </a:outerShdw>
                </a:effectLst>
                <a:latin typeface="+mj-lt"/>
              </a:rPr>
              <a:t>of the genera most confusing to botanists for many </a:t>
            </a:r>
            <a:r>
              <a:rPr lang="en-US" sz="2400" dirty="0" smtClean="0">
                <a:effectLst>
                  <a:outerShdw blurRad="38100" dist="38100" dir="2700000" algn="tl">
                    <a:srgbClr val="000000">
                      <a:alpha val="43137"/>
                    </a:srgbClr>
                  </a:outerShdw>
                </a:effectLst>
                <a:latin typeface="+mj-lt"/>
              </a:rPr>
              <a:t>years, currently 57 species. Ecuador and Venezuela are the 2 richest country in terms of species</a:t>
            </a:r>
          </a:p>
          <a:p>
            <a:pPr>
              <a:spcBef>
                <a:spcPts val="1500"/>
              </a:spcBef>
              <a:spcAft>
                <a:spcPts val="1500"/>
              </a:spcAft>
            </a:pPr>
            <a:r>
              <a:rPr lang="en-US" sz="2400" dirty="0" smtClean="0">
                <a:effectLst>
                  <a:outerShdw blurRad="38100" dist="38100" dir="2700000" algn="tl">
                    <a:srgbClr val="000000">
                      <a:alpha val="43137"/>
                    </a:srgbClr>
                  </a:outerShdw>
                </a:effectLst>
                <a:latin typeface="+mj-lt"/>
              </a:rPr>
              <a:t>Able to </a:t>
            </a:r>
            <a:r>
              <a:rPr lang="en-US" sz="2400" dirty="0" err="1" smtClean="0">
                <a:effectLst>
                  <a:outerShdw blurRad="38100" dist="38100" dir="2700000" algn="tl">
                    <a:srgbClr val="000000">
                      <a:alpha val="43137"/>
                    </a:srgbClr>
                  </a:outerShdw>
                </a:effectLst>
                <a:latin typeface="+mj-lt"/>
              </a:rPr>
              <a:t>withdtand</a:t>
            </a:r>
            <a:r>
              <a:rPr lang="en-US" sz="2400" dirty="0" smtClean="0">
                <a:effectLst>
                  <a:outerShdw blurRad="38100" dist="38100" dir="2700000" algn="tl">
                    <a:srgbClr val="000000">
                      <a:alpha val="43137"/>
                    </a:srgbClr>
                  </a:outerShdw>
                </a:effectLst>
                <a:latin typeface="+mj-lt"/>
              </a:rPr>
              <a:t> a large range of temperature 0-40 </a:t>
            </a:r>
            <a:r>
              <a:rPr lang="en-US" sz="2400" dirty="0" err="1">
                <a:effectLst>
                  <a:outerShdw blurRad="38100" dist="38100" dir="2700000" algn="tl">
                    <a:srgbClr val="000000">
                      <a:alpha val="43137"/>
                    </a:srgbClr>
                  </a:outerShdw>
                </a:effectLst>
                <a:latin typeface="+mj-lt"/>
              </a:rPr>
              <a:t>C</a:t>
            </a:r>
            <a:r>
              <a:rPr lang="en-US" sz="2400" dirty="0" err="1" smtClean="0">
                <a:effectLst>
                  <a:outerShdw blurRad="38100" dist="38100" dir="2700000" algn="tl">
                    <a:srgbClr val="000000">
                      <a:alpha val="43137"/>
                    </a:srgbClr>
                  </a:outerShdw>
                </a:effectLst>
                <a:latin typeface="+mj-lt"/>
              </a:rPr>
              <a:t>elcius</a:t>
            </a:r>
            <a:endParaRPr lang="en-US" sz="2400" dirty="0" smtClean="0">
              <a:effectLst>
                <a:outerShdw blurRad="38100" dist="38100" dir="2700000" algn="tl">
                  <a:srgbClr val="000000">
                    <a:alpha val="43137"/>
                  </a:srgbClr>
                </a:outerShdw>
              </a:effectLst>
              <a:latin typeface="+mj-lt"/>
            </a:endParaRPr>
          </a:p>
          <a:p>
            <a:pPr>
              <a:spcBef>
                <a:spcPts val="1500"/>
              </a:spcBef>
              <a:spcAft>
                <a:spcPts val="1500"/>
              </a:spcAft>
            </a:pPr>
            <a:endParaRPr lang="en-US" sz="2400" dirty="0">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a:blip r:embed="rId2"/>
          <a:stretch>
            <a:fillRect/>
          </a:stretch>
        </p:blipFill>
        <p:spPr>
          <a:xfrm>
            <a:off x="10261391" y="0"/>
            <a:ext cx="1930609" cy="2892490"/>
          </a:xfrm>
          <a:prstGeom prst="rect">
            <a:avLst/>
          </a:prstGeom>
        </p:spPr>
      </p:pic>
    </p:spTree>
    <p:extLst>
      <p:ext uri="{BB962C8B-B14F-4D97-AF65-F5344CB8AC3E}">
        <p14:creationId xmlns:p14="http://schemas.microsoft.com/office/powerpoint/2010/main" val="27030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45" y="206062"/>
            <a:ext cx="6515637" cy="6297769"/>
          </a:xfrm>
        </p:spPr>
        <p:txBody>
          <a:bodyPr>
            <a:normAutofit/>
          </a:bodyPr>
          <a:lstStyle/>
          <a:p>
            <a:r>
              <a:rPr lang="en-US" b="1" dirty="0" smtClean="0">
                <a:effectLst>
                  <a:outerShdw blurRad="38100" dist="38100" dir="2700000" algn="tl">
                    <a:srgbClr val="000000">
                      <a:alpha val="43137"/>
                    </a:srgbClr>
                  </a:outerShdw>
                </a:effectLst>
              </a:rPr>
              <a:t>Anatomy/terminology</a:t>
            </a:r>
            <a:r>
              <a:rPr lang="en-US" dirty="0" smtClean="0"/>
              <a:t/>
            </a:r>
            <a:br>
              <a:rPr lang="en-US" dirty="0" smtClean="0"/>
            </a:br>
            <a:r>
              <a:rPr lang="en-US" sz="2400" i="1" dirty="0" smtClean="0"/>
              <a:t/>
            </a:r>
            <a:br>
              <a:rPr lang="en-US" sz="2400" i="1" dirty="0" smtClean="0"/>
            </a:br>
            <a:r>
              <a:rPr lang="en-US" sz="2400" i="1" dirty="0" smtClean="0">
                <a:effectLst>
                  <a:outerShdw blurRad="38100" dist="38100" dir="2700000" algn="tl">
                    <a:srgbClr val="000000">
                      <a:alpha val="43137"/>
                    </a:srgbClr>
                  </a:outerShdw>
                </a:effectLst>
              </a:rPr>
              <a:t>Annulus/Annuli</a:t>
            </a:r>
            <a:r>
              <a:rPr lang="en-US" sz="2400" dirty="0" smtClean="0">
                <a:effectLst>
                  <a:outerShdw blurRad="38100" dist="38100" dir="2700000" algn="tl">
                    <a:srgbClr val="000000">
                      <a:alpha val="43137"/>
                    </a:srgbClr>
                  </a:outerShdw>
                </a:effectLst>
              </a:rPr>
              <a:t> (n): the nodes at the base of the leaf giving rise to flowers/</a:t>
            </a:r>
            <a:r>
              <a:rPr lang="en-US" sz="2400" dirty="0" err="1" smtClean="0">
                <a:effectLst>
                  <a:outerShdw blurRad="38100" dist="38100" dir="2700000" algn="tl">
                    <a:srgbClr val="000000">
                      <a:alpha val="43137"/>
                    </a:srgbClr>
                  </a:outerShdw>
                </a:effectLst>
              </a:rPr>
              <a:t>keikis</a:t>
            </a:r>
            <a:r>
              <a:rPr lang="en-US" sz="2400" dirty="0" smtClean="0">
                <a:effectLst>
                  <a:outerShdw blurRad="38100" dist="38100" dir="2700000" algn="tl">
                    <a:srgbClr val="000000">
                      <a:alpha val="43137"/>
                    </a:srgbClr>
                  </a:outerShdw>
                </a:effectLst>
              </a:rPr>
              <a:t>.</a:t>
            </a:r>
            <a:r>
              <a:rPr lang="en-US" sz="2400" i="1" dirty="0" smtClean="0"/>
              <a:t/>
            </a:r>
            <a:br>
              <a:rPr lang="en-US" sz="2400" i="1" dirty="0" smtClean="0"/>
            </a:br>
            <a:r>
              <a:rPr lang="en-US" sz="2400" i="1" dirty="0"/>
              <a:t/>
            </a:r>
            <a:br>
              <a:rPr lang="en-US" sz="2400" i="1" dirty="0"/>
            </a:br>
            <a:r>
              <a:rPr lang="en-US" sz="2400" i="1" dirty="0" err="1" smtClean="0">
                <a:effectLst>
                  <a:outerShdw blurRad="38100" dist="38100" dir="2700000" algn="tl">
                    <a:srgbClr val="000000">
                      <a:alpha val="43137"/>
                    </a:srgbClr>
                  </a:outerShdw>
                </a:effectLst>
              </a:rPr>
              <a:t>clavate</a:t>
            </a:r>
            <a:r>
              <a:rPr lang="en-US" sz="2400" dirty="0" smtClean="0">
                <a:effectLst>
                  <a:outerShdw blurRad="38100" dist="38100" dir="2700000" algn="tl">
                    <a:srgbClr val="000000">
                      <a:alpha val="43137"/>
                    </a:srgbClr>
                  </a:outerShdw>
                </a:effectLst>
              </a:rPr>
              <a:t>(</a:t>
            </a:r>
            <a:r>
              <a:rPr lang="en-US" sz="2400" dirty="0" err="1" smtClean="0">
                <a:effectLst>
                  <a:outerShdw blurRad="38100" dist="38100" dir="2700000" algn="tl">
                    <a:srgbClr val="000000">
                      <a:alpha val="43137"/>
                    </a:srgbClr>
                  </a:outerShdw>
                </a:effectLst>
              </a:rPr>
              <a:t>adj</a:t>
            </a:r>
            <a:r>
              <a:rPr lang="en-US" sz="2400" dirty="0" smtClean="0">
                <a:effectLst>
                  <a:outerShdw blurRad="38100" dist="38100" dir="2700000" algn="tl">
                    <a:srgbClr val="000000">
                      <a:alpha val="43137"/>
                    </a:srgbClr>
                  </a:outerShdw>
                </a:effectLst>
              </a:rPr>
              <a:t>): club shaped (apex of petals and dorsal sepal) (</a:t>
            </a:r>
            <a:r>
              <a:rPr lang="en-US" sz="2400" b="1" dirty="0" err="1" smtClean="0">
                <a:effectLst>
                  <a:outerShdw blurRad="38100" dist="38100" dir="2700000" algn="tl">
                    <a:srgbClr val="000000">
                      <a:alpha val="43137"/>
                    </a:srgbClr>
                  </a:outerShdw>
                </a:effectLst>
              </a:rPr>
              <a:t>a,b</a:t>
            </a:r>
            <a:r>
              <a:rPr lang="en-US" sz="2400" b="1" dirty="0" smtClean="0">
                <a:effectLst>
                  <a:outerShdw blurRad="38100" dist="38100" dir="2700000" algn="tl">
                    <a:srgbClr val="000000">
                      <a:alpha val="43137"/>
                    </a:srgbClr>
                  </a:outerShdw>
                </a:effectLst>
              </a:rPr>
              <a:t>, and c</a:t>
            </a:r>
            <a:r>
              <a:rPr lang="en-US" sz="2400" dirty="0" smtClean="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400" i="1" dirty="0" err="1" smtClean="0">
                <a:effectLst>
                  <a:outerShdw blurRad="38100" dist="38100" dir="2700000" algn="tl">
                    <a:srgbClr val="000000">
                      <a:alpha val="43137"/>
                    </a:srgbClr>
                  </a:outerShdw>
                </a:effectLst>
              </a:rPr>
              <a:t>osmophore</a:t>
            </a:r>
            <a:r>
              <a:rPr lang="en-US" sz="2400" i="1" dirty="0" smtClean="0">
                <a:effectLst>
                  <a:outerShdw blurRad="38100" dist="38100" dir="2700000" algn="tl">
                    <a:srgbClr val="000000">
                      <a:alpha val="43137"/>
                    </a:srgbClr>
                  </a:outerShdw>
                </a:effectLst>
              </a:rPr>
              <a:t>/s</a:t>
            </a:r>
            <a:r>
              <a:rPr lang="en-US" sz="2400" dirty="0" smtClean="0">
                <a:effectLst>
                  <a:outerShdw blurRad="38100" dist="38100" dir="2700000" algn="tl">
                    <a:srgbClr val="000000">
                      <a:alpha val="43137"/>
                    </a:srgbClr>
                  </a:outerShdw>
                </a:effectLst>
              </a:rPr>
              <a:t>(n) microscopic fragrance gland(s) (in this case located at the clavate tips.)</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400" i="1" dirty="0" err="1" smtClean="0">
                <a:effectLst>
                  <a:outerShdw blurRad="38100" dist="38100" dir="2700000" algn="tl">
                    <a:srgbClr val="000000">
                      <a:alpha val="43137"/>
                    </a:srgbClr>
                  </a:outerShdw>
                </a:effectLst>
              </a:rPr>
              <a:t>cirrhus</a:t>
            </a:r>
            <a:r>
              <a:rPr lang="en-US" sz="2400" i="1" dirty="0" smtClean="0">
                <a:effectLst>
                  <a:outerShdw blurRad="38100" dist="38100" dir="2700000" algn="tl">
                    <a:srgbClr val="000000">
                      <a:alpha val="43137"/>
                    </a:srgbClr>
                  </a:outerShdw>
                </a:effectLst>
              </a:rPr>
              <a:t>/</a:t>
            </a:r>
            <a:r>
              <a:rPr lang="en-US" sz="2400" i="1" dirty="0" err="1" smtClean="0">
                <a:effectLst>
                  <a:outerShdw blurRad="38100" dist="38100" dir="2700000" algn="tl">
                    <a:srgbClr val="000000">
                      <a:alpha val="43137"/>
                    </a:srgbClr>
                  </a:outerShdw>
                </a:effectLst>
              </a:rPr>
              <a:t>cirrhi</a:t>
            </a:r>
            <a:r>
              <a:rPr lang="en-US" sz="2400" dirty="0" smtClean="0">
                <a:effectLst>
                  <a:outerShdw blurRad="38100" dist="38100" dir="2700000" algn="tl">
                    <a:srgbClr val="000000">
                      <a:alpha val="43137"/>
                    </a:srgbClr>
                  </a:outerShdw>
                </a:effectLst>
              </a:rPr>
              <a:t> (n) tendril(s), in this case, projecting from the </a:t>
            </a:r>
            <a:r>
              <a:rPr lang="en-US" sz="2400" dirty="0" err="1" smtClean="0">
                <a:effectLst>
                  <a:outerShdw blurRad="38100" dist="38100" dir="2700000" algn="tl">
                    <a:srgbClr val="000000">
                      <a:alpha val="43137"/>
                    </a:srgbClr>
                  </a:outerShdw>
                </a:effectLst>
              </a:rPr>
              <a:t>sidelobes</a:t>
            </a:r>
            <a:r>
              <a:rPr lang="en-US" sz="2400" dirty="0" smtClean="0">
                <a:effectLst>
                  <a:outerShdw blurRad="38100" dist="38100" dir="2700000" algn="tl">
                    <a:srgbClr val="000000">
                      <a:alpha val="43137"/>
                    </a:srgbClr>
                  </a:outerShdw>
                </a:effectLst>
              </a:rPr>
              <a:t> of the labellum (</a:t>
            </a:r>
            <a:r>
              <a:rPr lang="en-US" sz="2400" b="1" dirty="0" smtClean="0">
                <a:effectLst>
                  <a:outerShdw blurRad="38100" dist="38100" dir="2700000" algn="tl">
                    <a:srgbClr val="000000">
                      <a:alpha val="43137"/>
                    </a:srgbClr>
                  </a:outerShdw>
                </a:effectLst>
              </a:rPr>
              <a:t>number 7</a:t>
            </a:r>
            <a:r>
              <a:rPr lang="en-US" sz="2400" dirty="0" smtClean="0">
                <a:effectLst>
                  <a:outerShdw blurRad="38100" dist="38100" dir="2700000" algn="tl">
                    <a:srgbClr val="000000">
                      <a:alpha val="43137"/>
                    </a:srgbClr>
                  </a:outerShdw>
                </a:effectLst>
              </a:rPr>
              <a:t>)</a:t>
            </a:r>
            <a:br>
              <a:rPr lang="en-US" sz="2400" dirty="0" smtClean="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r>
              <a:rPr lang="en-US" sz="2400" i="1" dirty="0" smtClean="0">
                <a:effectLst>
                  <a:outerShdw blurRad="38100" dist="38100" dir="2700000" algn="tl">
                    <a:srgbClr val="000000">
                      <a:alpha val="43137"/>
                    </a:srgbClr>
                  </a:outerShdw>
                </a:effectLst>
              </a:rPr>
              <a:t>Callus/</a:t>
            </a:r>
            <a:r>
              <a:rPr lang="en-US" sz="2400" i="1" dirty="0" err="1" smtClean="0">
                <a:effectLst>
                  <a:outerShdw blurRad="38100" dist="38100" dir="2700000" algn="tl">
                    <a:srgbClr val="000000">
                      <a:alpha val="43137"/>
                    </a:srgbClr>
                  </a:outerShdw>
                </a:effectLst>
              </a:rPr>
              <a:t>calli</a:t>
            </a:r>
            <a:r>
              <a:rPr lang="en-US" sz="2400" dirty="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(n) thickened tissue, in this case, it indicates the structures on either side of column foot (</a:t>
            </a:r>
            <a:r>
              <a:rPr lang="en-US" sz="2400" b="1" dirty="0" smtClean="0">
                <a:effectLst>
                  <a:outerShdw blurRad="38100" dist="38100" dir="2700000" algn="tl">
                    <a:srgbClr val="000000">
                      <a:alpha val="43137"/>
                    </a:srgbClr>
                  </a:outerShdw>
                </a:effectLst>
              </a:rPr>
              <a:t>number 3</a:t>
            </a:r>
            <a:r>
              <a:rPr lang="en-US" sz="2400" dirty="0" smtClean="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endParaRPr lang="en-US" sz="2400"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l="18826" t="19903" r="51886" b="13502"/>
          <a:stretch/>
        </p:blipFill>
        <p:spPr>
          <a:xfrm>
            <a:off x="7006108" y="244699"/>
            <a:ext cx="4926254" cy="6297769"/>
          </a:xfrm>
          <a:prstGeom prst="rect">
            <a:avLst/>
          </a:prstGeom>
        </p:spPr>
      </p:pic>
    </p:spTree>
    <p:extLst>
      <p:ext uri="{BB962C8B-B14F-4D97-AF65-F5344CB8AC3E}">
        <p14:creationId xmlns:p14="http://schemas.microsoft.com/office/powerpoint/2010/main" val="40790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92" y="365125"/>
            <a:ext cx="8036416" cy="6151585"/>
          </a:xfrm>
        </p:spPr>
        <p:txBody>
          <a:bodyPr/>
          <a:lstStyle/>
          <a:p>
            <a:pPr>
              <a:spcBef>
                <a:spcPts val="1000"/>
              </a:spcBef>
              <a:spcAft>
                <a:spcPts val="1000"/>
              </a:spcAft>
            </a:pPr>
            <a:r>
              <a:rPr lang="en-US" b="1" dirty="0" smtClean="0">
                <a:effectLst>
                  <a:outerShdw blurRad="38100" dist="38100" dir="2700000" algn="tl">
                    <a:srgbClr val="000000">
                      <a:alpha val="43137"/>
                    </a:srgbClr>
                  </a:outerShdw>
                </a:effectLst>
              </a:rPr>
              <a:t>Pollination of </a:t>
            </a:r>
            <a:r>
              <a:rPr lang="en-US" b="1" dirty="0" err="1" smtClean="0">
                <a:effectLst>
                  <a:outerShdw blurRad="38100" dist="38100" dir="2700000" algn="tl">
                    <a:srgbClr val="000000">
                      <a:alpha val="43137"/>
                    </a:srgbClr>
                  </a:outerShdw>
                </a:effectLst>
              </a:rPr>
              <a:t>Restrepia</a:t>
            </a:r>
            <a:r>
              <a:rPr lang="en-US" dirty="0" smtClean="0"/>
              <a:t/>
            </a:r>
            <a:br>
              <a:rPr lang="en-US" dirty="0" smtClean="0"/>
            </a:b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Suggested pollinator is a small fly</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Scent trails from </a:t>
            </a:r>
            <a:r>
              <a:rPr lang="en-US" sz="2400" dirty="0" err="1" smtClean="0">
                <a:effectLst>
                  <a:outerShdw blurRad="38100" dist="38100" dir="2700000" algn="tl">
                    <a:srgbClr val="000000">
                      <a:alpha val="43137"/>
                    </a:srgbClr>
                  </a:outerShdw>
                </a:effectLst>
              </a:rPr>
              <a:t>osmophores</a:t>
            </a:r>
            <a:r>
              <a:rPr lang="en-US" sz="2400" dirty="0" smtClean="0">
                <a:effectLst>
                  <a:outerShdw blurRad="38100" dist="38100" dir="2700000" algn="tl">
                    <a:srgbClr val="000000">
                      <a:alpha val="43137"/>
                    </a:srgbClr>
                  </a:outerShdw>
                </a:effectLst>
              </a:rPr>
              <a:t> will act as long distance “advertisement”, strength will increase as the insect approaching flower</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a:t>
            </a:r>
            <a:r>
              <a:rPr lang="en-US" sz="2400" dirty="0" err="1" smtClean="0">
                <a:effectLst>
                  <a:outerShdw blurRad="38100" dist="38100" dir="2700000" algn="tl">
                    <a:srgbClr val="000000">
                      <a:alpha val="43137"/>
                    </a:srgbClr>
                  </a:outerShdw>
                </a:effectLst>
              </a:rPr>
              <a:t>Synsepal</a:t>
            </a:r>
            <a:r>
              <a:rPr lang="en-US" sz="2400" dirty="0" smtClean="0">
                <a:effectLst>
                  <a:outerShdw blurRad="38100" dist="38100" dir="2700000" algn="tl">
                    <a:srgbClr val="000000">
                      <a:alpha val="43137"/>
                    </a:srgbClr>
                  </a:outerShdw>
                </a:effectLst>
              </a:rPr>
              <a:t> patterns guide insect in the center of flower by tactile and secretory region along stripes</a:t>
            </a:r>
            <a:br>
              <a:rPr lang="en-US" sz="2400" dirty="0" smtClean="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a:t>
            </a:r>
            <a:r>
              <a:rPr lang="en-US" sz="2400" dirty="0" err="1" smtClean="0">
                <a:effectLst>
                  <a:outerShdw blurRad="38100" dist="38100" dir="2700000" algn="tl">
                    <a:srgbClr val="000000">
                      <a:alpha val="43137"/>
                    </a:srgbClr>
                  </a:outerShdw>
                </a:effectLst>
              </a:rPr>
              <a:t>Epichile</a:t>
            </a:r>
            <a:r>
              <a:rPr lang="en-US" sz="2400" dirty="0" smtClean="0">
                <a:effectLst>
                  <a:outerShdw blurRad="38100" dist="38100" dir="2700000" algn="tl">
                    <a:srgbClr val="000000">
                      <a:alpha val="43137"/>
                    </a:srgbClr>
                  </a:outerShdw>
                </a:effectLst>
              </a:rPr>
              <a:t> Is bumpy and most active secretory region producing waxes and oils presenting itself to the insect</a:t>
            </a:r>
            <a:br>
              <a:rPr lang="en-US" sz="2400" dirty="0" smtClean="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
            </a:r>
            <a:br>
              <a:rPr lang="en-US" sz="2400" dirty="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*The </a:t>
            </a:r>
            <a:r>
              <a:rPr lang="en-US" sz="2400" dirty="0" err="1" smtClean="0">
                <a:effectLst>
                  <a:outerShdw blurRad="38100" dist="38100" dir="2700000" algn="tl">
                    <a:srgbClr val="000000">
                      <a:alpha val="43137"/>
                    </a:srgbClr>
                  </a:outerShdw>
                </a:effectLst>
              </a:rPr>
              <a:t>calli</a:t>
            </a:r>
            <a:r>
              <a:rPr lang="en-US" sz="2400" dirty="0" smtClean="0">
                <a:effectLst>
                  <a:outerShdw blurRad="38100" dist="38100" dir="2700000" algn="tl">
                    <a:srgbClr val="000000">
                      <a:alpha val="43137"/>
                    </a:srgbClr>
                  </a:outerShdw>
                </a:effectLst>
              </a:rPr>
              <a:t> are highly reflective (always yellow in the Genus) in addition to the concave surface of </a:t>
            </a:r>
            <a:r>
              <a:rPr lang="en-US" sz="2400" dirty="0" err="1" smtClean="0">
                <a:effectLst>
                  <a:outerShdw blurRad="38100" dist="38100" dir="2700000" algn="tl">
                    <a:srgbClr val="000000">
                      <a:alpha val="43137"/>
                    </a:srgbClr>
                  </a:outerShdw>
                </a:effectLst>
              </a:rPr>
              <a:t>hypochile</a:t>
            </a:r>
            <a:r>
              <a:rPr lang="en-US" sz="2400" dirty="0" smtClean="0">
                <a:effectLst>
                  <a:outerShdw blurRad="38100" dist="38100" dir="2700000" algn="tl">
                    <a:srgbClr val="000000">
                      <a:alpha val="43137"/>
                    </a:srgbClr>
                  </a:outerShdw>
                </a:effectLst>
              </a:rPr>
              <a:t> serve to attract and deceive insect for possible reward</a:t>
            </a:r>
            <a:endParaRPr lang="en-US" sz="2400"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r="67303" b="26383"/>
          <a:stretch/>
        </p:blipFill>
        <p:spPr>
          <a:xfrm>
            <a:off x="8590208" y="182562"/>
            <a:ext cx="2615900" cy="6516710"/>
          </a:xfrm>
          <a:prstGeom prst="rect">
            <a:avLst/>
          </a:prstGeom>
        </p:spPr>
      </p:pic>
    </p:spTree>
    <p:extLst>
      <p:ext uri="{BB962C8B-B14F-4D97-AF65-F5344CB8AC3E}">
        <p14:creationId xmlns:p14="http://schemas.microsoft.com/office/powerpoint/2010/main" val="1298302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0652" t="-447" b="1"/>
          <a:stretch/>
        </p:blipFill>
        <p:spPr>
          <a:xfrm>
            <a:off x="8718997" y="439556"/>
            <a:ext cx="2902236" cy="5900806"/>
          </a:xfrm>
          <a:prstGeom prst="rect">
            <a:avLst/>
          </a:prstGeom>
        </p:spPr>
      </p:pic>
      <p:sp>
        <p:nvSpPr>
          <p:cNvPr id="2" name="Title 1"/>
          <p:cNvSpPr>
            <a:spLocks noGrp="1"/>
          </p:cNvSpPr>
          <p:nvPr>
            <p:ph type="title"/>
          </p:nvPr>
        </p:nvSpPr>
        <p:spPr>
          <a:xfrm>
            <a:off x="553792" y="365125"/>
            <a:ext cx="7765960" cy="6151585"/>
          </a:xfrm>
        </p:spPr>
        <p:txBody>
          <a:bodyPr/>
          <a:lstStyle/>
          <a:p>
            <a:r>
              <a:rPr lang="en-US" b="1" dirty="0" smtClean="0">
                <a:effectLst>
                  <a:outerShdw blurRad="38100" dist="38100" dir="2700000" algn="tl">
                    <a:srgbClr val="000000">
                      <a:alpha val="43137"/>
                    </a:srgbClr>
                  </a:outerShdw>
                </a:effectLst>
              </a:rPr>
              <a:t>Pollination of </a:t>
            </a:r>
            <a:r>
              <a:rPr lang="en-US" b="1" dirty="0" err="1" smtClean="0">
                <a:effectLst>
                  <a:outerShdw blurRad="38100" dist="38100" dir="2700000" algn="tl">
                    <a:srgbClr val="000000">
                      <a:alpha val="43137"/>
                    </a:srgbClr>
                  </a:outerShdw>
                </a:effectLst>
              </a:rPr>
              <a:t>Restrepia</a:t>
            </a:r>
            <a:r>
              <a:rPr lang="en-US" b="1" dirty="0" smtClean="0">
                <a:effectLst>
                  <a:outerShdw blurRad="38100" dist="38100" dir="2700000" algn="tl">
                    <a:srgbClr val="000000">
                      <a:alpha val="43137"/>
                    </a:srgbClr>
                  </a:outerShdw>
                </a:effectLst>
              </a:rPr>
              <a:t> (cont.)</a:t>
            </a:r>
            <a:r>
              <a:rPr lang="en-US" dirty="0" smtClean="0"/>
              <a:t/>
            </a:r>
            <a:br>
              <a:rPr lang="en-US" dirty="0" smtClean="0"/>
            </a:br>
            <a:r>
              <a:rPr lang="en-US" sz="2000" dirty="0" smtClean="0"/>
              <a:t/>
            </a:r>
            <a:br>
              <a:rPr lang="en-US" sz="2000" dirty="0" smtClean="0"/>
            </a:br>
            <a:r>
              <a:rPr lang="en-US" sz="2000" dirty="0"/>
              <a:t/>
            </a:r>
            <a:br>
              <a:rPr lang="en-US" sz="2000" dirty="0"/>
            </a:br>
            <a:r>
              <a:rPr lang="en-US" sz="2000" dirty="0" smtClean="0">
                <a:effectLst>
                  <a:outerShdw blurRad="38100" dist="38100" dir="2700000" algn="tl">
                    <a:srgbClr val="000000">
                      <a:alpha val="43137"/>
                    </a:srgbClr>
                  </a:outerShdw>
                </a:effectLst>
              </a:rPr>
              <a:t>*</a:t>
            </a:r>
            <a:r>
              <a:rPr lang="en-US" sz="2000" dirty="0" err="1" smtClean="0">
                <a:effectLst>
                  <a:outerShdw blurRad="38100" dist="38100" dir="2700000" algn="tl">
                    <a:srgbClr val="000000">
                      <a:alpha val="43137"/>
                    </a:srgbClr>
                  </a:outerShdw>
                </a:effectLst>
              </a:rPr>
              <a:t>Cirrhi</a:t>
            </a:r>
            <a:r>
              <a:rPr lang="en-US" sz="2000" dirty="0" smtClean="0">
                <a:effectLst>
                  <a:outerShdw blurRad="38100" dist="38100" dir="2700000" algn="tl">
                    <a:srgbClr val="000000">
                      <a:alpha val="43137"/>
                    </a:srgbClr>
                  </a:outerShdw>
                </a:effectLst>
              </a:rPr>
              <a:t> acts as guardrails to prevent pollen from being stolen. Pollinators must be able to fit in between </a:t>
            </a:r>
            <a:r>
              <a:rPr lang="en-US" sz="2000" dirty="0" err="1" smtClean="0">
                <a:effectLst>
                  <a:outerShdw blurRad="38100" dist="38100" dir="2700000" algn="tl">
                    <a:srgbClr val="000000">
                      <a:alpha val="43137"/>
                    </a:srgbClr>
                  </a:outerShdw>
                </a:effectLst>
              </a:rPr>
              <a:t>cirrhi</a:t>
            </a:r>
            <a:r>
              <a:rPr lang="en-US" sz="2000" dirty="0" smtClean="0">
                <a:effectLst>
                  <a:outerShdw blurRad="38100" dist="38100" dir="2700000" algn="tl">
                    <a:srgbClr val="000000">
                      <a:alpha val="43137"/>
                    </a:srgbClr>
                  </a:outerShdw>
                </a:effectLst>
              </a:rPr>
              <a:t> and under column head.</a:t>
            </a:r>
            <a:br>
              <a:rPr lang="en-US" sz="2000" dirty="0" smtClean="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*Once there,</a:t>
            </a:r>
            <a:r>
              <a:rPr lang="en-US" sz="2000" dirty="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the </a:t>
            </a:r>
            <a:r>
              <a:rPr lang="en-US" sz="2000" dirty="0">
                <a:effectLst>
                  <a:outerShdw blurRad="38100" dist="38100" dir="2700000" algn="tl">
                    <a:srgbClr val="000000">
                      <a:alpha val="43137"/>
                    </a:srgbClr>
                  </a:outerShdw>
                </a:effectLst>
              </a:rPr>
              <a:t>surface of </a:t>
            </a:r>
            <a:r>
              <a:rPr lang="en-US" sz="2000" dirty="0" err="1">
                <a:effectLst>
                  <a:outerShdw blurRad="38100" dist="38100" dir="2700000" algn="tl">
                    <a:srgbClr val="000000">
                      <a:alpha val="43137"/>
                    </a:srgbClr>
                  </a:outerShdw>
                </a:effectLst>
              </a:rPr>
              <a:t>hypochile</a:t>
            </a:r>
            <a:r>
              <a:rPr lang="en-US" sz="2000" dirty="0">
                <a:effectLst>
                  <a:outerShdw blurRad="38100" dist="38100" dir="2700000" algn="tl">
                    <a:srgbClr val="000000">
                      <a:alpha val="43137"/>
                    </a:srgbClr>
                  </a:outerShdw>
                </a:effectLst>
              </a:rPr>
              <a:t> become smoother and steeper making progressing </a:t>
            </a:r>
            <a:r>
              <a:rPr lang="en-US" sz="2000" dirty="0" smtClean="0">
                <a:effectLst>
                  <a:outerShdw blurRad="38100" dist="38100" dir="2700000" algn="tl">
                    <a:srgbClr val="000000">
                      <a:alpha val="43137"/>
                    </a:srgbClr>
                  </a:outerShdw>
                </a:effectLst>
              </a:rPr>
              <a:t>difficult, the insect will be “trapped” and they can only exit the flower if they progress along the labellum</a:t>
            </a:r>
            <a:br>
              <a:rPr lang="en-US" sz="2000" dirty="0" smtClean="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 As the flower age, the tips of </a:t>
            </a:r>
            <a:r>
              <a:rPr lang="en-US" sz="2000" dirty="0" err="1" smtClean="0">
                <a:effectLst>
                  <a:outerShdw blurRad="38100" dist="38100" dir="2700000" algn="tl">
                    <a:srgbClr val="000000">
                      <a:alpha val="43137"/>
                    </a:srgbClr>
                  </a:outerShdw>
                </a:effectLst>
              </a:rPr>
              <a:t>cirrhi</a:t>
            </a:r>
            <a:r>
              <a:rPr lang="en-US" sz="2000" dirty="0" smtClean="0">
                <a:effectLst>
                  <a:outerShdw blurRad="38100" dist="38100" dir="2700000" algn="tl">
                    <a:srgbClr val="000000">
                      <a:alpha val="43137"/>
                    </a:srgbClr>
                  </a:outerShdw>
                </a:effectLst>
              </a:rPr>
              <a:t> splay out to allows easier entry for pollinators</a:t>
            </a:r>
            <a:br>
              <a:rPr lang="en-US" sz="2000" dirty="0" smtClean="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*Ratio between column length and </a:t>
            </a:r>
            <a:r>
              <a:rPr lang="en-US" sz="2000" dirty="0" err="1" smtClean="0">
                <a:effectLst>
                  <a:outerShdw blurRad="38100" dist="38100" dir="2700000" algn="tl">
                    <a:srgbClr val="000000">
                      <a:alpha val="43137"/>
                    </a:srgbClr>
                  </a:outerShdw>
                </a:effectLst>
              </a:rPr>
              <a:t>cirrhi</a:t>
            </a:r>
            <a:r>
              <a:rPr lang="en-US" sz="2000" dirty="0" smtClean="0">
                <a:effectLst>
                  <a:outerShdw blurRad="38100" dist="38100" dir="2700000" algn="tl">
                    <a:srgbClr val="000000">
                      <a:alpha val="43137"/>
                    </a:srgbClr>
                  </a:outerShdw>
                </a:effectLst>
              </a:rPr>
              <a:t> width varies between species, only the right proportion pollinators would be able to fit.</a:t>
            </a:r>
            <a:br>
              <a:rPr lang="en-US" sz="2000" dirty="0" smtClean="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a:t>
            </a:r>
            <a:r>
              <a:rPr lang="en-US" sz="2000" b="1" dirty="0" smtClean="0">
                <a:effectLst>
                  <a:outerShdw blurRad="38100" dist="38100" dir="2700000" algn="tl">
                    <a:srgbClr val="000000">
                      <a:alpha val="43137"/>
                    </a:srgbClr>
                  </a:outerShdw>
                </a:effectLst>
              </a:rPr>
              <a:t>Lips are used to distinguished different species in the genus.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612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430</Words>
  <Application>Microsoft Office PowerPoint</Application>
  <PresentationFormat>Widescreen</PresentationFormat>
  <Paragraphs>46</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Jokerman</vt:lpstr>
      <vt:lpstr>MV Boli</vt:lpstr>
      <vt:lpstr>Office Theme</vt:lpstr>
      <vt:lpstr>INTRODUCTION TO RESTREPIA</vt:lpstr>
      <vt:lpstr>Orchid or cockroach??? </vt:lpstr>
      <vt:lpstr>PowerPoint Presentation</vt:lpstr>
      <vt:lpstr>PowerPoint Presentation</vt:lpstr>
      <vt:lpstr>PowerPoint Presentation</vt:lpstr>
      <vt:lpstr>Genus characteristic</vt:lpstr>
      <vt:lpstr>Anatomy/terminology  Annulus/Annuli (n): the nodes at the base of the leaf giving rise to flowers/keikis.  clavate(adj): club shaped (apex of petals and dorsal sepal) (a,b, and c)  osmophore/s(n) microscopic fragrance gland(s) (in this case located at the clavate tips.)  cirrhus/cirrhi (n) tendril(s), in this case, projecting from the sidelobes of the labellum (number 7)  Callus/calli (n) thickened tissue, in this case, it indicates the structures on either side of column foot (number 3) </vt:lpstr>
      <vt:lpstr>Pollination of Restrepia  * Suggested pollinator is a small fly  * Scent trails from osmophores will act as long distance “advertisement”, strength will increase as the insect approaching flower  *Synsepal patterns guide insect in the center of flower by tactile and secretory region along stripes  *Epichile Is bumpy and most active secretory region producing waxes and oils presenting itself to the insect  *The calli are highly reflective (always yellow in the Genus) in addition to the concave surface of hypochile serve to attract and deceive insect for possible reward</vt:lpstr>
      <vt:lpstr>Pollination of Restrepia (cont.)   *Cirrhi acts as guardrails to prevent pollen from being stolen. Pollinators must be able to fit in between cirrhi and under column head.  *Once there, the surface of hypochile become smoother and steeper making progressing difficult, the insect will be “trapped” and they can only exit the flower if they progress along the labellum  * As the flower age, the tips of cirrhi splay out to allows easier entry for pollinators  *Ratio between column length and cirrhi width varies between species, only the right proportion pollinators would be able to fit.  *Lips are used to distinguished different species in the genus.</vt:lpstr>
      <vt:lpstr>Subgenus Ecmeles</vt:lpstr>
      <vt:lpstr>Subgenus Pachymeles</vt:lpstr>
      <vt:lpstr>PowerPoint Presentation</vt:lpstr>
      <vt:lpstr>PowerPoint Presentation</vt:lpstr>
      <vt:lpstr>Subgenus Restrepia</vt:lpstr>
      <vt:lpstr>Section Pleurothallopsis</vt:lpstr>
      <vt:lpstr>PowerPoint Presentation</vt:lpstr>
      <vt:lpstr>Section Restrepia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Vinh Du</dc:creator>
  <cp:lastModifiedBy>Vinh Du</cp:lastModifiedBy>
  <cp:revision>80</cp:revision>
  <dcterms:created xsi:type="dcterms:W3CDTF">2017-11-08T04:16:31Z</dcterms:created>
  <dcterms:modified xsi:type="dcterms:W3CDTF">2023-05-06T10:17:29Z</dcterms:modified>
</cp:coreProperties>
</file>