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F5E2-8DB3-4D8F-869A-E5D350D9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D0969-B3E4-4E0F-859A-DE4BF9CD08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15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F5E2-8DB3-4D8F-869A-E5D350D9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D0969-B3E4-4E0F-859A-DE4BF9CD08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87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F5E2-8DB3-4D8F-869A-E5D350D9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D0969-B3E4-4E0F-859A-DE4BF9CD08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9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F5E2-8DB3-4D8F-869A-E5D350D9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D0969-B3E4-4E0F-859A-DE4BF9CD08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526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F5E2-8DB3-4D8F-869A-E5D350D9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D0969-B3E4-4E0F-859A-DE4BF9CD08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15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F5E2-8DB3-4D8F-869A-E5D350D9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D0969-B3E4-4E0F-859A-DE4BF9CD08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95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F5E2-8DB3-4D8F-869A-E5D350D9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D0969-B3E4-4E0F-859A-DE4BF9CD08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58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F5E2-8DB3-4D8F-869A-E5D350D9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D0969-B3E4-4E0F-859A-DE4BF9CD08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022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F5E2-8DB3-4D8F-869A-E5D350D9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D0969-B3E4-4E0F-859A-DE4BF9CD08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22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F5E2-8DB3-4D8F-869A-E5D350D9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D0969-B3E4-4E0F-859A-DE4BF9CD08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8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F5E2-8DB3-4D8F-869A-E5D350D9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D0969-B3E4-4E0F-859A-DE4BF9CD08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49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6F5E2-8DB3-4D8F-869A-E5D350D915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D0969-B3E4-4E0F-859A-DE4BF9CD08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3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367253016301426" TargetMode="External"/><Relationship Id="rId2" Type="http://schemas.openxmlformats.org/officeDocument/2006/relationships/hyperlink" Target="http://www.aos.org/orchids/orchids-a-to-z/letter-r/restrepia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umpkinbeth.com/2017/10/restrepia-citrina/" TargetMode="External"/><Relationship Id="rId5" Type="http://schemas.openxmlformats.org/officeDocument/2006/relationships/hyperlink" Target="http://www.oscov.asn.au/articles3/restrep.htm" TargetMode="External"/><Relationship Id="rId4" Type="http://schemas.openxmlformats.org/officeDocument/2006/relationships/hyperlink" Target="https://orchids-on-a-balcony.blogspot.com/2011/04/restrepia-trichoglossa-in-bloom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Type species: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Restrepia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antennifera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955" y="1434902"/>
            <a:ext cx="3003694" cy="5019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596" y="1434902"/>
            <a:ext cx="3623257" cy="50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6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051"/>
            <a:ext cx="5756857" cy="113914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…. And there’s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Restrepia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contorta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1568"/>
          <a:stretch/>
        </p:blipFill>
        <p:spPr>
          <a:xfrm>
            <a:off x="6835317" y="3457098"/>
            <a:ext cx="2555302" cy="32435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983" y="3472586"/>
            <a:ext cx="3795333" cy="3228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0619" y="3276355"/>
            <a:ext cx="2284525" cy="3424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470" y="174529"/>
            <a:ext cx="3854674" cy="3282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463" y="167425"/>
            <a:ext cx="2128008" cy="3289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20686" t="20201" r="21848" b="10525"/>
          <a:stretch/>
        </p:blipFill>
        <p:spPr>
          <a:xfrm>
            <a:off x="612438" y="2172450"/>
            <a:ext cx="2450704" cy="452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6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943" y="191537"/>
            <a:ext cx="10515600" cy="1139142"/>
          </a:xfrm>
        </p:spPr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Restrepia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contorta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70457" y="1171977"/>
            <a:ext cx="6168980" cy="5558179"/>
          </a:xfrm>
        </p:spPr>
        <p:txBody>
          <a:bodyPr>
            <a:normAutofit lnSpcReduction="10000"/>
          </a:bodyPr>
          <a:lstStyle/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/>
              <a:t>It is very variable in </a:t>
            </a:r>
            <a:r>
              <a:rPr lang="en-US" sz="2400" dirty="0" smtClean="0"/>
              <a:t>size from small (2cm) </a:t>
            </a:r>
            <a:r>
              <a:rPr lang="en-US" sz="2400" dirty="0"/>
              <a:t>to </a:t>
            </a:r>
            <a:r>
              <a:rPr lang="en-US" sz="2400" dirty="0" smtClean="0"/>
              <a:t>large (4cm) </a:t>
            </a:r>
            <a:r>
              <a:rPr lang="en-US" sz="2400" dirty="0"/>
              <a:t>and as to the appearance of its flower. </a:t>
            </a:r>
            <a:endParaRPr lang="en-US" sz="2400" dirty="0" smtClean="0"/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 smtClean="0"/>
              <a:t>The </a:t>
            </a:r>
            <a:r>
              <a:rPr lang="en-US" sz="2400" dirty="0"/>
              <a:t>common points of all the </a:t>
            </a:r>
            <a:r>
              <a:rPr lang="en-US" sz="2400" dirty="0" smtClean="0"/>
              <a:t>descriptions </a:t>
            </a:r>
            <a:r>
              <a:rPr lang="en-US" sz="2400" dirty="0"/>
              <a:t>are the </a:t>
            </a:r>
            <a:r>
              <a:rPr lang="en-US" sz="2400" dirty="0" smtClean="0"/>
              <a:t>spotted </a:t>
            </a:r>
            <a:r>
              <a:rPr lang="en-US" sz="2400" dirty="0" err="1" smtClean="0"/>
              <a:t>synsepal</a:t>
            </a:r>
            <a:r>
              <a:rPr lang="en-US" sz="2400" dirty="0" smtClean="0"/>
              <a:t> and </a:t>
            </a:r>
            <a:r>
              <a:rPr lang="en-US" sz="2400" dirty="0"/>
              <a:t>the </a:t>
            </a:r>
            <a:r>
              <a:rPr lang="en-US" sz="2400" dirty="0" smtClean="0"/>
              <a:t>pinched labellum. Otherwise</a:t>
            </a:r>
            <a:r>
              <a:rPr lang="en-US" sz="2400" dirty="0"/>
              <a:t>, </a:t>
            </a:r>
            <a:r>
              <a:rPr lang="en-US" sz="2400" dirty="0" smtClean="0"/>
              <a:t>there are all </a:t>
            </a:r>
            <a:r>
              <a:rPr lang="en-US" sz="2400" dirty="0"/>
              <a:t>the </a:t>
            </a:r>
            <a:r>
              <a:rPr lang="en-US" sz="2400" dirty="0" smtClean="0"/>
              <a:t>kinds </a:t>
            </a:r>
            <a:r>
              <a:rPr lang="en-US" sz="2400" dirty="0"/>
              <a:t>of shapes (slender to </a:t>
            </a:r>
            <a:r>
              <a:rPr lang="en-US" sz="2400" dirty="0" smtClean="0"/>
              <a:t>wide), colors, and marking on the </a:t>
            </a:r>
            <a:r>
              <a:rPr lang="en-US" sz="2400" dirty="0" err="1" smtClean="0"/>
              <a:t>synsepals</a:t>
            </a:r>
            <a:r>
              <a:rPr lang="en-US" sz="2400" dirty="0" smtClean="0"/>
              <a:t>.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 smtClean="0"/>
              <a:t>Bloom </a:t>
            </a:r>
            <a:r>
              <a:rPr lang="en-US" sz="2400" dirty="0" err="1" smtClean="0"/>
              <a:t>Spr</a:t>
            </a:r>
            <a:r>
              <a:rPr lang="en-US" sz="2400" dirty="0" smtClean="0"/>
              <a:t>-F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pl-PL" sz="2400" dirty="0" smtClean="0"/>
              <a:t>1</a:t>
            </a:r>
            <a:r>
              <a:rPr lang="en-US" sz="2400" dirty="0"/>
              <a:t> </a:t>
            </a:r>
            <a:r>
              <a:rPr lang="pl-PL" sz="2400" dirty="0" smtClean="0"/>
              <a:t>CCM</a:t>
            </a:r>
            <a:r>
              <a:rPr lang="pl-PL" sz="2400" dirty="0"/>
              <a:t>, 1 CHM, 1 </a:t>
            </a:r>
            <a:r>
              <a:rPr lang="pl-PL" sz="2400" dirty="0" smtClean="0"/>
              <a:t>CBR</a:t>
            </a:r>
            <a:endParaRPr lang="en-US" sz="2400" dirty="0" smtClean="0"/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/>
              <a:t>Most widely bred along with R. </a:t>
            </a:r>
            <a:r>
              <a:rPr lang="en-US" sz="2400" i="1" dirty="0" err="1" smtClean="0"/>
              <a:t>brachypus</a:t>
            </a:r>
            <a:r>
              <a:rPr lang="en-US" sz="2400" dirty="0" smtClean="0"/>
              <a:t>: 17 </a:t>
            </a:r>
            <a:r>
              <a:rPr lang="en-US" sz="2400" dirty="0"/>
              <a:t>first, </a:t>
            </a:r>
            <a:r>
              <a:rPr lang="en-US" sz="2400" dirty="0" smtClean="0"/>
              <a:t>14 second, </a:t>
            </a:r>
            <a:r>
              <a:rPr lang="en-US" sz="2400" dirty="0"/>
              <a:t>and </a:t>
            </a:r>
            <a:r>
              <a:rPr lang="en-US" sz="2400" dirty="0" smtClean="0"/>
              <a:t>12 </a:t>
            </a:r>
            <a:r>
              <a:rPr lang="en-US" sz="2400" dirty="0"/>
              <a:t>third generation hybrids, mostly between 2015-2017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901" t="192" b="1"/>
          <a:stretch/>
        </p:blipFill>
        <p:spPr>
          <a:xfrm>
            <a:off x="6812923" y="172523"/>
            <a:ext cx="4620765" cy="668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0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943" y="191537"/>
            <a:ext cx="10515600" cy="1139142"/>
          </a:xfrm>
        </p:spPr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Restrepia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contorta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(cont.)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63639" y="1061813"/>
            <a:ext cx="7856113" cy="1571223"/>
          </a:xfrm>
        </p:spPr>
        <p:txBody>
          <a:bodyPr>
            <a:normAutofit lnSpcReduction="10000"/>
          </a:bodyPr>
          <a:lstStyle/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/>
              <a:t>Wide range of distribution from Venezuela,  to Peru via Columbia, and Ecuador, cool to warm growing. This can </a:t>
            </a:r>
            <a:r>
              <a:rPr lang="en-US" sz="2400" dirty="0" smtClean="0"/>
              <a:t>potentially mean </a:t>
            </a:r>
            <a:r>
              <a:rPr lang="en-US" sz="2400" dirty="0"/>
              <a:t>this is an aggregation of separate species that need reclassification.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endParaRPr lang="en-US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880" y="1551410"/>
            <a:ext cx="3638803" cy="5306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7037"/>
            <a:ext cx="2896234" cy="4340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234" y="2517035"/>
            <a:ext cx="5624646" cy="434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2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943" y="191537"/>
            <a:ext cx="10515600" cy="1139142"/>
          </a:xfrm>
        </p:spPr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Restrepia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guttulata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69798" y="1171977"/>
            <a:ext cx="6168980" cy="5558179"/>
          </a:xfrm>
        </p:spPr>
        <p:txBody>
          <a:bodyPr>
            <a:normAutofit/>
          </a:bodyPr>
          <a:lstStyle/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 smtClean="0"/>
              <a:t>Easily confused with R. </a:t>
            </a:r>
            <a:r>
              <a:rPr lang="en-US" sz="2400" i="1" dirty="0" err="1" smtClean="0"/>
              <a:t>contorta</a:t>
            </a:r>
            <a:r>
              <a:rPr lang="en-US" sz="2400" dirty="0" smtClean="0"/>
              <a:t>, only the lip are shaped differently and the flowers are generally larger (3-5cm)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 smtClean="0"/>
              <a:t>Lip is minimally pinched and is almost rectangular.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77" y="3514039"/>
            <a:ext cx="4141429" cy="3087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852" y="3408186"/>
            <a:ext cx="3482836" cy="329903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02342" y="178062"/>
            <a:ext cx="5031346" cy="6529158"/>
            <a:chOff x="6402342" y="178062"/>
            <a:chExt cx="5031346" cy="65291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2342" y="178062"/>
              <a:ext cx="5031346" cy="323012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27138" t="2308" r="44390" b="1848"/>
            <a:stretch/>
          </p:blipFill>
          <p:spPr>
            <a:xfrm>
              <a:off x="6402342" y="3408186"/>
              <a:ext cx="1564033" cy="3299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032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struggle is real….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1988" y="1690688"/>
            <a:ext cx="6448023" cy="483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3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943" y="191537"/>
            <a:ext cx="10515600" cy="1139142"/>
          </a:xfrm>
        </p:spPr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Restrepia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sanguinea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593298" y="1248321"/>
            <a:ext cx="4994262" cy="5052675"/>
          </a:xfrm>
        </p:spPr>
        <p:txBody>
          <a:bodyPr>
            <a:normAutofit/>
          </a:bodyPr>
          <a:lstStyle/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/>
              <a:t>This species is endemic to the Andes of Colombia where it was collected between </a:t>
            </a:r>
            <a:r>
              <a:rPr lang="en-US" sz="2400" dirty="0" smtClean="0"/>
              <a:t>1500 </a:t>
            </a:r>
            <a:r>
              <a:rPr lang="en-US" sz="2400" dirty="0"/>
              <a:t>and 2500 m altitude</a:t>
            </a:r>
            <a:r>
              <a:rPr lang="en-US" sz="2400" dirty="0" smtClean="0"/>
              <a:t>. (like cool)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/>
              <a:t>The flower is distinguished by a white or yellowish </a:t>
            </a:r>
            <a:r>
              <a:rPr lang="en-US" sz="2400" dirty="0" err="1"/>
              <a:t>synsepal</a:t>
            </a:r>
            <a:r>
              <a:rPr lang="en-US" sz="2400" dirty="0"/>
              <a:t>, almost completely covered by intense purple confluent </a:t>
            </a:r>
            <a:r>
              <a:rPr lang="en-US" sz="2400" dirty="0" smtClean="0"/>
              <a:t>macules. 2-3 cm </a:t>
            </a:r>
            <a:r>
              <a:rPr lang="en-US" sz="2400" dirty="0"/>
              <a:t>long and is quite wide </a:t>
            </a:r>
            <a:r>
              <a:rPr lang="en-US" sz="2400" dirty="0" smtClean="0"/>
              <a:t>giving a rounder appearance.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 smtClean="0"/>
              <a:t>Has received the most AM/AOS (5) of all </a:t>
            </a:r>
            <a:r>
              <a:rPr lang="en-US" sz="2400" dirty="0" err="1" smtClean="0"/>
              <a:t>Restrepia</a:t>
            </a:r>
            <a:r>
              <a:rPr lang="en-US" sz="2400" dirty="0" smtClean="0"/>
              <a:t> species 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560" y="1328886"/>
            <a:ext cx="3028950" cy="457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24992" y="5900886"/>
            <a:ext cx="4154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‘Marsh Hollow’ AM/AOS (2012) 85 </a:t>
            </a:r>
            <a:r>
              <a:rPr lang="en-US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pts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12" y="1328886"/>
            <a:ext cx="3038475" cy="457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66928" y="5900886"/>
            <a:ext cx="4307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‘Mario’s Choice’ AM/AOS (2014) 84 </a:t>
            </a:r>
            <a:r>
              <a:rPr lang="en-US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pts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23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943" y="191537"/>
            <a:ext cx="10515600" cy="1139142"/>
          </a:xfrm>
        </p:spPr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Restrepia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sanguinea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69797" y="1171977"/>
            <a:ext cx="6275701" cy="1506829"/>
          </a:xfrm>
        </p:spPr>
        <p:txBody>
          <a:bodyPr>
            <a:normAutofit/>
          </a:bodyPr>
          <a:lstStyle/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/>
              <a:t>5 AMs, 3 HCCs, 1 CCE, </a:t>
            </a:r>
            <a:r>
              <a:rPr lang="en-US" sz="2400" dirty="0" smtClean="0"/>
              <a:t>3 </a:t>
            </a:r>
            <a:r>
              <a:rPr lang="en-US" sz="2400" dirty="0"/>
              <a:t>CCMs, 1 </a:t>
            </a:r>
            <a:r>
              <a:rPr lang="en-US" sz="2400" dirty="0" smtClean="0"/>
              <a:t>CBM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 smtClean="0"/>
              <a:t>12 first generation and 7 second generation hybrids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41" y="2559772"/>
            <a:ext cx="4881094" cy="36608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12923" y="50213"/>
            <a:ext cx="4694806" cy="6679943"/>
            <a:chOff x="6850785" y="0"/>
            <a:chExt cx="4694806" cy="66799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r="38504"/>
            <a:stretch/>
          </p:blipFill>
          <p:spPr>
            <a:xfrm>
              <a:off x="6850785" y="0"/>
              <a:ext cx="2596271" cy="314534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0785" y="3145345"/>
              <a:ext cx="2426031" cy="351598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7057" y="0"/>
              <a:ext cx="2098534" cy="314534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94945" y="3145345"/>
              <a:ext cx="2350646" cy="3534598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570759" y="6220593"/>
            <a:ext cx="3767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‘Walter’ CCE/AOS (2004) 91 points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811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259" y="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Awarded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Restrepia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hybrids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367" y="1143045"/>
            <a:ext cx="11346288" cy="4351338"/>
          </a:xfrm>
        </p:spPr>
        <p:txBody>
          <a:bodyPr/>
          <a:lstStyle/>
          <a:p>
            <a:r>
              <a:rPr lang="en-US" sz="2400" dirty="0" err="1"/>
              <a:t>Restrepia</a:t>
            </a:r>
            <a:r>
              <a:rPr lang="en-US" sz="2400" dirty="0"/>
              <a:t> Tattoo (</a:t>
            </a:r>
            <a:r>
              <a:rPr lang="en-US" sz="2400" dirty="0" err="1"/>
              <a:t>antennifera</a:t>
            </a:r>
            <a:r>
              <a:rPr lang="en-US" sz="2400" dirty="0"/>
              <a:t> x </a:t>
            </a:r>
            <a:r>
              <a:rPr lang="en-US" sz="2400" dirty="0" err="1"/>
              <a:t>guttulata</a:t>
            </a:r>
            <a:r>
              <a:rPr lang="en-US" sz="2400" dirty="0"/>
              <a:t>) registered 1990: 2 AMs, 1 JC</a:t>
            </a:r>
          </a:p>
          <a:p>
            <a:r>
              <a:rPr lang="en-US" sz="2400" dirty="0" err="1"/>
              <a:t>Restrepia</a:t>
            </a:r>
            <a:r>
              <a:rPr lang="en-US" sz="2400" dirty="0"/>
              <a:t> Frank </a:t>
            </a:r>
            <a:r>
              <a:rPr lang="en-US" sz="2400" dirty="0" err="1"/>
              <a:t>Feysa</a:t>
            </a:r>
            <a:r>
              <a:rPr lang="en-US" sz="2400" dirty="0"/>
              <a:t> (</a:t>
            </a:r>
            <a:r>
              <a:rPr lang="en-US" sz="2400" dirty="0" err="1"/>
              <a:t>sanguinea</a:t>
            </a:r>
            <a:r>
              <a:rPr lang="en-US" sz="2400" dirty="0"/>
              <a:t> x </a:t>
            </a:r>
            <a:r>
              <a:rPr lang="en-US" sz="2400" dirty="0" err="1"/>
              <a:t>guttulata</a:t>
            </a:r>
            <a:r>
              <a:rPr lang="en-US" sz="2400" dirty="0"/>
              <a:t>) registered </a:t>
            </a:r>
            <a:r>
              <a:rPr lang="en-US" sz="2400" dirty="0" smtClean="0"/>
              <a:t>2004: 1 AM, 1 HCC</a:t>
            </a:r>
            <a:endParaRPr lang="en-US" sz="2400" dirty="0"/>
          </a:p>
          <a:p>
            <a:r>
              <a:rPr lang="en-US" sz="2400" dirty="0" err="1" smtClean="0"/>
              <a:t>Restrepia</a:t>
            </a:r>
            <a:r>
              <a:rPr lang="en-US" sz="2400" dirty="0" smtClean="0"/>
              <a:t> Coup </a:t>
            </a:r>
            <a:r>
              <a:rPr lang="en-US" sz="2400" dirty="0" err="1" smtClean="0"/>
              <a:t>D’Etat</a:t>
            </a:r>
            <a:r>
              <a:rPr lang="en-US" sz="2400" dirty="0" smtClean="0"/>
              <a:t> (</a:t>
            </a:r>
            <a:r>
              <a:rPr lang="en-US" sz="2400" dirty="0" err="1" smtClean="0"/>
              <a:t>cuprea</a:t>
            </a:r>
            <a:r>
              <a:rPr lang="en-US" sz="2400" dirty="0" smtClean="0"/>
              <a:t> x </a:t>
            </a:r>
            <a:r>
              <a:rPr lang="en-US" sz="2400" dirty="0" err="1" smtClean="0"/>
              <a:t>dodsonii</a:t>
            </a:r>
            <a:r>
              <a:rPr lang="en-US" sz="2400" dirty="0" smtClean="0"/>
              <a:t>)</a:t>
            </a:r>
            <a:r>
              <a:rPr lang="en-US" sz="2400" dirty="0"/>
              <a:t> </a:t>
            </a:r>
            <a:r>
              <a:rPr lang="en-US" sz="2400" dirty="0" smtClean="0"/>
              <a:t>registered 2005: 1 HCC, 1 AM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413" y="2368717"/>
            <a:ext cx="2839255" cy="3785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5693" y="6083556"/>
            <a:ext cx="3507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 Frank </a:t>
            </a:r>
            <a:r>
              <a:rPr lang="en-US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Feysa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‘Gaetano </a:t>
            </a:r>
            <a:r>
              <a:rPr lang="en-US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Ferrusi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 AM/AOS (2003) 81 </a:t>
            </a:r>
            <a:r>
              <a:rPr lang="en-US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pts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31" y="2368717"/>
            <a:ext cx="2822959" cy="37639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90217" y="6062074"/>
            <a:ext cx="3666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 Coup </a:t>
            </a:r>
            <a:r>
              <a:rPr lang="en-US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D’Etat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‘Are You Serious?’  AM/AOS (2004) 80 </a:t>
            </a:r>
            <a:r>
              <a:rPr lang="en-US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pts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26" y="2372260"/>
            <a:ext cx="2820302" cy="37604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6868" y="6132662"/>
            <a:ext cx="3057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 Tattoo ‘</a:t>
            </a:r>
            <a:r>
              <a:rPr lang="en-US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Thanx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Carl’ AM/AOS (1997) 84 </a:t>
            </a:r>
            <a:r>
              <a:rPr lang="en-US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pts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894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784" y="208818"/>
            <a:ext cx="5948423" cy="6142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259" y="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Judging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Restrepia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14" y="1325563"/>
            <a:ext cx="7534141" cy="917575"/>
          </a:xfrm>
        </p:spPr>
        <p:txBody>
          <a:bodyPr/>
          <a:lstStyle/>
          <a:p>
            <a:r>
              <a:rPr lang="en-US" dirty="0"/>
              <a:t>Judging is done using modified </a:t>
            </a:r>
            <a:r>
              <a:rPr lang="en-US" dirty="0" err="1"/>
              <a:t>Pleurothallid</a:t>
            </a:r>
            <a:r>
              <a:rPr lang="en-US" dirty="0"/>
              <a:t> judging scale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34097" y="2511380"/>
            <a:ext cx="49556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</a:rPr>
              <a:t>Replace ‘Dorsal Sepal’ with ‘Labellum’. Replace ‘</a:t>
            </a:r>
            <a:r>
              <a:rPr lang="en-US" sz="2400" dirty="0" err="1">
                <a:solidFill>
                  <a:prstClr val="black"/>
                </a:solidFill>
              </a:rPr>
              <a:t>Caudae</a:t>
            </a:r>
            <a:r>
              <a:rPr lang="en-US" sz="2400" dirty="0">
                <a:solidFill>
                  <a:prstClr val="black"/>
                </a:solidFill>
              </a:rPr>
              <a:t>’ with ‘Dorsal Sepal and Petals’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</a:rPr>
              <a:t>‘Dorsal Sepal’ also includes ‘Labellum’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895527" y="208818"/>
            <a:ext cx="360608" cy="614251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115910" y="3670479"/>
            <a:ext cx="5573874" cy="25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15910" y="4739425"/>
            <a:ext cx="5573873" cy="18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91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how do we grow them???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6675"/>
            <a:ext cx="10405056" cy="4881093"/>
          </a:xfrm>
        </p:spPr>
        <p:txBody>
          <a:bodyPr>
            <a:noAutofit/>
          </a:bodyPr>
          <a:lstStyle/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 smtClean="0"/>
              <a:t>Tolerant of extreme condition for short period of time (0-40 </a:t>
            </a:r>
            <a:r>
              <a:rPr lang="en-US" sz="2400" dirty="0" err="1" smtClean="0"/>
              <a:t>Celcius</a:t>
            </a:r>
            <a:r>
              <a:rPr lang="en-US" sz="2400" dirty="0" smtClean="0"/>
              <a:t>)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 smtClean="0"/>
              <a:t>Most prefer cool, high humidity, high moisture medium that drains well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 smtClean="0"/>
              <a:t>Handle brighter light, drier condition, warmer temp better than most </a:t>
            </a:r>
            <a:r>
              <a:rPr lang="en-US" sz="2400" dirty="0" err="1" smtClean="0"/>
              <a:t>Pleurothallids</a:t>
            </a:r>
            <a:r>
              <a:rPr lang="en-US" sz="2400" dirty="0" smtClean="0"/>
              <a:t> but don’t abuse it </a:t>
            </a:r>
            <a:r>
              <a:rPr lang="en-US" sz="2400" dirty="0" smtClean="0">
                <a:sym typeface="Wingdings" panose="05000000000000000000" pitchFamily="2" charset="2"/>
              </a:rPr>
              <a:t>, must never be totally dried out.</a:t>
            </a:r>
            <a:endParaRPr lang="en-US" sz="2400" dirty="0"/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 smtClean="0"/>
              <a:t>Propagate by division, </a:t>
            </a:r>
            <a:r>
              <a:rPr lang="en-US" sz="2400" dirty="0" err="1" smtClean="0"/>
              <a:t>keikis</a:t>
            </a:r>
            <a:r>
              <a:rPr lang="en-US" sz="2400" dirty="0" smtClean="0"/>
              <a:t>, or leaf cuttings: remove leaf with some stem attached and plant in moss. Mature leaf that have flowered once or twice gives best result.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/>
              <a:t>Under </a:t>
            </a:r>
            <a:r>
              <a:rPr lang="en-US" sz="2400" dirty="0" err="1"/>
              <a:t>favourable</a:t>
            </a:r>
            <a:r>
              <a:rPr lang="en-US" sz="2400" dirty="0"/>
              <a:t> conditions a small plant will develop from a leaf cutting into an attractive specimen plant carrying twenty or thirty flowers within four or five </a:t>
            </a:r>
            <a:r>
              <a:rPr lang="en-US" sz="2400" dirty="0" smtClean="0"/>
              <a:t>years!</a:t>
            </a:r>
          </a:p>
        </p:txBody>
      </p:sp>
    </p:spTree>
    <p:extLst>
      <p:ext uri="{BB962C8B-B14F-4D97-AF65-F5344CB8AC3E}">
        <p14:creationId xmlns:p14="http://schemas.microsoft.com/office/powerpoint/2010/main" val="62515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943" y="191537"/>
            <a:ext cx="10515600" cy="1139142"/>
          </a:xfrm>
        </p:spPr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Restrepia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antennifera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(cont.)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161" y="1045368"/>
            <a:ext cx="3632915" cy="5422455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90472" y="1330679"/>
            <a:ext cx="7133822" cy="4962195"/>
          </a:xfrm>
        </p:spPr>
        <p:txBody>
          <a:bodyPr>
            <a:normAutofit/>
          </a:bodyPr>
          <a:lstStyle/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/>
              <a:t>This species is quite common and widespread in Venezuela, Colombia and Ecuador at altitudes of 1500 to 3000 m</a:t>
            </a:r>
            <a:r>
              <a:rPr lang="en-US" sz="2400" dirty="0" smtClean="0"/>
              <a:t>.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/>
              <a:t>The plant is large for the genus with </a:t>
            </a:r>
            <a:r>
              <a:rPr lang="en-US" sz="2400" dirty="0" err="1"/>
              <a:t>ramicaules</a:t>
            </a:r>
            <a:r>
              <a:rPr lang="en-US" sz="2400" dirty="0"/>
              <a:t> sometimes exceeding 20 cm and leaves 5 to 10 cm long. 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/>
              <a:t>The flower is also among the largest of the genus with a </a:t>
            </a:r>
            <a:r>
              <a:rPr lang="en-US" sz="2400" dirty="0" err="1"/>
              <a:t>synsepal</a:t>
            </a:r>
            <a:r>
              <a:rPr lang="en-US" sz="2400" dirty="0"/>
              <a:t> exceeding sometimes 6 cm in the </a:t>
            </a:r>
            <a:r>
              <a:rPr lang="en-US" sz="2400" dirty="0" err="1"/>
              <a:t>gigantea</a:t>
            </a:r>
            <a:r>
              <a:rPr lang="en-US" sz="2400" dirty="0"/>
              <a:t> variety. </a:t>
            </a:r>
            <a:endParaRPr lang="en-US" sz="2400" dirty="0" smtClean="0"/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 smtClean="0"/>
              <a:t>Bloom time: Late W-</a:t>
            </a:r>
            <a:r>
              <a:rPr lang="en-US" sz="2400" dirty="0" err="1" smtClean="0"/>
              <a:t>Spr</a:t>
            </a:r>
            <a:r>
              <a:rPr lang="en-US" sz="2400" dirty="0"/>
              <a:t> </a:t>
            </a:r>
            <a:r>
              <a:rPr lang="en-US" sz="2400" dirty="0" smtClean="0"/>
              <a:t>and again Late Su-F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865602" y="6467823"/>
            <a:ext cx="434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‘Cow Hollow’ AM/AOS (2010) 82 points</a:t>
            </a:r>
          </a:p>
        </p:txBody>
      </p:sp>
    </p:spTree>
    <p:extLst>
      <p:ext uri="{BB962C8B-B14F-4D97-AF65-F5344CB8AC3E}">
        <p14:creationId xmlns:p14="http://schemas.microsoft.com/office/powerpoint/2010/main" val="15357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259" y="0"/>
            <a:ext cx="1028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6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67999" y="-1712555"/>
            <a:ext cx="6856644" cy="1028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972206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sz="1800" dirty="0" err="1" smtClean="0"/>
              <a:t>Orchidwiz</a:t>
            </a:r>
            <a:r>
              <a:rPr lang="en-US" sz="1800" dirty="0" smtClean="0"/>
              <a:t> x4.0</a:t>
            </a:r>
          </a:p>
          <a:p>
            <a:pPr>
              <a:spcAft>
                <a:spcPts val="1200"/>
              </a:spcAft>
            </a:pPr>
            <a:r>
              <a:rPr lang="en-US" sz="1800" dirty="0" smtClean="0"/>
              <a:t>Orchid Plus Online</a:t>
            </a:r>
          </a:p>
          <a:p>
            <a:pPr>
              <a:spcAft>
                <a:spcPts val="1200"/>
              </a:spcAft>
            </a:pPr>
            <a:r>
              <a:rPr lang="en-US" sz="1800" dirty="0" smtClean="0">
                <a:hlinkClick r:id="rId2"/>
              </a:rPr>
              <a:t>http</a:t>
            </a:r>
            <a:r>
              <a:rPr lang="en-US" sz="1800" dirty="0">
                <a:hlinkClick r:id="rId2"/>
              </a:rPr>
              <a:t>://</a:t>
            </a:r>
            <a:r>
              <a:rPr lang="en-US" sz="1800" dirty="0" smtClean="0">
                <a:hlinkClick r:id="rId2"/>
              </a:rPr>
              <a:t>www.aos.org/orchids/orchids-a-to-z/letter-r/restrepia.aspx</a:t>
            </a:r>
            <a:endParaRPr lang="en-US" sz="1800" dirty="0" smtClean="0"/>
          </a:p>
          <a:p>
            <a:pPr>
              <a:spcAft>
                <a:spcPts val="1200"/>
              </a:spcAft>
            </a:pPr>
            <a:r>
              <a:rPr lang="en-US" sz="1800" dirty="0">
                <a:hlinkClick r:id="rId3"/>
              </a:rPr>
              <a:t>http://</a:t>
            </a:r>
            <a:r>
              <a:rPr lang="en-US" sz="1800" dirty="0" smtClean="0">
                <a:hlinkClick r:id="rId3"/>
              </a:rPr>
              <a:t>www.sciencedirect.com/science/article/pii/S0367253016301426</a:t>
            </a:r>
            <a:endParaRPr lang="en-US" sz="1800" dirty="0" smtClean="0"/>
          </a:p>
          <a:p>
            <a:pPr>
              <a:spcAft>
                <a:spcPts val="1200"/>
              </a:spcAft>
            </a:pPr>
            <a:r>
              <a:rPr lang="en-US" sz="1800" dirty="0">
                <a:hlinkClick r:id="rId4"/>
              </a:rPr>
              <a:t>http://</a:t>
            </a:r>
            <a:r>
              <a:rPr lang="en-US" sz="1800" dirty="0" smtClean="0">
                <a:hlinkClick r:id="rId4"/>
              </a:rPr>
              <a:t>www.orchid-nord.com/restrepia/genre_restrepia/restrepia.htm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hlinkClick r:id="rId4"/>
              </a:rPr>
              <a:t>https://www.jstor.org/stable/2443293?seq=1#page_scan_tab_contents</a:t>
            </a:r>
            <a:endParaRPr lang="en-US" sz="1800" dirty="0" smtClean="0">
              <a:hlinkClick r:id="rId4"/>
            </a:endParaRPr>
          </a:p>
          <a:p>
            <a:pPr>
              <a:spcAft>
                <a:spcPts val="1200"/>
              </a:spcAft>
            </a:pPr>
            <a:r>
              <a:rPr lang="en-US" sz="1800" dirty="0">
                <a:hlinkClick r:id="rId4"/>
              </a:rPr>
              <a:t>http://www.orchidspecies.com/indexqrsel.htm</a:t>
            </a:r>
          </a:p>
          <a:p>
            <a:pPr>
              <a:spcAft>
                <a:spcPts val="1200"/>
              </a:spcAft>
            </a:pPr>
            <a:r>
              <a:rPr lang="en-US" sz="1800" dirty="0" smtClean="0">
                <a:hlinkClick r:id="rId5"/>
              </a:rPr>
              <a:t>http</a:t>
            </a:r>
            <a:r>
              <a:rPr lang="en-US" sz="1800" dirty="0">
                <a:hlinkClick r:id="rId5"/>
              </a:rPr>
              <a:t>://</a:t>
            </a:r>
            <a:r>
              <a:rPr lang="en-US" sz="1800" dirty="0" smtClean="0">
                <a:hlinkClick r:id="rId5"/>
              </a:rPr>
              <a:t>www.oscov.asn.au/articles3/restrep.htm</a:t>
            </a:r>
            <a:endParaRPr lang="en-US" sz="1800" dirty="0" smtClean="0"/>
          </a:p>
          <a:p>
            <a:pPr>
              <a:spcAft>
                <a:spcPts val="1200"/>
              </a:spcAft>
            </a:pPr>
            <a:r>
              <a:rPr lang="en-US" sz="1800" dirty="0">
                <a:hlinkClick r:id="rId6"/>
              </a:rPr>
              <a:t>https://www.pumpkinbeth.com/2017/10/restrepia-citrina</a:t>
            </a:r>
            <a:r>
              <a:rPr lang="en-US" sz="1800" dirty="0" smtClean="0">
                <a:hlinkClick r:id="rId6"/>
              </a:rPr>
              <a:t>/</a:t>
            </a:r>
            <a:endParaRPr lang="en-US" sz="1800" dirty="0" smtClean="0"/>
          </a:p>
          <a:p>
            <a:pPr>
              <a:spcAft>
                <a:spcPts val="1200"/>
              </a:spcAft>
            </a:pPr>
            <a:r>
              <a:rPr lang="en-US" sz="1800" dirty="0">
                <a:hlinkClick r:id="rId4"/>
              </a:rPr>
              <a:t>https://orchids-on-a-balcony.blogspot.com/2011/04/restrepia-trichoglossa-in-bloom.html</a:t>
            </a:r>
            <a:endParaRPr lang="en-US" sz="1800" dirty="0"/>
          </a:p>
          <a:p>
            <a:pPr>
              <a:spcAft>
                <a:spcPts val="600"/>
              </a:spcAf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2156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Restrepia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antennifera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(cont.)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155" y="1558344"/>
            <a:ext cx="5563673" cy="4618619"/>
          </a:xfrm>
        </p:spPr>
        <p:txBody>
          <a:bodyPr/>
          <a:lstStyle/>
          <a:p>
            <a:r>
              <a:rPr lang="en-US" sz="2400" dirty="0" smtClean="0"/>
              <a:t>Wide spread in collections</a:t>
            </a:r>
          </a:p>
          <a:p>
            <a:r>
              <a:rPr lang="en-US" sz="2400" dirty="0" smtClean="0"/>
              <a:t>Easy to grow and make many </a:t>
            </a:r>
            <a:r>
              <a:rPr lang="en-US" sz="2400" dirty="0" err="1" smtClean="0"/>
              <a:t>keikis</a:t>
            </a:r>
            <a:endParaRPr lang="en-US" sz="2400" dirty="0" smtClean="0"/>
          </a:p>
          <a:p>
            <a:r>
              <a:rPr lang="en-US" sz="2400" dirty="0"/>
              <a:t>2 AMs, 1 HCC, 2 CCMs, 2 CHMs, 1 CBR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09" y="3150368"/>
            <a:ext cx="4934298" cy="33075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4167" y="6457890"/>
            <a:ext cx="3807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‘Gracie’ CCM/AOS (2014) 82 points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440" y="1197099"/>
            <a:ext cx="5519359" cy="526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4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943" y="191537"/>
            <a:ext cx="10515600" cy="1139142"/>
          </a:xfrm>
        </p:spPr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Restrepia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brachypus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864962"/>
            <a:ext cx="5901743" cy="4427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743" y="1328724"/>
            <a:ext cx="6290257" cy="496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6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428" y="319125"/>
            <a:ext cx="10515600" cy="1139142"/>
          </a:xfrm>
        </p:spPr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Restrepia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brachypus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(cont.)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96214" y="1994682"/>
            <a:ext cx="7366715" cy="394248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Widely distributed </a:t>
            </a:r>
            <a:r>
              <a:rPr lang="en-US" sz="2400" dirty="0"/>
              <a:t>from Venezuela to Bolivia. It is common in Colombia and Ecuador, rarer in Peru and Bolivia. It grows at altitudes of 1500 to 2500 m</a:t>
            </a:r>
            <a:r>
              <a:rPr lang="en-US" sz="2400" dirty="0" smtClean="0"/>
              <a:t>.</a:t>
            </a: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 smtClean="0"/>
              <a:t>Medium in </a:t>
            </a:r>
            <a:r>
              <a:rPr lang="en-US" sz="2400" dirty="0"/>
              <a:t>size (10 to 20 cm </a:t>
            </a:r>
            <a:r>
              <a:rPr lang="en-US" sz="2400" dirty="0" smtClean="0"/>
              <a:t>high). The </a:t>
            </a:r>
            <a:r>
              <a:rPr lang="en-US" sz="2400" dirty="0" err="1" smtClean="0"/>
              <a:t>synsepal</a:t>
            </a:r>
            <a:r>
              <a:rPr lang="en-US" sz="2400" dirty="0" smtClean="0"/>
              <a:t>, 2-3 cm long</a:t>
            </a:r>
            <a:r>
              <a:rPr lang="en-US" sz="2400" dirty="0"/>
              <a:t>, is streaked with purple on a </a:t>
            </a:r>
            <a:r>
              <a:rPr lang="en-US" sz="2400" u="sng" dirty="0"/>
              <a:t>golden</a:t>
            </a:r>
            <a:r>
              <a:rPr lang="en-US" sz="2400" dirty="0"/>
              <a:t> </a:t>
            </a:r>
            <a:r>
              <a:rPr lang="en-US" sz="2400" dirty="0" smtClean="0"/>
              <a:t>yellow </a:t>
            </a:r>
            <a:r>
              <a:rPr lang="en-US" sz="2400" dirty="0"/>
              <a:t>background. </a:t>
            </a:r>
            <a:endParaRPr lang="en-US" sz="2400" dirty="0" smtClean="0"/>
          </a:p>
          <a:p>
            <a:pPr>
              <a:spcAft>
                <a:spcPts val="1200"/>
              </a:spcAft>
            </a:pPr>
            <a:r>
              <a:rPr lang="en-US" sz="2400" dirty="0" smtClean="0"/>
              <a:t>Bloom time most of the year, heavily in Spring and Fall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2 AMs, 1 CCE, 1 CCM, 1 CHM, 1 </a:t>
            </a:r>
            <a:r>
              <a:rPr lang="en-US" sz="2400" dirty="0" smtClean="0"/>
              <a:t>CBR</a:t>
            </a:r>
          </a:p>
          <a:p>
            <a:pPr>
              <a:spcAft>
                <a:spcPts val="1200"/>
              </a:spcAft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779" y="1173222"/>
            <a:ext cx="3816439" cy="545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0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943" y="191537"/>
            <a:ext cx="10515600" cy="1139142"/>
          </a:xfrm>
        </p:spPr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Restrepia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brachypus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(cont.)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96254" y="1804558"/>
            <a:ext cx="7328078" cy="4863319"/>
          </a:xfrm>
        </p:spPr>
        <p:txBody>
          <a:bodyPr>
            <a:normAutofit/>
          </a:bodyPr>
          <a:lstStyle/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/>
              <a:t>It is a very widespread species in cultivation. It is recommended to all those who want to start with the genus. It is an easy-to-grow species that grows fast with abundant blooms most of the year</a:t>
            </a:r>
            <a:r>
              <a:rPr lang="en-US" sz="2400" dirty="0" smtClean="0"/>
              <a:t>.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 smtClean="0"/>
              <a:t>Most widely bred along with R. </a:t>
            </a:r>
            <a:r>
              <a:rPr lang="en-US" sz="2400" i="1" dirty="0" err="1" smtClean="0"/>
              <a:t>contorta</a:t>
            </a:r>
            <a:r>
              <a:rPr lang="en-US" sz="2400" dirty="0" smtClean="0"/>
              <a:t>: 16 first, 17 second and 10 third generation hybrids, mostly between 2015-2017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 smtClean="0"/>
              <a:t>Now would you look at that var. </a:t>
            </a:r>
            <a:r>
              <a:rPr lang="en-US" sz="2400" dirty="0" err="1" smtClean="0"/>
              <a:t>xanthina</a:t>
            </a:r>
            <a:r>
              <a:rPr lang="en-US" sz="2400" dirty="0" smtClean="0"/>
              <a:t>!?</a:t>
            </a:r>
          </a:p>
          <a:p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557715" y="6267767"/>
            <a:ext cx="462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en-US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Conni’s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Delight’ AM/AOS (2013) 80 points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949" y="1005288"/>
            <a:ext cx="3561510" cy="532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2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89" y="605305"/>
            <a:ext cx="7181639" cy="5386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33353" y="5991534"/>
            <a:ext cx="6957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en-US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Schlichting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 CCE/AOS (2004) 91 points, AM/AOS (2004) 80 points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828" y="605305"/>
            <a:ext cx="4039671" cy="53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3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943" y="191537"/>
            <a:ext cx="10515600" cy="113914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R.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brachypus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vs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R.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trichoglossa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09093" y="1608916"/>
            <a:ext cx="5370490" cy="4534308"/>
          </a:xfrm>
        </p:spPr>
        <p:txBody>
          <a:bodyPr>
            <a:normAutofit/>
          </a:bodyPr>
          <a:lstStyle/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 smtClean="0"/>
              <a:t>R. </a:t>
            </a:r>
            <a:r>
              <a:rPr lang="en-US" sz="2400" dirty="0" err="1" smtClean="0"/>
              <a:t>trichoglossa</a:t>
            </a:r>
            <a:r>
              <a:rPr lang="en-US" sz="2400" dirty="0" smtClean="0"/>
              <a:t> is species with multiple variations. The </a:t>
            </a:r>
            <a:r>
              <a:rPr lang="en-US" sz="2400" dirty="0" err="1" smtClean="0"/>
              <a:t>synsepal</a:t>
            </a:r>
            <a:r>
              <a:rPr lang="en-US" sz="2400" dirty="0" smtClean="0"/>
              <a:t> can be pale yellow, dark yellow, sometimes pink. It is sometimes striated, sometimes punctuated and sometimes even entirely orange-yellow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sz="2400" dirty="0" smtClean="0"/>
              <a:t>R. </a:t>
            </a:r>
            <a:r>
              <a:rPr lang="en-US" sz="2400" dirty="0" err="1" smtClean="0"/>
              <a:t>brachypus</a:t>
            </a:r>
            <a:r>
              <a:rPr lang="en-US" sz="2400" dirty="0" smtClean="0"/>
              <a:t> may be confused with certain striated forms of R. </a:t>
            </a:r>
            <a:r>
              <a:rPr lang="en-US" sz="2400" dirty="0" err="1" smtClean="0"/>
              <a:t>trichoglossa</a:t>
            </a:r>
            <a:r>
              <a:rPr lang="en-US" sz="2400" dirty="0" smtClean="0"/>
              <a:t>. We must then examine the labellum, which is always less than 2 mm wide and is very </a:t>
            </a:r>
            <a:r>
              <a:rPr lang="en-US" sz="2400" dirty="0" err="1" smtClean="0"/>
              <a:t>fimbriated</a:t>
            </a:r>
            <a:r>
              <a:rPr lang="en-US" sz="2400" dirty="0" smtClean="0"/>
              <a:t> in R. </a:t>
            </a:r>
            <a:r>
              <a:rPr lang="en-US" sz="2400" i="1" dirty="0" err="1" smtClean="0"/>
              <a:t>trichoglossa</a:t>
            </a:r>
            <a:endParaRPr lang="en-US" sz="2400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743" y="934573"/>
            <a:ext cx="6071121" cy="552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064" y="67713"/>
            <a:ext cx="10515600" cy="113914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Talking about R.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trichoglossa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….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73" y="4060601"/>
            <a:ext cx="2797399" cy="27973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372" y="3937584"/>
            <a:ext cx="4052477" cy="29035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821" y="962910"/>
            <a:ext cx="2198202" cy="3111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849" y="3969911"/>
            <a:ext cx="3850784" cy="28880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5338" y="842231"/>
            <a:ext cx="4022295" cy="31276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973" y="939132"/>
            <a:ext cx="4481848" cy="312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6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996</Words>
  <Application>Microsoft Office PowerPoint</Application>
  <PresentationFormat>Widescreen</PresentationFormat>
  <Paragraphs>79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Segoe Print</vt:lpstr>
      <vt:lpstr>Wingdings</vt:lpstr>
      <vt:lpstr>1_Office Theme</vt:lpstr>
      <vt:lpstr>Type species: Restrepia antennifera</vt:lpstr>
      <vt:lpstr>Restrepia antennifera (cont.)</vt:lpstr>
      <vt:lpstr>Restrepia antennifera (cont.)</vt:lpstr>
      <vt:lpstr>Restrepia brachypus</vt:lpstr>
      <vt:lpstr>Restrepia brachypus (cont.)</vt:lpstr>
      <vt:lpstr>Restrepia brachypus (cont.)</vt:lpstr>
      <vt:lpstr>PowerPoint Presentation</vt:lpstr>
      <vt:lpstr>R. brachypus vs R. trichoglossa</vt:lpstr>
      <vt:lpstr>Talking about R. trichoglossa….</vt:lpstr>
      <vt:lpstr>…. And there’s Restrepia contorta</vt:lpstr>
      <vt:lpstr>Restrepia contorta</vt:lpstr>
      <vt:lpstr>Restrepia contorta (cont.)</vt:lpstr>
      <vt:lpstr>Restrepia guttulata</vt:lpstr>
      <vt:lpstr>The struggle is real….</vt:lpstr>
      <vt:lpstr>Restrepia sanguinea</vt:lpstr>
      <vt:lpstr>Restrepia sanguinea</vt:lpstr>
      <vt:lpstr>Awarded Restrepia hybrids</vt:lpstr>
      <vt:lpstr>Judging Restrepia</vt:lpstr>
      <vt:lpstr>So how do we grow them???</vt:lpstr>
      <vt:lpstr>PowerPoint Presentation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 species: Restrepia antennifera</dc:title>
  <dc:creator>Vinh Du</dc:creator>
  <cp:lastModifiedBy>Vinh Du</cp:lastModifiedBy>
  <cp:revision>1</cp:revision>
  <dcterms:created xsi:type="dcterms:W3CDTF">2023-05-06T10:17:45Z</dcterms:created>
  <dcterms:modified xsi:type="dcterms:W3CDTF">2023-05-06T10:18:07Z</dcterms:modified>
</cp:coreProperties>
</file>