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7" r:id="rId2"/>
    <p:sldId id="279" r:id="rId3"/>
    <p:sldId id="278" r:id="rId4"/>
    <p:sldId id="276" r:id="rId5"/>
    <p:sldId id="282" r:id="rId6"/>
    <p:sldId id="300" r:id="rId7"/>
    <p:sldId id="296" r:id="rId8"/>
    <p:sldId id="298" r:id="rId9"/>
    <p:sldId id="283" r:id="rId10"/>
    <p:sldId id="299" r:id="rId11"/>
    <p:sldId id="284" r:id="rId12"/>
    <p:sldId id="286" r:id="rId13"/>
    <p:sldId id="287" r:id="rId14"/>
    <p:sldId id="288" r:id="rId15"/>
    <p:sldId id="289" r:id="rId16"/>
    <p:sldId id="294" r:id="rId17"/>
    <p:sldId id="290" r:id="rId18"/>
    <p:sldId id="291" r:id="rId19"/>
    <p:sldId id="295" r:id="rId20"/>
    <p:sldId id="275" r:id="rId21"/>
    <p:sldId id="281" r:id="rId22"/>
    <p:sldId id="280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06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8/31/2019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8/31/2019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up of colorful seashe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4624183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 bwMode="white">
          <a:xfrm>
            <a:off x="0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sp>
        <p:nvSpPr>
          <p:cNvPr id="10" name="Freeform 9"/>
          <p:cNvSpPr/>
          <p:nvPr/>
        </p:nvSpPr>
        <p:spPr>
          <a:xfrm rot="21388434">
            <a:off x="12235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Freeform 10"/>
          <p:cNvSpPr/>
          <p:nvPr/>
        </p:nvSpPr>
        <p:spPr>
          <a:xfrm rot="21388434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2" name="Freeform 11"/>
          <p:cNvSpPr/>
          <p:nvPr/>
        </p:nvSpPr>
        <p:spPr>
          <a:xfrm rot="21388434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en-US"/>
              <a:t>8/31/2019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8/31/2019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8/31/2019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reeform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34873"/>
            <a:ext cx="12192000" cy="1814849"/>
          </a:xfrm>
        </p:spPr>
        <p:txBody>
          <a:bodyPr>
            <a:normAutofit fontScale="90000"/>
          </a:bodyPr>
          <a:lstStyle/>
          <a:p>
            <a:r>
              <a:rPr lang="en-US" sz="8000" dirty="0" smtClean="0">
                <a:latin typeface="Jokerman" panose="04090605060D06020702" pitchFamily="82" charset="0"/>
              </a:rPr>
              <a:t>Indoor </a:t>
            </a:r>
            <a:br>
              <a:rPr lang="en-US" sz="8000" dirty="0" smtClean="0">
                <a:latin typeface="Jokerman" panose="04090605060D06020702" pitchFamily="82" charset="0"/>
              </a:rPr>
            </a:br>
            <a:r>
              <a:rPr lang="en-US" sz="8000" dirty="0" err="1" smtClean="0">
                <a:latin typeface="Jokerman" panose="04090605060D06020702" pitchFamily="82" charset="0"/>
              </a:rPr>
              <a:t>Phragmipedium</a:t>
            </a:r>
            <a:r>
              <a:rPr lang="en-US" sz="8000" dirty="0" smtClean="0">
                <a:latin typeface="Jokerman" panose="04090605060D06020702" pitchFamily="82" charset="0"/>
              </a:rPr>
              <a:t> culture</a:t>
            </a:r>
            <a:endParaRPr lang="en-US" sz="8000" dirty="0">
              <a:latin typeface="Jokerman" panose="04090605060D06020702" pitchFamily="8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A presentation by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Vee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 Du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28965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Moisture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67" y="963306"/>
            <a:ext cx="3837905" cy="5102643"/>
          </a:xfrm>
        </p:spPr>
        <p:txBody>
          <a:bodyPr>
            <a:normAutofit/>
          </a:bodyPr>
          <a:lstStyle/>
          <a:p>
            <a:r>
              <a:rPr lang="en-US" dirty="0" err="1" smtClean="0"/>
              <a:t>Phrags</a:t>
            </a:r>
            <a:r>
              <a:rPr lang="en-US" dirty="0" smtClean="0"/>
              <a:t> like </a:t>
            </a:r>
            <a:r>
              <a:rPr lang="en-US" dirty="0" smtClean="0"/>
              <a:t>water!</a:t>
            </a:r>
          </a:p>
          <a:p>
            <a:r>
              <a:rPr lang="en-US" dirty="0" smtClean="0"/>
              <a:t>Wet </a:t>
            </a:r>
            <a:r>
              <a:rPr lang="en-US" dirty="0" err="1" smtClean="0"/>
              <a:t>vs</a:t>
            </a:r>
            <a:r>
              <a:rPr lang="en-US" dirty="0" smtClean="0"/>
              <a:t> dry species</a:t>
            </a:r>
          </a:p>
          <a:p>
            <a:r>
              <a:rPr lang="en-US" dirty="0" smtClean="0"/>
              <a:t>The dry group: the </a:t>
            </a:r>
            <a:r>
              <a:rPr lang="en-US" dirty="0" smtClean="0"/>
              <a:t>really long petals species </a:t>
            </a:r>
            <a:endParaRPr lang="en-US" dirty="0" smtClean="0"/>
          </a:p>
          <a:p>
            <a:r>
              <a:rPr lang="en-US" dirty="0" smtClean="0"/>
              <a:t>People </a:t>
            </a:r>
            <a:r>
              <a:rPr lang="en-US" dirty="0" smtClean="0"/>
              <a:t>grow them like a </a:t>
            </a:r>
            <a:r>
              <a:rPr lang="en-US" dirty="0" err="1" smtClean="0"/>
              <a:t>multifloral</a:t>
            </a:r>
            <a:r>
              <a:rPr lang="en-US" dirty="0" smtClean="0"/>
              <a:t> Paph with more open, fast draining mixes and let dry </a:t>
            </a:r>
            <a:r>
              <a:rPr lang="en-US" u="sng" dirty="0" smtClean="0"/>
              <a:t>slightly</a:t>
            </a:r>
            <a:r>
              <a:rPr lang="en-US" dirty="0" smtClean="0"/>
              <a:t> between watering.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71" t="13735" r="149" b="14604"/>
          <a:stretch/>
        </p:blipFill>
        <p:spPr>
          <a:xfrm>
            <a:off x="6478073" y="3760631"/>
            <a:ext cx="5705341" cy="3090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678" y="0"/>
            <a:ext cx="5778321" cy="3842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369" r="23959"/>
          <a:stretch/>
        </p:blipFill>
        <p:spPr>
          <a:xfrm>
            <a:off x="4128965" y="0"/>
            <a:ext cx="2349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3261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Moisture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50005"/>
            <a:ext cx="7141337" cy="13689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wet </a:t>
            </a:r>
            <a:r>
              <a:rPr lang="en-US" dirty="0" smtClean="0"/>
              <a:t>group (the majority of the </a:t>
            </a:r>
            <a:r>
              <a:rPr lang="en-US" dirty="0" err="1" smtClean="0"/>
              <a:t>Phrags</a:t>
            </a:r>
            <a:r>
              <a:rPr lang="en-US" dirty="0" smtClean="0"/>
              <a:t>) prefer water available to them at all time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When in doubt, water!</a:t>
            </a: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990" t="13762" r="9926" b="17428"/>
          <a:stretch/>
        </p:blipFill>
        <p:spPr>
          <a:xfrm>
            <a:off x="7167094" y="61786"/>
            <a:ext cx="5024906" cy="3541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232" t="28530" r="9242"/>
          <a:stretch/>
        </p:blipFill>
        <p:spPr>
          <a:xfrm>
            <a:off x="7141336" y="3541690"/>
            <a:ext cx="5050664" cy="3316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4761" t="12859" r="25042" b="26465"/>
          <a:stretch/>
        </p:blipFill>
        <p:spPr>
          <a:xfrm>
            <a:off x="3966975" y="2234485"/>
            <a:ext cx="3825026" cy="4623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453" t="28166" r="53594" b="22140"/>
          <a:stretch/>
        </p:blipFill>
        <p:spPr>
          <a:xfrm>
            <a:off x="0" y="2234485"/>
            <a:ext cx="3949803" cy="46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68" y="2314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LECA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5641" y="873155"/>
            <a:ext cx="5624424" cy="5870852"/>
          </a:xfrm>
        </p:spPr>
        <p:txBody>
          <a:bodyPr>
            <a:normAutofit/>
          </a:bodyPr>
          <a:lstStyle/>
          <a:p>
            <a:r>
              <a:rPr lang="en-US" dirty="0" smtClean="0"/>
              <a:t>Light Expanded Clay Aggregate (aka clay pebbles)</a:t>
            </a:r>
            <a:endParaRPr lang="en-US" dirty="0"/>
          </a:p>
          <a:p>
            <a:r>
              <a:rPr lang="en-US" dirty="0" smtClean="0"/>
              <a:t>Even moisture</a:t>
            </a:r>
            <a:endParaRPr lang="en-US" dirty="0" smtClean="0"/>
          </a:p>
          <a:p>
            <a:r>
              <a:rPr lang="en-US" dirty="0" smtClean="0"/>
              <a:t>Very airy medium</a:t>
            </a:r>
          </a:p>
          <a:p>
            <a:r>
              <a:rPr lang="en-US" dirty="0" smtClean="0"/>
              <a:t>Need prior soaking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Rinse with water</a:t>
            </a:r>
          </a:p>
          <a:p>
            <a:pPr lvl="1"/>
            <a:r>
              <a:rPr lang="en-US" dirty="0" smtClean="0"/>
              <a:t>Make a solution of Calcium Nitrate and Epsom Salts at a concentration of 1 </a:t>
            </a:r>
            <a:r>
              <a:rPr lang="en-US" dirty="0" err="1" smtClean="0"/>
              <a:t>tsp</a:t>
            </a:r>
            <a:r>
              <a:rPr lang="en-US" dirty="0" smtClean="0"/>
              <a:t>/gallon</a:t>
            </a:r>
          </a:p>
          <a:p>
            <a:pPr lvl="1"/>
            <a:r>
              <a:rPr lang="en-US" dirty="0" smtClean="0"/>
              <a:t>Soak LECA </a:t>
            </a:r>
            <a:r>
              <a:rPr lang="en-US" dirty="0"/>
              <a:t> </a:t>
            </a:r>
            <a:r>
              <a:rPr lang="en-US" dirty="0" smtClean="0"/>
              <a:t>for 24 hours</a:t>
            </a:r>
          </a:p>
          <a:p>
            <a:pPr lvl="1"/>
            <a:r>
              <a:rPr lang="en-US" dirty="0" smtClean="0"/>
              <a:t>Rinse and use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042" t="205" r="-151" b="5539"/>
          <a:stretch/>
        </p:blipFill>
        <p:spPr>
          <a:xfrm>
            <a:off x="0" y="873155"/>
            <a:ext cx="4343824" cy="577617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405836" y="5293560"/>
            <a:ext cx="618185" cy="128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342" t="8873" r="13424" b="9099"/>
          <a:stretch/>
        </p:blipFill>
        <p:spPr>
          <a:xfrm>
            <a:off x="10135343" y="3515932"/>
            <a:ext cx="2056657" cy="3342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210" r="25846" b="5305"/>
          <a:stretch/>
        </p:blipFill>
        <p:spPr>
          <a:xfrm>
            <a:off x="10135343" y="23149"/>
            <a:ext cx="2047413" cy="350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Semi-hydroponic method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62" y="965260"/>
            <a:ext cx="7315200" cy="2191365"/>
          </a:xfrm>
        </p:spPr>
        <p:txBody>
          <a:bodyPr>
            <a:normAutofit/>
          </a:bodyPr>
          <a:lstStyle/>
          <a:p>
            <a:r>
              <a:rPr lang="en-US" dirty="0" err="1" smtClean="0"/>
              <a:t>Phrag</a:t>
            </a:r>
            <a:r>
              <a:rPr lang="en-US" dirty="0" smtClean="0"/>
              <a:t> is the perfect candidate for semi-hydroponic. Especially the wet group</a:t>
            </a:r>
            <a:endParaRPr lang="en-US" dirty="0" smtClean="0"/>
          </a:p>
          <a:p>
            <a:r>
              <a:rPr lang="en-US" dirty="0" smtClean="0"/>
              <a:t>The easiest repotting you have ever done!</a:t>
            </a:r>
            <a:endParaRPr lang="en-US" dirty="0" smtClean="0"/>
          </a:p>
          <a:p>
            <a:r>
              <a:rPr lang="en-US" dirty="0" smtClean="0"/>
              <a:t>www.firstrays.com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4" y="754392"/>
            <a:ext cx="4464676" cy="6103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527" y="3287618"/>
            <a:ext cx="4336496" cy="35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0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So how to water?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4" y="1337972"/>
            <a:ext cx="5749076" cy="4715098"/>
          </a:xfrm>
        </p:spPr>
        <p:txBody>
          <a:bodyPr>
            <a:normAutofit/>
          </a:bodyPr>
          <a:lstStyle/>
          <a:p>
            <a:r>
              <a:rPr lang="en-US" dirty="0" err="1" smtClean="0"/>
              <a:t>Phrag</a:t>
            </a:r>
            <a:r>
              <a:rPr lang="en-US" dirty="0" smtClean="0"/>
              <a:t> loves pure </a:t>
            </a:r>
            <a:r>
              <a:rPr lang="en-US" dirty="0" smtClean="0"/>
              <a:t>water!</a:t>
            </a:r>
            <a:endParaRPr lang="en-US" dirty="0" smtClean="0"/>
          </a:p>
          <a:p>
            <a:r>
              <a:rPr lang="en-US" dirty="0" err="1"/>
              <a:t>Phrag</a:t>
            </a:r>
            <a:r>
              <a:rPr lang="en-US" dirty="0"/>
              <a:t> also </a:t>
            </a:r>
            <a:r>
              <a:rPr lang="en-US" dirty="0" smtClean="0"/>
              <a:t>loves </a:t>
            </a:r>
            <a:r>
              <a:rPr lang="en-US" dirty="0"/>
              <a:t>fresh </a:t>
            </a:r>
            <a:r>
              <a:rPr lang="en-US" dirty="0" smtClean="0"/>
              <a:t>water!</a:t>
            </a:r>
            <a:endParaRPr lang="en-US" dirty="0"/>
          </a:p>
          <a:p>
            <a:pPr lvl="1"/>
            <a:r>
              <a:rPr lang="en-US" dirty="0"/>
              <a:t>Dumping out old water and pour in fresh water</a:t>
            </a:r>
          </a:p>
          <a:p>
            <a:pPr lvl="1"/>
            <a:r>
              <a:rPr lang="en-US" dirty="0"/>
              <a:t>Wait until reservoir is empty, then fill up reservoir again (the lazy way)</a:t>
            </a:r>
          </a:p>
          <a:p>
            <a:r>
              <a:rPr lang="en-US" dirty="0" smtClean="0"/>
              <a:t>The saucer method</a:t>
            </a:r>
            <a:endParaRPr lang="en-US" dirty="0" smtClean="0"/>
          </a:p>
          <a:p>
            <a:r>
              <a:rPr lang="en-US" dirty="0" smtClean="0"/>
              <a:t>Squat pot </a:t>
            </a:r>
            <a:r>
              <a:rPr lang="en-US" dirty="0" err="1" smtClean="0"/>
              <a:t>vs</a:t>
            </a:r>
            <a:r>
              <a:rPr lang="en-US" dirty="0" smtClean="0"/>
              <a:t> taller pot</a:t>
            </a:r>
          </a:p>
          <a:p>
            <a:r>
              <a:rPr lang="en-US" dirty="0" smtClean="0"/>
              <a:t>Specialized semi-hydroponic pots</a:t>
            </a:r>
            <a:endParaRPr lang="en-US" dirty="0" smtClean="0"/>
          </a:p>
          <a:p>
            <a:pPr marL="4572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86" t="7453" r="20510" b="3286"/>
          <a:stretch/>
        </p:blipFill>
        <p:spPr>
          <a:xfrm>
            <a:off x="6145765" y="0"/>
            <a:ext cx="2451278" cy="3586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16" t="25962"/>
          <a:stretch/>
        </p:blipFill>
        <p:spPr>
          <a:xfrm>
            <a:off x="6156101" y="3259196"/>
            <a:ext cx="3716105" cy="3598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6761" t="16291" r="6761" b="-278"/>
          <a:stretch/>
        </p:blipFill>
        <p:spPr>
          <a:xfrm>
            <a:off x="9552381" y="3259196"/>
            <a:ext cx="2639619" cy="35988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149042" y="5876467"/>
            <a:ext cx="740182" cy="6724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48598" b="6671"/>
          <a:stretch/>
        </p:blipFill>
        <p:spPr>
          <a:xfrm>
            <a:off x="9756940" y="0"/>
            <a:ext cx="2435060" cy="32422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04860" y="138809"/>
            <a:ext cx="927243" cy="5666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72206" y="2073499"/>
            <a:ext cx="276836" cy="1416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59197" y="977363"/>
            <a:ext cx="759055" cy="476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Troubleshoot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35686"/>
            <a:ext cx="6387921" cy="554541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 smtClean="0"/>
              <a:t>The golden rule for growing </a:t>
            </a:r>
            <a:r>
              <a:rPr lang="en-US" dirty="0" smtClean="0"/>
              <a:t>orchids: </a:t>
            </a:r>
            <a:r>
              <a:rPr lang="en-US" u="sng" dirty="0" smtClean="0"/>
              <a:t>Don’t </a:t>
            </a:r>
            <a:r>
              <a:rPr lang="en-US" u="sng" dirty="0" smtClean="0"/>
              <a:t>let water standing in the crown of the plant</a:t>
            </a:r>
            <a:r>
              <a:rPr lang="en-US" u="sng" dirty="0" smtClean="0"/>
              <a:t>!</a:t>
            </a:r>
          </a:p>
          <a:p>
            <a:pPr marL="45720" indent="0">
              <a:buNone/>
            </a:pPr>
            <a:endParaRPr lang="en-US" u="sng" dirty="0" smtClean="0"/>
          </a:p>
          <a:p>
            <a:r>
              <a:rPr lang="en-US" dirty="0" smtClean="0"/>
              <a:t>Bacterial rot: tan/brown water soaked appearance, spread quickly, can be fatal</a:t>
            </a:r>
          </a:p>
          <a:p>
            <a:r>
              <a:rPr lang="en-US" dirty="0" smtClean="0"/>
              <a:t>The dry group are more susceptible.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724" y="0"/>
            <a:ext cx="5148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0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Light and temperature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5534"/>
            <a:ext cx="6710757" cy="5770799"/>
          </a:xfrm>
        </p:spPr>
        <p:txBody>
          <a:bodyPr>
            <a:normAutofit/>
          </a:bodyPr>
          <a:lstStyle/>
          <a:p>
            <a:r>
              <a:rPr lang="en-US" dirty="0" smtClean="0"/>
              <a:t>Light</a:t>
            </a:r>
            <a:r>
              <a:rPr lang="en-US" dirty="0" smtClean="0"/>
              <a:t>: </a:t>
            </a:r>
            <a:r>
              <a:rPr lang="en-US" dirty="0" smtClean="0"/>
              <a:t>They are sun </a:t>
            </a:r>
            <a:r>
              <a:rPr lang="en-US" dirty="0" smtClean="0"/>
              <a:t>lovers. Provide </a:t>
            </a:r>
            <a:r>
              <a:rPr lang="en-US" dirty="0" err="1" smtClean="0"/>
              <a:t>Cattleya</a:t>
            </a:r>
            <a:r>
              <a:rPr lang="en-US" dirty="0" smtClean="0"/>
              <a:t> </a:t>
            </a:r>
            <a:r>
              <a:rPr lang="en-US" dirty="0" smtClean="0"/>
              <a:t>level.</a:t>
            </a:r>
          </a:p>
          <a:p>
            <a:pPr lvl="1"/>
            <a:r>
              <a:rPr lang="en-US" dirty="0" smtClean="0"/>
              <a:t>Low light = slow growth and no flowers</a:t>
            </a:r>
          </a:p>
          <a:p>
            <a:pPr lvl="1"/>
            <a:r>
              <a:rPr lang="en-US" dirty="0" smtClean="0"/>
              <a:t>Some tolerate lower light levels (P. </a:t>
            </a:r>
            <a:r>
              <a:rPr lang="en-US" dirty="0" err="1" smtClean="0"/>
              <a:t>schlimii</a:t>
            </a:r>
            <a:r>
              <a:rPr lang="en-US" dirty="0" smtClean="0"/>
              <a:t>, P. </a:t>
            </a:r>
            <a:r>
              <a:rPr lang="en-US" dirty="0" err="1" smtClean="0"/>
              <a:t>besseae</a:t>
            </a:r>
            <a:r>
              <a:rPr lang="en-US" dirty="0" smtClean="0"/>
              <a:t>)</a:t>
            </a:r>
          </a:p>
          <a:p>
            <a:pPr marL="502920" lvl="1" indent="0">
              <a:buNone/>
            </a:pPr>
            <a:endParaRPr lang="en-US" dirty="0" smtClean="0"/>
          </a:p>
          <a:p>
            <a:r>
              <a:rPr lang="en-US" dirty="0" smtClean="0"/>
              <a:t>Temperature</a:t>
            </a:r>
            <a:r>
              <a:rPr lang="en-US" dirty="0"/>
              <a:t>: If you are comfortable, they should be as </a:t>
            </a:r>
            <a:r>
              <a:rPr lang="en-US" dirty="0" smtClean="0"/>
              <a:t>well (60-80 F)</a:t>
            </a:r>
          </a:p>
          <a:p>
            <a:pPr lvl="1"/>
            <a:r>
              <a:rPr lang="en-US" dirty="0" smtClean="0"/>
              <a:t>Cooler temp = better color.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tolerate more </a:t>
            </a:r>
            <a:r>
              <a:rPr lang="en-US" dirty="0" smtClean="0"/>
              <a:t>heat </a:t>
            </a:r>
            <a:r>
              <a:rPr lang="en-US" dirty="0"/>
              <a:t>if roots kept </a:t>
            </a:r>
            <a:r>
              <a:rPr lang="en-US" dirty="0" smtClean="0"/>
              <a:t>cool.</a:t>
            </a:r>
          </a:p>
          <a:p>
            <a:pPr lvl="1"/>
            <a:r>
              <a:rPr lang="en-US" dirty="0" smtClean="0"/>
              <a:t>Some </a:t>
            </a:r>
            <a:r>
              <a:rPr lang="en-US" dirty="0"/>
              <a:t>species prefer cooler ends (P. </a:t>
            </a:r>
            <a:r>
              <a:rPr lang="en-US" dirty="0" err="1"/>
              <a:t>kovachii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161" r="8157" b="9718"/>
          <a:stretch/>
        </p:blipFill>
        <p:spPr>
          <a:xfrm>
            <a:off x="6710757" y="409264"/>
            <a:ext cx="5481243" cy="6136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19" y="2555618"/>
            <a:ext cx="973533" cy="973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71" y="2578385"/>
            <a:ext cx="1384581" cy="973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450" y="5498501"/>
            <a:ext cx="1661374" cy="13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Other cultural consideration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87201"/>
            <a:ext cx="4517286" cy="5770799"/>
          </a:xfrm>
        </p:spPr>
        <p:txBody>
          <a:bodyPr>
            <a:normAutofit/>
          </a:bodyPr>
          <a:lstStyle/>
          <a:p>
            <a:r>
              <a:rPr lang="en-US" dirty="0" smtClean="0"/>
              <a:t>Humidity/airflow: </a:t>
            </a:r>
            <a:endParaRPr lang="en-US" dirty="0" smtClean="0"/>
          </a:p>
          <a:p>
            <a:pPr lvl="1"/>
            <a:r>
              <a:rPr lang="en-US" dirty="0" smtClean="0"/>
              <a:t>Tolerate low indoor </a:t>
            </a:r>
            <a:r>
              <a:rPr lang="en-US" dirty="0" smtClean="0"/>
              <a:t>humidity </a:t>
            </a:r>
            <a:r>
              <a:rPr lang="en-US" dirty="0" smtClean="0"/>
              <a:t>well</a:t>
            </a:r>
            <a:r>
              <a:rPr lang="en-US" dirty="0"/>
              <a:t> </a:t>
            </a:r>
            <a:r>
              <a:rPr lang="en-US" dirty="0" smtClean="0"/>
              <a:t>if well-watered. </a:t>
            </a:r>
          </a:p>
          <a:p>
            <a:pPr lvl="1"/>
            <a:r>
              <a:rPr lang="en-US" dirty="0" smtClean="0"/>
              <a:t>Increase airflow on hot days</a:t>
            </a:r>
            <a:endParaRPr lang="en-US" dirty="0" smtClean="0"/>
          </a:p>
          <a:p>
            <a:r>
              <a:rPr lang="en-US" dirty="0" smtClean="0"/>
              <a:t>Fertilizer:</a:t>
            </a:r>
          </a:p>
          <a:p>
            <a:pPr lvl="1"/>
            <a:r>
              <a:rPr lang="en-US" dirty="0" smtClean="0"/>
              <a:t>Fertilize </a:t>
            </a:r>
            <a:r>
              <a:rPr lang="en-US" dirty="0" smtClean="0"/>
              <a:t>with every </a:t>
            </a:r>
            <a:r>
              <a:rPr lang="en-US" dirty="0" smtClean="0"/>
              <a:t>refill </a:t>
            </a:r>
            <a:r>
              <a:rPr lang="en-US" dirty="0" smtClean="0"/>
              <a:t>of reservoir</a:t>
            </a:r>
            <a:r>
              <a:rPr lang="en-US" dirty="0" smtClean="0"/>
              <a:t>.</a:t>
            </a:r>
          </a:p>
          <a:p>
            <a:pPr lvl="1"/>
            <a:r>
              <a:rPr lang="en-US" u="sng" dirty="0" smtClean="0"/>
              <a:t>Use </a:t>
            </a:r>
            <a:r>
              <a:rPr lang="en-US" u="sng" dirty="0" smtClean="0"/>
              <a:t>very weak solution</a:t>
            </a:r>
            <a:r>
              <a:rPr lang="en-US" dirty="0" smtClean="0"/>
              <a:t>! 1/4 or less the recommended concentration in the label. 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 smtClean="0"/>
              <a:t>complete fertilizer with Cal and </a:t>
            </a:r>
            <a:r>
              <a:rPr lang="en-US" dirty="0" smtClean="0"/>
              <a:t>Mag</a:t>
            </a:r>
            <a:r>
              <a:rPr lang="en-US" dirty="0"/>
              <a:t> </a:t>
            </a:r>
            <a:r>
              <a:rPr lang="en-US" dirty="0" smtClean="0"/>
              <a:t>and micronutrients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1" t="17482" r="-541" b="17347"/>
          <a:stretch/>
        </p:blipFill>
        <p:spPr>
          <a:xfrm>
            <a:off x="4414255" y="1087201"/>
            <a:ext cx="7777745" cy="50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Common issue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4018"/>
            <a:ext cx="5393711" cy="3940902"/>
          </a:xfrm>
        </p:spPr>
        <p:txBody>
          <a:bodyPr>
            <a:normAutofit/>
          </a:bodyPr>
          <a:lstStyle/>
          <a:p>
            <a:r>
              <a:rPr lang="en-US" dirty="0" err="1" smtClean="0"/>
              <a:t>Leaftip</a:t>
            </a:r>
            <a:r>
              <a:rPr lang="en-US" dirty="0" smtClean="0"/>
              <a:t> burns/spots: </a:t>
            </a:r>
            <a:r>
              <a:rPr lang="en-US" dirty="0" smtClean="0"/>
              <a:t>very common in </a:t>
            </a:r>
            <a:r>
              <a:rPr lang="en-US" dirty="0" err="1" smtClean="0"/>
              <a:t>Phrag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 err="1" smtClean="0"/>
              <a:t>Phrag</a:t>
            </a:r>
            <a:r>
              <a:rPr lang="en-US" dirty="0" smtClean="0"/>
              <a:t> needs additional supplement of Calcium (P. </a:t>
            </a:r>
            <a:r>
              <a:rPr lang="en-US" dirty="0" err="1" smtClean="0"/>
              <a:t>kovachii</a:t>
            </a:r>
            <a:r>
              <a:rPr lang="en-US" dirty="0" smtClean="0"/>
              <a:t>, P. </a:t>
            </a:r>
            <a:r>
              <a:rPr lang="en-US" dirty="0" err="1" smtClean="0"/>
              <a:t>fischeri</a:t>
            </a:r>
            <a:r>
              <a:rPr lang="en-US" dirty="0" smtClean="0"/>
              <a:t>, P. </a:t>
            </a:r>
            <a:r>
              <a:rPr lang="en-US" dirty="0" err="1" smtClean="0"/>
              <a:t>andreettae</a:t>
            </a:r>
            <a:r>
              <a:rPr lang="en-US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80" y="4661260"/>
            <a:ext cx="2598732" cy="2196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1260"/>
            <a:ext cx="2794980" cy="2196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152" t="15799"/>
          <a:stretch/>
        </p:blipFill>
        <p:spPr>
          <a:xfrm>
            <a:off x="5313593" y="-15739"/>
            <a:ext cx="3151137" cy="4775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18697"/>
          <a:stretch/>
        </p:blipFill>
        <p:spPr>
          <a:xfrm>
            <a:off x="8464731" y="-15739"/>
            <a:ext cx="3727270" cy="4040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5528" b="17527"/>
          <a:stretch/>
        </p:blipFill>
        <p:spPr>
          <a:xfrm>
            <a:off x="7836003" y="4006816"/>
            <a:ext cx="4355998" cy="2851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657" r="4884"/>
          <a:stretch/>
        </p:blipFill>
        <p:spPr>
          <a:xfrm>
            <a:off x="5220921" y="4661260"/>
            <a:ext cx="2615081" cy="219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75145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Pests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82" y="1138717"/>
            <a:ext cx="5959442" cy="5017384"/>
          </a:xfrm>
        </p:spPr>
        <p:txBody>
          <a:bodyPr>
            <a:normAutofit/>
          </a:bodyPr>
          <a:lstStyle/>
          <a:p>
            <a:r>
              <a:rPr lang="en-US" dirty="0" smtClean="0"/>
              <a:t>Scales and </a:t>
            </a:r>
            <a:r>
              <a:rPr lang="en-US" dirty="0" err="1" smtClean="0"/>
              <a:t>mealybugs</a:t>
            </a:r>
            <a:r>
              <a:rPr lang="en-US" dirty="0" smtClean="0"/>
              <a:t> magnet</a:t>
            </a:r>
          </a:p>
          <a:p>
            <a:r>
              <a:rPr lang="en-US" dirty="0" smtClean="0"/>
              <a:t>Not the first choice of spider mites. </a:t>
            </a:r>
            <a:endParaRPr lang="en-US" dirty="0" smtClean="0"/>
          </a:p>
          <a:p>
            <a:r>
              <a:rPr lang="en-US" u="sng" dirty="0" smtClean="0"/>
              <a:t>Always </a:t>
            </a:r>
            <a:r>
              <a:rPr lang="en-US" u="sng" dirty="0" smtClean="0"/>
              <a:t>isolate new plants before introducing into collection!!!</a:t>
            </a:r>
          </a:p>
          <a:p>
            <a:r>
              <a:rPr lang="en-US" dirty="0" smtClean="0"/>
              <a:t>These insects are master of hiding!</a:t>
            </a:r>
          </a:p>
          <a:p>
            <a:r>
              <a:rPr lang="en-US" dirty="0" smtClean="0"/>
              <a:t>Lots of foliage = lots of places for insect to hide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454" y="925151"/>
            <a:ext cx="4539601" cy="53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96247" cy="8500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Why growing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 ?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60" y="1107587"/>
            <a:ext cx="5158326" cy="1253260"/>
          </a:xfrm>
        </p:spPr>
        <p:txBody>
          <a:bodyPr>
            <a:normAutofit/>
          </a:bodyPr>
          <a:lstStyle/>
          <a:p>
            <a:r>
              <a:rPr lang="en-US" dirty="0" smtClean="0"/>
              <a:t>Gorgeous to exotic flower.</a:t>
            </a:r>
          </a:p>
          <a:p>
            <a:r>
              <a:rPr lang="en-US" dirty="0" smtClean="0"/>
              <a:t>These are some </a:t>
            </a:r>
            <a:r>
              <a:rPr lang="en-US" dirty="0" err="1" smtClean="0"/>
              <a:t>Phrag</a:t>
            </a:r>
            <a:r>
              <a:rPr lang="en-US" dirty="0" smtClean="0"/>
              <a:t> species!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724" y="-16092"/>
            <a:ext cx="3000923" cy="22473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5385"/>
            <a:ext cx="5396247" cy="4344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809"/>
          <a:stretch/>
        </p:blipFill>
        <p:spPr>
          <a:xfrm>
            <a:off x="5396248" y="2103267"/>
            <a:ext cx="2856629" cy="2150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600" t="-375" r="6741" b="375"/>
          <a:stretch/>
        </p:blipFill>
        <p:spPr>
          <a:xfrm>
            <a:off x="8100810" y="-43663"/>
            <a:ext cx="4091189" cy="6901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149" t="11752" r="52111" b="10959"/>
          <a:stretch/>
        </p:blipFill>
        <p:spPr>
          <a:xfrm>
            <a:off x="5398724" y="4254125"/>
            <a:ext cx="2707385" cy="26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 are not intimidating!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862" y="1004552"/>
            <a:ext cx="8211498" cy="11905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Back in April I have received a baby </a:t>
            </a:r>
            <a:r>
              <a:rPr lang="en-US" dirty="0" err="1" smtClean="0"/>
              <a:t>Phrag</a:t>
            </a:r>
            <a:r>
              <a:rPr lang="en-US" dirty="0" smtClean="0"/>
              <a:t> from George growing in fine bark/charcoal. </a:t>
            </a:r>
          </a:p>
          <a:p>
            <a:r>
              <a:rPr lang="en-US" dirty="0" err="1" smtClean="0"/>
              <a:t>Phrag</a:t>
            </a:r>
            <a:r>
              <a:rPr lang="en-US" dirty="0" smtClean="0"/>
              <a:t>. Cape Sunset 3N (Eric Young 4N x </a:t>
            </a:r>
            <a:r>
              <a:rPr lang="en-US" dirty="0" err="1" smtClean="0"/>
              <a:t>schlimii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430" t="21599"/>
          <a:stretch/>
        </p:blipFill>
        <p:spPr>
          <a:xfrm>
            <a:off x="0" y="2195128"/>
            <a:ext cx="4084562" cy="4662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556" t="48234" r="1" b="-1"/>
          <a:stretch/>
        </p:blipFill>
        <p:spPr>
          <a:xfrm>
            <a:off x="3778950" y="2195128"/>
            <a:ext cx="4556237" cy="4662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34" y="708338"/>
            <a:ext cx="4199066" cy="61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Root growth in semi-hydroponic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9624"/>
            <a:ext cx="5693051" cy="664325"/>
          </a:xfrm>
        </p:spPr>
        <p:txBody>
          <a:bodyPr>
            <a:normAutofit/>
          </a:bodyPr>
          <a:lstStyle/>
          <a:p>
            <a:r>
              <a:rPr lang="en-US" dirty="0" smtClean="0"/>
              <a:t>My own root growth in </a:t>
            </a:r>
            <a:r>
              <a:rPr lang="en-US" dirty="0" smtClean="0"/>
              <a:t>S/H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269" b="19270"/>
          <a:stretch/>
        </p:blipFill>
        <p:spPr>
          <a:xfrm>
            <a:off x="0" y="1622384"/>
            <a:ext cx="6091706" cy="5235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3020" b="12864"/>
          <a:stretch/>
        </p:blipFill>
        <p:spPr>
          <a:xfrm>
            <a:off x="6091706" y="829624"/>
            <a:ext cx="6100293" cy="60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Progress!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73" y="1449233"/>
            <a:ext cx="4186223" cy="1190576"/>
          </a:xfrm>
        </p:spPr>
        <p:txBody>
          <a:bodyPr>
            <a:normAutofit/>
          </a:bodyPr>
          <a:lstStyle/>
          <a:p>
            <a:r>
              <a:rPr lang="en-US" dirty="0" smtClean="0"/>
              <a:t>Then and 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43" t="19539" r="243" b="25565"/>
          <a:stretch/>
        </p:blipFill>
        <p:spPr>
          <a:xfrm>
            <a:off x="0" y="3254775"/>
            <a:ext cx="4922774" cy="3603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6" t="21349" r="-246" b="17533"/>
          <a:stretch/>
        </p:blipFill>
        <p:spPr>
          <a:xfrm>
            <a:off x="4906379" y="920840"/>
            <a:ext cx="7285621" cy="59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6" y="437881"/>
            <a:ext cx="10554954" cy="59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9368"/>
            <a:ext cx="12067504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. Fritz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Schomburg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besseae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 x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kovachii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)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586"/>
            <a:ext cx="4102516" cy="2740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8342"/>
            <a:ext cx="3988826" cy="26592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567" y="1126655"/>
            <a:ext cx="4141881" cy="2758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015" y="3869111"/>
            <a:ext cx="3987673" cy="2658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758" y="3869111"/>
            <a:ext cx="3995311" cy="26584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2234" y="6527559"/>
            <a:ext cx="290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‘Janice Yates’ 84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 smtClean="0">
                <a:solidFill>
                  <a:srgbClr val="634823"/>
                </a:solidFill>
              </a:rPr>
              <a:t> AM/AOS</a:t>
            </a:r>
            <a:endParaRPr lang="en-US" dirty="0">
              <a:solidFill>
                <a:srgbClr val="63482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96949" y="6527559"/>
            <a:ext cx="36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June’s Orchid Estate’ 85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 smtClean="0">
                <a:solidFill>
                  <a:srgbClr val="634823"/>
                </a:solidFill>
              </a:rPr>
              <a:t> AM/AOS</a:t>
            </a:r>
            <a:endParaRPr lang="en-US" dirty="0">
              <a:solidFill>
                <a:srgbClr val="63482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7290" y="6527559"/>
            <a:ext cx="234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‘Susan’ 83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 smtClean="0">
                <a:solidFill>
                  <a:srgbClr val="634823"/>
                </a:solidFill>
              </a:rPr>
              <a:t> AM/AOS</a:t>
            </a:r>
            <a:endParaRPr lang="en-US" dirty="0">
              <a:solidFill>
                <a:srgbClr val="63482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6108" y="757323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‘Pink on Pink’ 83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>
                <a:solidFill>
                  <a:srgbClr val="634823"/>
                </a:solidFill>
              </a:rPr>
              <a:t> </a:t>
            </a:r>
            <a:r>
              <a:rPr lang="en-US" dirty="0" smtClean="0">
                <a:solidFill>
                  <a:srgbClr val="634823"/>
                </a:solidFill>
              </a:rPr>
              <a:t>AM/AOS</a:t>
            </a:r>
            <a:endParaRPr lang="en-US" dirty="0">
              <a:solidFill>
                <a:srgbClr val="634823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8265"/>
          <a:stretch/>
        </p:blipFill>
        <p:spPr>
          <a:xfrm>
            <a:off x="7753350" y="1126655"/>
            <a:ext cx="3891719" cy="28264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96949" y="740638"/>
            <a:ext cx="293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‘Red Sunset’ 78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 smtClean="0">
                <a:solidFill>
                  <a:srgbClr val="634823"/>
                </a:solidFill>
              </a:rPr>
              <a:t> HCC/AOS</a:t>
            </a:r>
            <a:endParaRPr lang="en-US" dirty="0">
              <a:solidFill>
                <a:srgbClr val="63482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703" y="741569"/>
            <a:ext cx="31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4823"/>
                </a:solidFill>
              </a:rPr>
              <a:t>‘</a:t>
            </a:r>
            <a:r>
              <a:rPr lang="en-US" dirty="0" err="1" smtClean="0">
                <a:solidFill>
                  <a:srgbClr val="634823"/>
                </a:solidFill>
              </a:rPr>
              <a:t>Penns</a:t>
            </a:r>
            <a:r>
              <a:rPr lang="en-US" dirty="0" smtClean="0">
                <a:solidFill>
                  <a:srgbClr val="634823"/>
                </a:solidFill>
              </a:rPr>
              <a:t> Sunset’ 77 </a:t>
            </a:r>
            <a:r>
              <a:rPr lang="en-US" dirty="0" err="1" smtClean="0">
                <a:solidFill>
                  <a:srgbClr val="634823"/>
                </a:solidFill>
              </a:rPr>
              <a:t>pts</a:t>
            </a:r>
            <a:r>
              <a:rPr lang="en-US" dirty="0" smtClean="0">
                <a:solidFill>
                  <a:srgbClr val="634823"/>
                </a:solidFill>
              </a:rPr>
              <a:t> HCC/AOS</a:t>
            </a:r>
            <a:endParaRPr lang="en-US" dirty="0">
              <a:solidFill>
                <a:srgbClr val="634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112"/>
          <a:stretch/>
        </p:blipFill>
        <p:spPr>
          <a:xfrm>
            <a:off x="-12879" y="1596310"/>
            <a:ext cx="3283100" cy="5283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96247" cy="8500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Why growing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 ?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0006"/>
            <a:ext cx="11822806" cy="690222"/>
          </a:xfrm>
        </p:spPr>
        <p:txBody>
          <a:bodyPr>
            <a:normAutofit/>
          </a:bodyPr>
          <a:lstStyle/>
          <a:p>
            <a:r>
              <a:rPr lang="en-US" dirty="0" err="1" smtClean="0"/>
              <a:t>Phragmipedium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Phalaenopsis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068" y="1596311"/>
            <a:ext cx="3511364" cy="5283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5222"/>
          <a:stretch/>
        </p:blipFill>
        <p:spPr>
          <a:xfrm>
            <a:off x="8778180" y="1596310"/>
            <a:ext cx="3418113" cy="5261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542" r="17703"/>
          <a:stretch/>
        </p:blipFill>
        <p:spPr>
          <a:xfrm>
            <a:off x="2873345" y="1596311"/>
            <a:ext cx="3032974" cy="52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5739"/>
            <a:ext cx="6349282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Your first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23664"/>
            <a:ext cx="7673218" cy="2956770"/>
          </a:xfrm>
        </p:spPr>
        <p:txBody>
          <a:bodyPr>
            <a:normAutofit/>
          </a:bodyPr>
          <a:lstStyle/>
          <a:p>
            <a:r>
              <a:rPr lang="en-US" dirty="0" smtClean="0"/>
              <a:t>Start with hybrids! </a:t>
            </a:r>
            <a:endParaRPr lang="en-US" dirty="0" smtClean="0"/>
          </a:p>
          <a:p>
            <a:r>
              <a:rPr lang="en-US" dirty="0" smtClean="0"/>
              <a:t>Hybrids with the green/brown flowered or grassy species in </a:t>
            </a:r>
            <a:r>
              <a:rPr lang="en-US" dirty="0"/>
              <a:t>the background:</a:t>
            </a:r>
          </a:p>
          <a:p>
            <a:pPr lvl="1"/>
            <a:r>
              <a:rPr lang="en-US" dirty="0"/>
              <a:t>P. </a:t>
            </a:r>
            <a:r>
              <a:rPr lang="en-US" dirty="0" err="1"/>
              <a:t>longifolium</a:t>
            </a:r>
            <a:r>
              <a:rPr lang="en-US" dirty="0"/>
              <a:t>, P. </a:t>
            </a:r>
            <a:r>
              <a:rPr lang="en-US" dirty="0" err="1" smtClean="0"/>
              <a:t>boissierianum</a:t>
            </a:r>
            <a:r>
              <a:rPr lang="en-US" dirty="0" smtClean="0"/>
              <a:t>…</a:t>
            </a:r>
            <a:endParaRPr lang="en-US" dirty="0"/>
          </a:p>
          <a:p>
            <a:pPr lvl="1"/>
            <a:r>
              <a:rPr lang="en-US" dirty="0"/>
              <a:t>P. </a:t>
            </a:r>
            <a:r>
              <a:rPr lang="en-US" dirty="0" err="1"/>
              <a:t>sargentianum</a:t>
            </a:r>
            <a:r>
              <a:rPr lang="en-US" dirty="0"/>
              <a:t>, P. </a:t>
            </a:r>
            <a:r>
              <a:rPr lang="en-US" dirty="0" err="1" smtClean="0"/>
              <a:t>lindleyanum</a:t>
            </a:r>
            <a:r>
              <a:rPr lang="en-US" dirty="0" smtClean="0"/>
              <a:t>…</a:t>
            </a:r>
            <a:endParaRPr lang="en-US" dirty="0"/>
          </a:p>
          <a:p>
            <a:pPr lvl="1"/>
            <a:r>
              <a:rPr lang="en-US" dirty="0"/>
              <a:t>P. </a:t>
            </a:r>
            <a:r>
              <a:rPr lang="en-US" dirty="0" err="1"/>
              <a:t>pearcei</a:t>
            </a:r>
            <a:r>
              <a:rPr lang="en-US" dirty="0"/>
              <a:t>, P. </a:t>
            </a:r>
            <a:r>
              <a:rPr lang="en-US" dirty="0" err="1" smtClean="0"/>
              <a:t>caricinum</a:t>
            </a:r>
            <a:r>
              <a:rPr lang="en-US" dirty="0" smtClean="0"/>
              <a:t>…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17" y="0"/>
            <a:ext cx="4518783" cy="379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3" y="3780434"/>
            <a:ext cx="4436131" cy="3077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498" y="3791038"/>
            <a:ext cx="3710502" cy="3066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04" y="3791039"/>
            <a:ext cx="4324224" cy="30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6829" t="-164" r="13132"/>
          <a:stretch/>
        </p:blipFill>
        <p:spPr>
          <a:xfrm>
            <a:off x="2715354" y="831366"/>
            <a:ext cx="3237300" cy="3472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5739"/>
            <a:ext cx="6349282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Your first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805" y="-15739"/>
            <a:ext cx="2946201" cy="3466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91" r="4318"/>
          <a:stretch/>
        </p:blipFill>
        <p:spPr>
          <a:xfrm>
            <a:off x="-28899" y="834266"/>
            <a:ext cx="3028723" cy="2474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346" y="3407215"/>
            <a:ext cx="2322783" cy="3473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580" r="3026" b="4646"/>
          <a:stretch/>
        </p:blipFill>
        <p:spPr>
          <a:xfrm>
            <a:off x="8878129" y="0"/>
            <a:ext cx="3333720" cy="244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" y="3232596"/>
            <a:ext cx="3028722" cy="364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824" y="4213891"/>
            <a:ext cx="3555522" cy="2666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965" y="2267952"/>
            <a:ext cx="3340884" cy="24534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0964" y="4631869"/>
            <a:ext cx="3321035" cy="22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739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So you got a new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Phrag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, what then?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83" y="756569"/>
            <a:ext cx="4576072" cy="6101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449" t="16683" r="14503" b="23702"/>
          <a:stretch/>
        </p:blipFill>
        <p:spPr>
          <a:xfrm>
            <a:off x="99806" y="3283766"/>
            <a:ext cx="2880040" cy="3574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173" t="20148" r="2600" b="23232"/>
          <a:stretch/>
        </p:blipFill>
        <p:spPr>
          <a:xfrm>
            <a:off x="99806" y="756569"/>
            <a:ext cx="2880040" cy="2527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8430" t="32442" r="40403" b="11248"/>
          <a:stretch/>
        </p:blipFill>
        <p:spPr>
          <a:xfrm>
            <a:off x="2987898" y="785611"/>
            <a:ext cx="4494727" cy="60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11" t="23506" r="5867" b="26142"/>
          <a:stretch/>
        </p:blipFill>
        <p:spPr>
          <a:xfrm>
            <a:off x="1376407" y="-16672"/>
            <a:ext cx="9423042" cy="687467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10635" y="3296992"/>
            <a:ext cx="2343955" cy="25758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98" y="-42827"/>
            <a:ext cx="10799449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What if they climb?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7" y="807179"/>
            <a:ext cx="4492067" cy="3369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t="6433" r="410" b="188"/>
          <a:stretch/>
        </p:blipFill>
        <p:spPr>
          <a:xfrm>
            <a:off x="366179" y="3670479"/>
            <a:ext cx="4495135" cy="3187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3945" t="1411" r="9691" b="248"/>
          <a:stretch/>
        </p:blipFill>
        <p:spPr>
          <a:xfrm>
            <a:off x="4861314" y="807178"/>
            <a:ext cx="6993410" cy="60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shells nature presentation (widescreen).potx" id="{E6B84A40-AED6-4169-B416-9F411F9C11B8}" vid="{719C1255-A7E7-42CE-9EEC-76ECFA1A94CA}"/>
    </a:ext>
  </a:extLst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Colorful seashell collection</Template>
  <TotalTime>6358</TotalTime>
  <Words>612</Words>
  <Application>Microsoft Office PowerPoint</Application>
  <PresentationFormat>Widescreen</PresentationFormat>
  <Paragraphs>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Broadway</vt:lpstr>
      <vt:lpstr>Chiller</vt:lpstr>
      <vt:lpstr>Corbel</vt:lpstr>
      <vt:lpstr>Jokerman</vt:lpstr>
      <vt:lpstr>Seashells 16x9</vt:lpstr>
      <vt:lpstr>Indoor  Phragmipedium culture</vt:lpstr>
      <vt:lpstr>Why growing Phrag ?</vt:lpstr>
      <vt:lpstr>P. Fritz Schomburg (besseae x kovachii)</vt:lpstr>
      <vt:lpstr>Why growing Phrag ?</vt:lpstr>
      <vt:lpstr>Your first Phrag…</vt:lpstr>
      <vt:lpstr>Your first Phrag…</vt:lpstr>
      <vt:lpstr>So you got a new Phrag, what then?</vt:lpstr>
      <vt:lpstr>PowerPoint Presentation</vt:lpstr>
      <vt:lpstr>What if they climb?</vt:lpstr>
      <vt:lpstr>Moisture</vt:lpstr>
      <vt:lpstr>Moisture</vt:lpstr>
      <vt:lpstr>LECA</vt:lpstr>
      <vt:lpstr>Semi-hydroponic method</vt:lpstr>
      <vt:lpstr>So how to water?</vt:lpstr>
      <vt:lpstr>Troubleshoot</vt:lpstr>
      <vt:lpstr>Light and temperature</vt:lpstr>
      <vt:lpstr>Other cultural consideration</vt:lpstr>
      <vt:lpstr>Common issue</vt:lpstr>
      <vt:lpstr>Pests</vt:lpstr>
      <vt:lpstr>Phrags are not intimidating!</vt:lpstr>
      <vt:lpstr>Root growth in semi-hydroponic</vt:lpstr>
      <vt:lpstr>Progress!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Phragmipedium kovachii</dc:title>
  <dc:creator>Vinh Du</dc:creator>
  <cp:lastModifiedBy>Vinh Du</cp:lastModifiedBy>
  <cp:revision>146</cp:revision>
  <dcterms:created xsi:type="dcterms:W3CDTF">2019-05-29T15:42:28Z</dcterms:created>
  <dcterms:modified xsi:type="dcterms:W3CDTF">2019-09-01T06:13:50Z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